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6"/>
  </p:notesMasterIdLst>
  <p:sldIdLst>
    <p:sldId id="257" r:id="rId2"/>
    <p:sldId id="259" r:id="rId3"/>
    <p:sldId id="260" r:id="rId4"/>
    <p:sldId id="275" r:id="rId5"/>
    <p:sldId id="261" r:id="rId6"/>
    <p:sldId id="262" r:id="rId7"/>
    <p:sldId id="263" r:id="rId8"/>
    <p:sldId id="274" r:id="rId9"/>
    <p:sldId id="266" r:id="rId10"/>
    <p:sldId id="268" r:id="rId11"/>
    <p:sldId id="269" r:id="rId12"/>
    <p:sldId id="270" r:id="rId13"/>
    <p:sldId id="271" r:id="rId14"/>
    <p:sldId id="272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2021%209%20&#1084;&#1077;&#1089;&#1103;&#1094;&#1077;&#1074;%20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F216-SRSQL001\OFUMail\in\&#1054;&#1041;&#1065;&#1040;&#1071;\2021%209%20&#1084;&#1077;&#1089;&#1103;&#1094;&#1077;&#1074;%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2021%209%20&#1084;&#1077;&#1089;&#1103;&#1094;&#1077;&#1074;%20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F216-SRSQL001\OFUMail\in\&#1054;&#1041;&#1065;&#1040;&#1071;\2021%209%20&#1084;&#1077;&#1089;&#1103;&#1094;&#1077;&#1074;%2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1'!$B$5:$B$13</c:f>
            </c:numRef>
          </c:val>
          <c:extLst>
            <c:ext xmlns:c16="http://schemas.microsoft.com/office/drawing/2014/chart" uri="{C3380CC4-5D6E-409C-BE32-E72D297353CC}">
              <c16:uniqueId val="{00000000-3C11-47BF-882F-FCE2282BEB2D}"/>
            </c:ext>
          </c:extLst>
        </c:ser>
        <c:ser>
          <c:idx val="1"/>
          <c:order val="1"/>
          <c:tx>
            <c:strRef>
              <c:f>'таб 1'!$C$2:$C$4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1'!$C$5:$C$13</c:f>
              <c:numCache>
                <c:formatCode>#,##0.0</c:formatCode>
                <c:ptCount val="9"/>
                <c:pt idx="0">
                  <c:v>5977.8</c:v>
                </c:pt>
                <c:pt idx="1">
                  <c:v>97.7</c:v>
                </c:pt>
                <c:pt idx="2">
                  <c:v>1418.9</c:v>
                </c:pt>
                <c:pt idx="3">
                  <c:v>2204.6999999999998</c:v>
                </c:pt>
                <c:pt idx="4">
                  <c:v>1275.9000000000001</c:v>
                </c:pt>
                <c:pt idx="5">
                  <c:v>36.25</c:v>
                </c:pt>
                <c:pt idx="6">
                  <c:v>38.700000000000003</c:v>
                </c:pt>
                <c:pt idx="7">
                  <c:v>1168.5</c:v>
                </c:pt>
                <c:pt idx="8">
                  <c:v>12218.449999999999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11-47BF-882F-FCE2282BEB2D}"/>
            </c:ext>
          </c:extLst>
        </c:ser>
        <c:ser>
          <c:idx val="2"/>
          <c:order val="2"/>
          <c:tx>
            <c:strRef>
              <c:f>'таб 1'!$D$2:$D$4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1'!$D$5:$D$13</c:f>
              <c:numCache>
                <c:formatCode>General</c:formatCode>
                <c:ptCount val="9"/>
                <c:pt idx="0" formatCode="#,##0.0">
                  <c:v>374.8</c:v>
                </c:pt>
                <c:pt idx="2" formatCode="#,##0.0">
                  <c:v>52.1</c:v>
                </c:pt>
                <c:pt idx="6" formatCode="#,##0.0">
                  <c:v>5.9</c:v>
                </c:pt>
                <c:pt idx="7" formatCode="#,##0.0">
                  <c:v>46.5</c:v>
                </c:pt>
                <c:pt idx="8" formatCode="#,##0.0">
                  <c:v>479.3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11-47BF-882F-FCE2282BE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31 341</a:t>
                </a:r>
                <a:r>
                  <a:rPr lang="ru-RU" sz="1000" baseline="0" dirty="0">
                    <a:latin typeface="Times New Roman" pitchFamily="18" charset="0"/>
                    <a:cs typeface="Times New Roman" pitchFamily="18" charset="0"/>
                  </a:rPr>
                  <a:t>,1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368.6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840,6</a:t>
                </a:r>
              </a:p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49.4</c:v>
                </c:pt>
                <c:pt idx="1">
                  <c:v>43.8</c:v>
                </c:pt>
                <c:pt idx="2">
                  <c:v>5.7</c:v>
                </c:pt>
                <c:pt idx="3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790577072156042E-2"/>
          <c:y val="0.14799207739548625"/>
          <c:w val="0.80584517354142926"/>
          <c:h val="0.413256599385697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1728870042681187E-2"/>
                  <c:y val="-4.7953997390471841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-0.1288801412211511"/>
                  <c:y val="-3.117009830380669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200" b="1" baseline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2.8290762707081949E-2"/>
                  <c:y val="-0.13666889256284476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77-42D2-9375-C9C928024227}"/>
                </c:ext>
              </c:extLst>
            </c:dLbl>
            <c:dLbl>
              <c:idx val="3"/>
              <c:layout>
                <c:manualLayout>
                  <c:x val="3.1434180785646609E-2"/>
                  <c:y val="-6.4737896477136986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20-4C12-A478-9925ACB0B91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1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ОБЩЕГОСУДАРСТВЕННАЯ ДЕЯТЕЛЬНОСТЬ</c:v>
                </c:pt>
                <c:pt idx="1">
                  <c:v>Национальная оборона</c:v>
                </c:pt>
                <c:pt idx="2">
                  <c:v>Охрана окружающей среды</c:v>
                </c:pt>
                <c:pt idx="3">
                  <c:v>НАЦИОНАЛЬНАЯ ЭКОНОМИКА</c:v>
                </c:pt>
                <c:pt idx="4">
                  <c:v>ЖИЛИЩНО-КОММУНАЛЬНЫЕ УСЛУГИ И ЖИЛИЩНОЕ СТРОИТЕЛЬСТВО</c:v>
                </c:pt>
                <c:pt idx="5">
                  <c:v>СОЦИАЛЬНАЯ СФЕРА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2982.1</c:v>
                </c:pt>
                <c:pt idx="1">
                  <c:v>5.2</c:v>
                </c:pt>
                <c:pt idx="2">
                  <c:v>67.5</c:v>
                </c:pt>
                <c:pt idx="3">
                  <c:v>840.6</c:v>
                </c:pt>
                <c:pt idx="4">
                  <c:v>4166.7</c:v>
                </c:pt>
                <c:pt idx="5">
                  <c:v>23279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11563.6</c:v>
                </c:pt>
                <c:pt idx="1">
                  <c:v>8428</c:v>
                </c:pt>
                <c:pt idx="2">
                  <c:v>1478.2</c:v>
                </c:pt>
                <c:pt idx="3">
                  <c:v>1809.2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9</a:t>
            </a:r>
            <a:r>
              <a:rPr lang="ru-RU" baseline="0"/>
              <a:t> месяцев </a:t>
            </a:r>
            <a:r>
              <a:rPr lang="ru-RU"/>
              <a:t>  2021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'[2021 9 месяцев .xlsx]табл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9 месяцев .xlsx]табл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'[2021 9 месяцев .xlsx]табл 3 (2)'!$B$6:$B$16</c:f>
              <c:numCache>
                <c:formatCode>General</c:formatCode>
                <c:ptCount val="11"/>
                <c:pt idx="0">
                  <c:v>15</c:v>
                </c:pt>
                <c:pt idx="1">
                  <c:v>12.800000000000011</c:v>
                </c:pt>
                <c:pt idx="2">
                  <c:v>10.099999999999994</c:v>
                </c:pt>
                <c:pt idx="3">
                  <c:v>10.400000000000006</c:v>
                </c:pt>
                <c:pt idx="4">
                  <c:v>8.6000000000000014</c:v>
                </c:pt>
                <c:pt idx="5">
                  <c:v>5.1999999999999957</c:v>
                </c:pt>
                <c:pt idx="6">
                  <c:v>7.6000000000000014</c:v>
                </c:pt>
                <c:pt idx="7">
                  <c:v>14.299999999999997</c:v>
                </c:pt>
                <c:pt idx="8">
                  <c:v>84.000000000000057</c:v>
                </c:pt>
                <c:pt idx="9">
                  <c:v>1341.1000000000004</c:v>
                </c:pt>
                <c:pt idx="10">
                  <c:v>1425.1000000000004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37-4100-815D-453276D618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71705081065389"/>
          <c:y val="0.11236790802541818"/>
          <c:w val="0.53191602172202102"/>
          <c:h val="0.718756260164705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'[2021 9 месяцев .xlsx]таб 2'!$B$2</c:f>
              <c:strCache>
                <c:ptCount val="1"/>
                <c:pt idx="0">
                  <c:v>Поступило доходов  на          1.10.2020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9 месяцев .xlsx]таб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'[2021 9 месяцев .xlsx]таб 2'!$B$3:$B$12</c:f>
              <c:numCache>
                <c:formatCode>#\ ##0.0</c:formatCode>
                <c:ptCount val="10"/>
                <c:pt idx="1">
                  <c:v>5677.3</c:v>
                </c:pt>
                <c:pt idx="2">
                  <c:v>92</c:v>
                </c:pt>
                <c:pt idx="3">
                  <c:v>1482.5</c:v>
                </c:pt>
                <c:pt idx="4">
                  <c:v>1829.6</c:v>
                </c:pt>
                <c:pt idx="5">
                  <c:v>615</c:v>
                </c:pt>
                <c:pt idx="6">
                  <c:v>286.7</c:v>
                </c:pt>
                <c:pt idx="7">
                  <c:v>714.3</c:v>
                </c:pt>
                <c:pt idx="8">
                  <c:v>575.29999999999995</c:v>
                </c:pt>
                <c:pt idx="9">
                  <c:v>11272.699999999999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5A-47B5-9CE7-79175DDB6159}"/>
            </c:ext>
          </c:extLst>
        </c:ser>
        <c:ser>
          <c:idx val="1"/>
          <c:order val="1"/>
          <c:tx>
            <c:strRef>
              <c:f>'[2021 9 месяцев .xlsx]таб 2'!$C$2</c:f>
              <c:strCache>
                <c:ptCount val="1"/>
                <c:pt idx="0">
                  <c:v>Поступило доходов  на          1.10.2021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3.4854946378196354E-2"/>
                  <c:y val="-2.714556850297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7852880221728"/>
                      <c:h val="4.1950439391873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65A-47B5-9CE7-79175DDB61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9 месяцев .xlsx]таб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'[2021 9 месяцев .xlsx]таб 2'!$C$3:$C$12</c:f>
              <c:numCache>
                <c:formatCode>#\ ##0.0</c:formatCode>
                <c:ptCount val="10"/>
                <c:pt idx="1">
                  <c:v>6352.5</c:v>
                </c:pt>
                <c:pt idx="2">
                  <c:v>97.7</c:v>
                </c:pt>
                <c:pt idx="3">
                  <c:v>1471.1</c:v>
                </c:pt>
                <c:pt idx="4">
                  <c:v>2204.6999999999998</c:v>
                </c:pt>
                <c:pt idx="5">
                  <c:v>692.4</c:v>
                </c:pt>
                <c:pt idx="6">
                  <c:v>496.6</c:v>
                </c:pt>
                <c:pt idx="7">
                  <c:v>776.2</c:v>
                </c:pt>
                <c:pt idx="8">
                  <c:v>606.6</c:v>
                </c:pt>
                <c:pt idx="9">
                  <c:v>12697.800000000001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5A-47B5-9CE7-79175DDB61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9 месяцев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9 месяцев  </a:t>
            </a:r>
            <a:r>
              <a:rPr lang="ru-RU"/>
              <a:t>2021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'[2021 9 месяцев .xlsx]табл 5 '!$B$2</c:f>
              <c:strCache>
                <c:ptCount val="1"/>
                <c:pt idx="0">
                  <c:v>Поступило доходов  за   9 месяцев 2021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9ED-4CE8-90FE-055C0DA0C57B}"/>
                </c:ext>
              </c:extLst>
            </c:dLbl>
            <c:dLbl>
              <c:idx val="3"/>
              <c:layout>
                <c:manualLayout>
                  <c:x val="-4.1318875430920124E-4"/>
                  <c:y val="-3.85145149513402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1862171074769"/>
                      <c:h val="0.10712941882272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ED-4CE8-90FE-055C0DA0C57B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9ED-4CE8-90FE-055C0DA0C57B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ED-4CE8-90FE-055C0DA0C57B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ED-4CE8-90FE-055C0DA0C57B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ED-4CE8-90FE-055C0DA0C57B}"/>
                </c:ext>
              </c:extLst>
            </c:dLbl>
            <c:dLbl>
              <c:idx val="8"/>
              <c:layout>
                <c:manualLayout>
                  <c:x val="-4.6162156832794524E-2"/>
                  <c:y val="7.3330419582242155E-3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35446530722121"/>
                      <c:h val="0.1029522626701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9ED-4CE8-90FE-055C0DA0C57B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ED-4CE8-90FE-055C0DA0C57B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9ED-4CE8-90FE-055C0DA0C57B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9ED-4CE8-90FE-055C0DA0C57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'[2021 9 месяцев .xlsx]табл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'[2021 9 месяцев .xlsx]табл 5 '!$B$3:$B$11</c:f>
              <c:numCache>
                <c:formatCode>#\ ##0.0</c:formatCode>
                <c:ptCount val="9"/>
                <c:pt idx="1">
                  <c:v>6352.5</c:v>
                </c:pt>
                <c:pt idx="2">
                  <c:v>97.7</c:v>
                </c:pt>
                <c:pt idx="3">
                  <c:v>1471.1</c:v>
                </c:pt>
                <c:pt idx="4">
                  <c:v>2204.6999999999998</c:v>
                </c:pt>
                <c:pt idx="5">
                  <c:v>692.4</c:v>
                </c:pt>
                <c:pt idx="6">
                  <c:v>496.6</c:v>
                </c:pt>
                <c:pt idx="7">
                  <c:v>776.2</c:v>
                </c:pt>
                <c:pt idx="8">
                  <c:v>606.6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9ED-4CE8-90FE-055C0DA0C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0633112368383"/>
          <c:y val="7.5023848773979079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'[2021 9 месяцев 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9 месяцев 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'[2021 9 месяцев .xlsx]состав доходов, в %'!$B$8:$B$17</c:f>
              <c:numCache>
                <c:formatCode>#\ ##0.0</c:formatCode>
                <c:ptCount val="10"/>
                <c:pt idx="0">
                  <c:v>0.49693647718502421</c:v>
                </c:pt>
                <c:pt idx="1">
                  <c:v>0.63318055096158399</c:v>
                </c:pt>
                <c:pt idx="2">
                  <c:v>0.43550851328576606</c:v>
                </c:pt>
                <c:pt idx="3">
                  <c:v>0.48984863519664823</c:v>
                </c:pt>
                <c:pt idx="4">
                  <c:v>0.42999574729480694</c:v>
                </c:pt>
                <c:pt idx="5">
                  <c:v>0.3536045614200885</c:v>
                </c:pt>
                <c:pt idx="6">
                  <c:v>0.42133282930901422</c:v>
                </c:pt>
                <c:pt idx="7">
                  <c:v>0.51426231315660986</c:v>
                </c:pt>
                <c:pt idx="8">
                  <c:v>96.22533037219047</c:v>
                </c:pt>
                <c:pt idx="9">
                  <c:v>100.00000000000001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F9-494A-A86A-4CFFBE07E0B6}"/>
            </c:ext>
          </c:extLst>
        </c:ser>
        <c:ser>
          <c:idx val="1"/>
          <c:order val="1"/>
          <c:tx>
            <c:strRef>
              <c:f>'[2021 9 месяцев 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9 месяцев 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'[2021 9 месяцев .xlsx]состав доходов, в %'!$C$8:$C$17</c:f>
              <c:numCache>
                <c:formatCode>#\ ##0.0</c:formatCode>
                <c:ptCount val="10"/>
                <c:pt idx="0">
                  <c:v>7.2380616117927454E-2</c:v>
                </c:pt>
                <c:pt idx="1">
                  <c:v>0.15064583517227176</c:v>
                </c:pt>
                <c:pt idx="2">
                  <c:v>5.472680730867685E-2</c:v>
                </c:pt>
                <c:pt idx="3">
                  <c:v>5.2372966134110105E-2</c:v>
                </c:pt>
                <c:pt idx="4">
                  <c:v>4.5311442610409862E-2</c:v>
                </c:pt>
                <c:pt idx="5">
                  <c:v>3.8838379380351312E-2</c:v>
                </c:pt>
                <c:pt idx="6">
                  <c:v>4.2957601435843117E-2</c:v>
                </c:pt>
                <c:pt idx="7">
                  <c:v>6.7084473475152256E-2</c:v>
                </c:pt>
                <c:pt idx="8">
                  <c:v>99.1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F9-494A-A86A-4CFFBE07E0B6}"/>
            </c:ext>
          </c:extLst>
        </c:ser>
        <c:ser>
          <c:idx val="2"/>
          <c:order val="2"/>
          <c:tx>
            <c:strRef>
              <c:f>'[2021 9 месяцев .xlsx]состав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9 месяцев 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'[2021 9 месяцев .xlsx]состав доходов, в %'!$D$8:$D$17</c:f>
              <c:numCache>
                <c:formatCode>#\ ##0.0</c:formatCode>
                <c:ptCount val="10"/>
                <c:pt idx="0">
                  <c:v>0.12777919754663941</c:v>
                </c:pt>
                <c:pt idx="1">
                  <c:v>0</c:v>
                </c:pt>
                <c:pt idx="2">
                  <c:v>0.12777919754663941</c:v>
                </c:pt>
                <c:pt idx="3">
                  <c:v>0.10222335803731153</c:v>
                </c:pt>
                <c:pt idx="4">
                  <c:v>1.4999999999999999E-2</c:v>
                </c:pt>
                <c:pt idx="5">
                  <c:v>5.1111679018655765E-2</c:v>
                </c:pt>
                <c:pt idx="6">
                  <c:v>7.6667518527983647E-2</c:v>
                </c:pt>
                <c:pt idx="7">
                  <c:v>5.1111679018655765E-2</c:v>
                </c:pt>
                <c:pt idx="8">
                  <c:v>99.38665985177613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F9-494A-A86A-4CFFBE07E0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19599.3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2465.6999999999998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3460.5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1592.3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1384.1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1333.4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1113.2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55.3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337.3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Расходы</a:t>
                </a:r>
                <a:r>
                  <a:rPr lang="ru-RU" baseline="0" dirty="0"/>
                  <a:t> – 31 341,1 тыс. </a:t>
                </a:r>
                <a:r>
                  <a:rPr lang="ru-RU" baseline="0" dirty="0" err="1"/>
                  <a:t>руб</a:t>
                </a:r>
                <a:endParaRPr lang="ru-RU" dirty="0"/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9 месяцев  2021 года, тыс.рублей</a:t>
          </a:r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Сравнительный анализ</a:t>
          </a:r>
          <a:r>
            <a:rPr lang="ru-RU" sz="1400" baseline="0" dirty="0"/>
            <a:t> поступления собственных  доходов бюджета </a:t>
          </a:r>
          <a:r>
            <a:rPr lang="ru-RU" sz="1400" baseline="0" dirty="0" err="1"/>
            <a:t>Сенненского</a:t>
          </a:r>
          <a:r>
            <a:rPr lang="ru-RU" sz="1400" baseline="0" dirty="0"/>
            <a:t> района за  9 месяцев  2020 и  9 месяцев  2021 годы, тыс. рублей</a:t>
          </a:r>
          <a:endParaRPr lang="ru-RU" sz="14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 9 месяцев  2021 года,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46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5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84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98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19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2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55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66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00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75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05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21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6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9 месяцев 2021 года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9 месяцев 2021 года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9171978"/>
              </p:ext>
            </p:extLst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67601959"/>
              </p:ext>
            </p:extLst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9 месяцев 2021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5471108"/>
              </p:ext>
            </p:extLst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70897496"/>
              </p:ext>
            </p:extLst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9 месяцев 2021 года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2345660"/>
              </p:ext>
            </p:extLst>
          </p:nvPr>
        </p:nvGraphicFramePr>
        <p:xfrm>
          <a:off x="1981200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41919266"/>
              </p:ext>
            </p:extLst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району на 1 октября 2021 года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305805"/>
              </p:ext>
            </p:extLst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342,0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84,8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189,0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148,5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74,8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1 128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44,8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79,7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963467"/>
              </p:ext>
            </p:extLst>
          </p:nvPr>
        </p:nvGraphicFramePr>
        <p:xfrm>
          <a:off x="2008312" y="1268761"/>
          <a:ext cx="8208912" cy="4112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714,6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714,6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1 044,7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194157"/>
            <a:ext cx="828092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октября 2021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6893" y="376464"/>
          <a:ext cx="9298214" cy="6105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57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518824"/>
              </p:ext>
            </p:extLst>
          </p:nvPr>
        </p:nvGraphicFramePr>
        <p:xfrm>
          <a:off x="671119" y="570451"/>
          <a:ext cx="9313309" cy="507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0316" y="382797"/>
          <a:ext cx="9291368" cy="6092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49227"/>
              </p:ext>
            </p:extLst>
          </p:nvPr>
        </p:nvGraphicFramePr>
        <p:xfrm>
          <a:off x="771787" y="385894"/>
          <a:ext cx="10779853" cy="5791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0700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0316" y="382797"/>
          <a:ext cx="9291368" cy="6092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6893" y="376464"/>
          <a:ext cx="9298214" cy="6105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981200" y="357167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за 9 месяцев 2021 года исполнен по доходам в сумме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647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рублей, по расходам  -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341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составили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12697,8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 или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процентов к годовому плану. Налоговые доходы поступили в сумме 11 485,9 тыс. рублей, неналоговые доходы – 1 211,9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59,9 процента (18 950,0 тыс. рублей), из них дотация – 53,7 процента (16 993,5 тыс. рублей), иные межбюджетные трансферты – 6,2 процента (1 956,5 тыс. рублей)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9 месяцев 2021 года профинансированы в сумме 31 341,1 тыс. рублей или 75,2 процента к годовому плану. В объеме расходов бюджета района текущие расходы составляют 31003,8тыс. рублей или 98,9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28 104,5 тыс. рублей или 89,7 процента. Расходы капитального характера профинансированы в сумме 337,3 тыс. рублей </a:t>
            </a:r>
            <a:r>
              <a:rPr lang="ru-RU" sz="1700">
                <a:latin typeface="Times New Roman" pitchFamily="18" charset="0"/>
                <a:cs typeface="Times New Roman" pitchFamily="18" charset="0"/>
              </a:rPr>
              <a:t>или 1,1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532676" y="2946792"/>
            <a:ext cx="2943224" cy="15549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1200" b="1" dirty="0">
                <a:ea typeface="Calibri"/>
                <a:cs typeface="Times New Roman"/>
              </a:rPr>
              <a:t>Государственные программы </a:t>
            </a:r>
            <a:endParaRPr lang="ru-RU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ru-RU" sz="1200" b="1" dirty="0">
                <a:ea typeface="Calibri"/>
                <a:cs typeface="Times New Roman"/>
              </a:rPr>
              <a:t>28 739,2 тыс. рублей</a:t>
            </a:r>
            <a:endParaRPr lang="ru-RU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ru-RU" sz="1200" b="1" dirty="0">
                <a:ea typeface="Calibri"/>
                <a:cs typeface="Times New Roman"/>
              </a:rPr>
              <a:t> (91,7 % расходов бюджета)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6709137" y="54430"/>
            <a:ext cx="2152650" cy="142171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Увековечивание памяти  о погибших при защите Отечества 7,2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4578345" y="10829"/>
            <a:ext cx="2196404" cy="150891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Охрана окружающей среды и устойчивое использование природных ресурсов 53,2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2685342" y="0"/>
            <a:ext cx="1834177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Строительство жилья</a:t>
            </a:r>
            <a:r>
              <a:rPr lang="ru-RU" sz="1100" dirty="0">
                <a:ea typeface="Calibri"/>
                <a:cs typeface="Times New Roman"/>
              </a:rPr>
              <a:t> 17,8</a:t>
            </a:r>
            <a:r>
              <a:rPr lang="ru-RU" sz="900" dirty="0">
                <a:ea typeface="Calibri"/>
                <a:cs typeface="Times New Roman"/>
              </a:rPr>
              <a:t> тыс.</a:t>
            </a:r>
            <a:r>
              <a:rPr lang="ru-RU" sz="1100" dirty="0">
                <a:ea typeface="Calibri"/>
                <a:cs typeface="Times New Roman"/>
              </a:rPr>
              <a:t> </a:t>
            </a:r>
            <a:r>
              <a:rPr lang="ru-RU" sz="900" dirty="0">
                <a:ea typeface="Calibri"/>
                <a:cs typeface="Times New Roman"/>
              </a:rPr>
              <a:t>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8633505" y="457200"/>
            <a:ext cx="1954992" cy="896888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Транспортный комплекс  41,6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8182450" y="3132450"/>
            <a:ext cx="2159338" cy="772589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Физическая культура и спорт 471,3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7768190" y="4234169"/>
            <a:ext cx="2820307" cy="126777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Образование и молодежная политика   12 015,0 тыс. руб</a:t>
            </a:r>
            <a:r>
              <a:rPr lang="ru-RU" sz="1100" dirty="0"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7245259" y="5406432"/>
            <a:ext cx="2634465" cy="926853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Социальная </a:t>
            </a:r>
            <a:r>
              <a:rPr lang="ru-RU" sz="900">
                <a:ea typeface="Calibri"/>
                <a:cs typeface="Times New Roman"/>
              </a:rPr>
              <a:t>защита 1300,8 </a:t>
            </a:r>
            <a:r>
              <a:rPr lang="ru-RU" sz="900" dirty="0">
                <a:ea typeface="Calibri"/>
                <a:cs typeface="Times New Roman"/>
              </a:rPr>
              <a:t>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4577625" y="5572126"/>
            <a:ext cx="3438525" cy="113347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Здоровье народа и демографическая безопасность 8 462,9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2524126" y="5124450"/>
            <a:ext cx="2752725" cy="8953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Культура Беларуси 1039,6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1524000" y="2305050"/>
            <a:ext cx="2800350" cy="8191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Аграрный  бизнес 415,3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1524000" y="3519487"/>
            <a:ext cx="2965486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Комфортное жилье и благоприятная среда 4149,0 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 flipV="1">
            <a:off x="6581775" y="1340769"/>
            <a:ext cx="1044348" cy="160245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cxnSpLocks/>
          </p:cNvCxnSpPr>
          <p:nvPr/>
        </p:nvCxnSpPr>
        <p:spPr>
          <a:xfrm flipH="1" flipV="1">
            <a:off x="6172213" y="1181100"/>
            <a:ext cx="67805" cy="1762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2938464" y="1844825"/>
            <a:ext cx="2338386" cy="11698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3324864" y="3014665"/>
            <a:ext cx="1252761" cy="5191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873274" y="4333399"/>
            <a:ext cx="1213077" cy="2290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4935886" y="4501758"/>
            <a:ext cx="1068402" cy="9465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0"/>
          </p:cNvCxnSpPr>
          <p:nvPr/>
        </p:nvCxnSpPr>
        <p:spPr>
          <a:xfrm>
            <a:off x="6296887" y="4510835"/>
            <a:ext cx="0" cy="10612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6730612" y="1224583"/>
            <a:ext cx="2531507" cy="181045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7274984" y="3272356"/>
            <a:ext cx="1586803" cy="3991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7274984" y="4130566"/>
            <a:ext cx="1358521" cy="3379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065103" y="4287816"/>
            <a:ext cx="1054677" cy="11604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Блок-схема: решение 30">
            <a:extLst>
              <a:ext uri="{FF2B5EF4-FFF2-40B4-BE49-F238E27FC236}">
                <a16:creationId xmlns:a16="http://schemas.microsoft.com/office/drawing/2014/main" id="{C3AEC0B6-CAF9-4D15-954A-624D4E9FCAA7}"/>
              </a:ext>
            </a:extLst>
          </p:cNvPr>
          <p:cNvSpPr/>
          <p:nvPr/>
        </p:nvSpPr>
        <p:spPr>
          <a:xfrm>
            <a:off x="1627000" y="890944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Управление гос. финансами и регулирование финансового рынка 756,1 тыс.</a:t>
            </a:r>
            <a:r>
              <a:rPr lang="ru-RU" sz="1100" dirty="0">
                <a:ea typeface="Calibri"/>
                <a:cs typeface="Times New Roman"/>
              </a:rPr>
              <a:t> </a:t>
            </a:r>
            <a:r>
              <a:rPr lang="ru-RU" sz="900" dirty="0">
                <a:ea typeface="Calibri"/>
                <a:cs typeface="Times New Roman"/>
              </a:rPr>
              <a:t>руб.</a:t>
            </a:r>
            <a:endParaRPr lang="ru-RU" sz="1100" dirty="0">
              <a:ea typeface="Calibri"/>
              <a:cs typeface="Times New Roman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A219FEDA-944D-4717-BB9E-07C85A382486}"/>
              </a:ext>
            </a:extLst>
          </p:cNvPr>
          <p:cNvCxnSpPr>
            <a:cxnSpLocks/>
          </p:cNvCxnSpPr>
          <p:nvPr/>
        </p:nvCxnSpPr>
        <p:spPr>
          <a:xfrm flipH="1" flipV="1">
            <a:off x="4300942" y="1058563"/>
            <a:ext cx="1273452" cy="189945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Блок-схема: решение 32"/>
          <p:cNvSpPr/>
          <p:nvPr/>
        </p:nvSpPr>
        <p:spPr>
          <a:xfrm>
            <a:off x="8182449" y="1799589"/>
            <a:ext cx="3095151" cy="1082328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Земельно-имущественные отношения, геодезическая и картографическая д-</a:t>
            </a:r>
            <a:r>
              <a:rPr lang="ru-RU" sz="900" dirty="0" err="1">
                <a:ea typeface="Calibri"/>
                <a:cs typeface="Times New Roman"/>
              </a:rPr>
              <a:t>ть</a:t>
            </a:r>
            <a:r>
              <a:rPr lang="ru-RU" sz="900" dirty="0">
                <a:ea typeface="Calibri"/>
                <a:cs typeface="Times New Roman"/>
              </a:rPr>
              <a:t> </a:t>
            </a:r>
            <a:r>
              <a:rPr lang="en-US" sz="900" dirty="0">
                <a:ea typeface="Calibri"/>
                <a:cs typeface="Times New Roman"/>
              </a:rPr>
              <a:t>9,4 </a:t>
            </a:r>
            <a:r>
              <a:rPr lang="ru-RU" sz="900" dirty="0">
                <a:ea typeface="Calibri"/>
                <a:cs typeface="Times New Roman"/>
              </a:rPr>
              <a:t>тыс. руб.</a:t>
            </a:r>
            <a:endParaRPr lang="ru-RU" sz="1100" dirty="0">
              <a:ea typeface="Calibri"/>
              <a:cs typeface="Times New Roman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7049877" y="2646300"/>
            <a:ext cx="1872650" cy="48000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182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11 563,6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8 428,0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840,6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4 166,7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1 809,2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1 478,2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2 067,4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55,3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932,1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9 месяцев  2021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862</Words>
  <Application>Microsoft Office PowerPoint</Application>
  <PresentationFormat>Широкоэкранный</PresentationFormat>
  <Paragraphs>127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Bookman Old Style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расходов консолидированного бюджета за 9 месяцев 2021 года </vt:lpstr>
      <vt:lpstr>Состав и структура расходов консолидированного бюджета на национальную экономику за 9 месяцев 2021 года</vt:lpstr>
      <vt:lpstr>Структура расходов консолидированного бюджета Сенненского района по функциональной классификации за 9 месяцев 2021 года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октября 2021 года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Горбачева Валентина Васильевна</cp:lastModifiedBy>
  <cp:revision>60</cp:revision>
  <cp:lastPrinted>2021-07-21T12:46:24Z</cp:lastPrinted>
  <dcterms:created xsi:type="dcterms:W3CDTF">2020-12-02T08:45:04Z</dcterms:created>
  <dcterms:modified xsi:type="dcterms:W3CDTF">2021-10-26T09:42:45Z</dcterms:modified>
</cp:coreProperties>
</file>