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5" r:id="rId9"/>
    <p:sldId id="266" r:id="rId10"/>
    <p:sldId id="268" r:id="rId11"/>
    <p:sldId id="269" r:id="rId12"/>
    <p:sldId id="270" r:id="rId13"/>
    <p:sldId id="271" r:id="rId14"/>
    <p:sldId id="272" r:id="rId1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oxod_admin\Documents\&#1089;&#1072;&#1081;&#1090;%20&#1088;&#1072;&#1081;&#1080;&#1089;&#1087;&#1086;&#1083;&#1082;&#1086;&#1084;&#1072;\1%20&#1082;&#1074;&#1072;&#1088;&#1090;&#1072;&#1083;%202022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F216-SRSQL001\OFUMail\in\&#1054;&#1041;&#1065;&#1040;&#1071;\2022%201%20&#1087;&#1086;&#1083;&#1091;&#1075;&#1086;&#1076;&#1080;&#1077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doxod_admin\Documents\&#1089;&#1072;&#1081;&#1090;%20&#1088;&#1072;&#1081;&#1080;&#1089;&#1087;&#1086;&#1083;&#1082;&#1086;&#1084;&#1072;\2022%201%20&#1087;&#1086;&#1083;&#1091;&#1075;&#1086;&#1076;&#1080;&#1077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F216-SRSQL001\OFUMail\in\&#1054;&#1041;&#1065;&#1040;&#1071;\2022%201%20&#1087;&#1086;&#1083;&#1091;&#1075;&#1086;&#1076;&#1080;&#1077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ocuments\&#1089;&#1072;&#1081;&#1090;%20&#1088;&#1072;&#1081;&#1080;&#1089;&#1087;&#1086;&#1083;&#1082;&#1086;&#1084;&#1072;\2021%201%20&#1087;&#1086;&#1083;&#1091;&#1075;&#1086;&#1076;&#1080;&#1077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216-SRSQL001\OFUMail\in\&#1054;&#1041;&#1065;&#1040;&#1071;\2022%201%20&#1087;&#1086;&#1083;&#1091;&#1075;&#1086;&#1076;&#1080;&#1077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216-SRSQL001\OFUMail\in\&#1054;&#1041;&#1065;&#1040;&#1071;\&#1089;&#1072;&#1081;&#1090;%209%20&#1084;&#1077;&#1089;.%20%202019%20&#8212;%20&#1082;&#1086;&#1087;&#1080;&#1103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ocuments\&#1089;&#1072;&#1081;&#1090;%20&#1088;&#1072;&#1081;&#1080;&#1089;&#1087;&#1086;&#1083;&#1082;&#1086;&#1084;&#1072;\&#1089;&#1072;&#1081;&#1090;%20&#1079;&#1072;%209%20&#1084;&#1077;&#1089;%202020%20&#1075;&#1086;&#1076;%20&#1080;&#1089;&#1087;&#1086;&#1083;&#1085;&#1077;&#1085;&#1080;&#1077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ocuments\&#1089;&#1072;&#1081;&#1090;%20&#1088;&#1072;&#1081;&#1080;&#1089;&#1087;&#1086;&#1083;&#1082;&#1086;&#1084;&#1072;\2021%201%20&#1087;&#1086;&#1083;&#1091;&#1075;&#1086;&#1076;&#1080;&#1077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216-SRSQL001\OFUMail\in\&#1054;&#1041;&#1065;&#1040;&#1071;\2022%201%20&#1087;&#1086;&#1083;&#1091;&#1075;&#1086;&#1076;&#1080;&#107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9579009933340792"/>
          <c:y val="0.11695906432748535"/>
          <c:w val="0.57393760976438168"/>
          <c:h val="0.76490438695163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'[1 квартал 2022.xlsx]таб 1'!$B$2:$B$4</c:f>
              <c:strCache>
                <c:ptCount val="3"/>
                <c:pt idx="0">
                  <c:v>всего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 квартал 2022.xlsx]таб 1'!$A$5:$A$14</c:f>
              <c:strCache>
                <c:ptCount val="10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 при упрощенной системе налогообложения</c:v>
                </c:pt>
                <c:pt idx="5">
                  <c:v>Единый налог для производителей сельскохозяйственной продукции</c:v>
                </c:pt>
                <c:pt idx="6">
                  <c:v>Налог за добычу (изъятие) природных ресурсов</c:v>
                </c:pt>
                <c:pt idx="7">
                  <c:v>Государственная пошлина</c:v>
                </c:pt>
                <c:pt idx="8">
                  <c:v>Другие налоги и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'[1 квартал 2022.xlsx]таб 1'!$B$5:$B$14</c:f>
            </c:numRef>
          </c:val>
          <c:extLst>
            <c:ext xmlns:c16="http://schemas.microsoft.com/office/drawing/2014/chart" uri="{C3380CC4-5D6E-409C-BE32-E72D297353CC}">
              <c16:uniqueId val="{00000000-046A-4F46-9F34-A66CD1A55A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766080"/>
        <c:axId val="58767616"/>
      </c:barChart>
      <c:catAx>
        <c:axId val="5876608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58767616"/>
        <c:crosses val="autoZero"/>
        <c:auto val="1"/>
        <c:lblAlgn val="ctr"/>
        <c:lblOffset val="100"/>
        <c:noMultiLvlLbl val="0"/>
      </c:catAx>
      <c:valAx>
        <c:axId val="5876761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587660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90633112368383"/>
          <c:y val="7.5023848773979079E-2"/>
          <c:w val="0.83300899643019855"/>
          <c:h val="0.794593288935972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'[2022 1 полугодие.xlsx]состав доходов, в %'!$B$7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'[2022 1 полугодие.xlsx]состав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'[2022 1 полугодие.xlsx]состав доходов, в %'!$B$8:$B$17</c:f>
              <c:numCache>
                <c:formatCode>#\ ##0.0</c:formatCode>
                <c:ptCount val="10"/>
                <c:pt idx="0">
                  <c:v>0.4</c:v>
                </c:pt>
                <c:pt idx="1">
                  <c:v>0.4</c:v>
                </c:pt>
                <c:pt idx="2">
                  <c:v>0.2</c:v>
                </c:pt>
                <c:pt idx="3">
                  <c:v>0.4</c:v>
                </c:pt>
                <c:pt idx="4">
                  <c:v>0.3</c:v>
                </c:pt>
                <c:pt idx="5">
                  <c:v>0.2</c:v>
                </c:pt>
                <c:pt idx="6">
                  <c:v>0.3</c:v>
                </c:pt>
                <c:pt idx="7">
                  <c:v>0.5</c:v>
                </c:pt>
                <c:pt idx="8">
                  <c:v>97.4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BE-45F8-8FD0-90DF3CEC816A}"/>
            </c:ext>
          </c:extLst>
        </c:ser>
        <c:ser>
          <c:idx val="1"/>
          <c:order val="1"/>
          <c:tx>
            <c:strRef>
              <c:f>'[2022 1 полугодие.xlsx]состав доходов, в %'!$C$7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'[2022 1 полугодие.xlsx]состав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'[2022 1 полугодие.xlsx]состав доходов, в %'!$C$8:$C$17</c:f>
              <c:numCache>
                <c:formatCode>#\ ##0.0</c:formatCode>
                <c:ptCount val="10"/>
                <c:pt idx="0">
                  <c:v>0.1</c:v>
                </c:pt>
                <c:pt idx="1">
                  <c:v>0.2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0.1</c:v>
                </c:pt>
                <c:pt idx="7">
                  <c:v>0.2</c:v>
                </c:pt>
                <c:pt idx="8">
                  <c:v>98.9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BE-45F8-8FD0-90DF3CEC816A}"/>
            </c:ext>
          </c:extLst>
        </c:ser>
        <c:ser>
          <c:idx val="2"/>
          <c:order val="2"/>
          <c:tx>
            <c:strRef>
              <c:f>'[2022 1 полугодие.xlsx]состав доходов, в %'!$D$7</c:f>
              <c:strCache>
                <c:ptCount val="1"/>
                <c:pt idx="0">
                  <c:v>Субвенции и иные межбюджетные трансферты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'[2022 1 полугодие.xlsx]состав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'[2022 1 полугодие.xlsx]состав доходов, в %'!$D$8:$D$17</c:f>
              <c:numCache>
                <c:formatCode>#\ ##0.0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BE-45F8-8FD0-90DF3CEC8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1286144"/>
        <c:axId val="111287680"/>
      </c:barChart>
      <c:catAx>
        <c:axId val="1112861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BY"/>
          </a:p>
        </c:txPr>
        <c:crossAx val="111287680"/>
        <c:crosses val="autoZero"/>
        <c:auto val="1"/>
        <c:lblAlgn val="ctr"/>
        <c:lblOffset val="100"/>
        <c:noMultiLvlLbl val="0"/>
      </c:catAx>
      <c:valAx>
        <c:axId val="11128768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BY"/>
          </a:p>
        </c:txPr>
        <c:crossAx val="1112861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/>
            </a:pPr>
            <a:r>
              <a:rPr lang="ru-RU" sz="1800" baseline="0" dirty="0"/>
              <a:t>Состав, тыс. рублей</a:t>
            </a:r>
          </a:p>
        </c:rich>
      </c:tx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147732729269041"/>
          <c:y val="5.2910797358553439E-2"/>
          <c:w val="0.46880961975036872"/>
          <c:h val="0.920471358531683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#,##0.0</c:formatCode>
                <c:ptCount val="1"/>
                <c:pt idx="0">
                  <c:v>13990.7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5-48A7-87FD-5D6F3F393B3C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#,##0.0</c:formatCode>
                <c:ptCount val="1"/>
                <c:pt idx="0">
                  <c:v>2261.4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5-48A7-87FD-5D6F3F393B3C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#,##0.0</c:formatCode>
                <c:ptCount val="1"/>
                <c:pt idx="0">
                  <c:v>2717.6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5-48A7-87FD-5D6F3F393B3C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#,##0.0</c:formatCode>
                <c:ptCount val="1"/>
                <c:pt idx="0">
                  <c:v>1073.9000000000001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D5-48A7-87FD-5D6F3F393B3C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#,##0.0</c:formatCode>
                <c:ptCount val="1"/>
                <c:pt idx="0">
                  <c:v>915.3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D5-48A7-87FD-5D6F3F393B3C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#,##0.0</c:formatCode>
                <c:ptCount val="1"/>
                <c:pt idx="0">
                  <c:v>840.3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D5-48A7-87FD-5D6F3F393B3C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-0.1225933050640217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#,##0.0</c:formatCode>
                <c:ptCount val="1"/>
                <c:pt idx="0">
                  <c:v>627.79999999999995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BD5-48A7-87FD-5D6F3F393B3C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#,##0.0</c:formatCode>
                <c:ptCount val="1"/>
                <c:pt idx="0">
                  <c:v>158.6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D5-48A7-87FD-5D6F3F393B3C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434180785647244E-3"/>
                  <c:y val="-3.9451033118219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#,##0.0</c:formatCode>
                <c:ptCount val="1"/>
                <c:pt idx="0">
                  <c:v>897.3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BD5-48A7-87FD-5D6F3F393B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594368"/>
        <c:axId val="31605888"/>
        <c:axId val="0"/>
      </c:bar3DChart>
      <c:catAx>
        <c:axId val="3159436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/>
                  <a:t>Расходы</a:t>
                </a:r>
                <a:r>
                  <a:rPr lang="ru-RU" baseline="0" dirty="0"/>
                  <a:t> – 23 482,9тыс. </a:t>
                </a:r>
                <a:r>
                  <a:rPr lang="ru-RU" baseline="0" dirty="0" err="1"/>
                  <a:t>руб</a:t>
                </a:r>
                <a:endParaRPr lang="ru-RU" dirty="0"/>
              </a:p>
            </c:rich>
          </c:tx>
          <c:overlay val="0"/>
        </c:title>
        <c:majorTickMark val="out"/>
        <c:minorTickMark val="none"/>
        <c:tickLblPos val="nextTo"/>
        <c:crossAx val="31605888"/>
        <c:crosses val="autoZero"/>
        <c:auto val="1"/>
        <c:lblAlgn val="ctr"/>
        <c:lblOffset val="100"/>
        <c:noMultiLvlLbl val="0"/>
      </c:catAx>
      <c:valAx>
        <c:axId val="316058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ru-BY"/>
          </a:p>
        </c:txPr>
        <c:crossAx val="31594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51822835967065"/>
          <c:y val="0.10236663137788862"/>
          <c:w val="0.33562126316894336"/>
          <c:h val="0.897633368622111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BY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>
                <a:latin typeface="Times New Roman" pitchFamily="18" charset="0"/>
              </a:defRPr>
            </a:pPr>
            <a:r>
              <a:rPr lang="ru-RU" sz="1800" baseline="0" dirty="0">
                <a:latin typeface="Times New Roman" pitchFamily="18" charset="0"/>
              </a:rPr>
              <a:t>Структура, %</a:t>
            </a:r>
          </a:p>
        </c:rich>
      </c:tx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General</c:formatCode>
                <c:ptCount val="1"/>
                <c:pt idx="0">
                  <c:v>59.6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87-43C9-8FED-3368235E19E9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General</c:formatCode>
                <c:ptCount val="1"/>
                <c:pt idx="0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87-43C9-8FED-3368235E19E9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>
                    <a:latin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General</c:formatCode>
                <c:ptCount val="1"/>
                <c:pt idx="0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87-43C9-8FED-3368235E19E9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General</c:formatCode>
                <c:ptCount val="1"/>
                <c:pt idx="0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87-43C9-8FED-3368235E19E9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General</c:formatCode>
                <c:ptCount val="1"/>
                <c:pt idx="0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87-43C9-8FED-3368235E19E9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General</c:formatCode>
                <c:ptCount val="1"/>
                <c:pt idx="0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D87-43C9-8FED-3368235E19E9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General</c:formatCode>
                <c:ptCount val="1"/>
                <c:pt idx="0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87-43C9-8FED-3368235E19E9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9128043990573443E-2"/>
                  <c:y val="2.3515905640113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General</c:formatCode>
                <c:ptCount val="1"/>
                <c:pt idx="0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D87-43C9-8FED-3368235E19E9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2922267896159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General</c:formatCode>
                <c:ptCount val="1"/>
                <c:pt idx="0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D87-43C9-8FED-3368235E19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0628352"/>
        <c:axId val="60646912"/>
        <c:axId val="0"/>
      </c:bar3DChart>
      <c:catAx>
        <c:axId val="60628352"/>
        <c:scaling>
          <c:orientation val="minMax"/>
        </c:scaling>
        <c:delete val="1"/>
        <c:axPos val="b"/>
        <c:majorTickMark val="out"/>
        <c:minorTickMark val="none"/>
        <c:tickLblPos val="nextTo"/>
        <c:crossAx val="60646912"/>
        <c:crosses val="autoZero"/>
        <c:auto val="1"/>
        <c:lblAlgn val="ctr"/>
        <c:lblOffset val="100"/>
        <c:noMultiLvlLbl val="0"/>
      </c:catAx>
      <c:valAx>
        <c:axId val="606469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60628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00398958378591"/>
          <c:y val="8.8433137058845313E-2"/>
          <c:w val="0.33614290750969694"/>
          <c:h val="0.88427489538199455"/>
        </c:manualLayout>
      </c:layout>
      <c:overlay val="0"/>
      <c:txPr>
        <a:bodyPr/>
        <a:lstStyle/>
        <a:p>
          <a:pPr>
            <a:defRPr sz="100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Сельское хозяйство, рыбохозяйственная деятельность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993.6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14-407F-B2F8-C989A7C9F13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Топливо и энергетика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240.7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14-407F-B2F8-C989A7C9F13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Транспорт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14-407F-B2F8-C989A7C9F13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Другая деятельность в области национальной экономики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003926549952642E-2"/>
                  <c:y val="-6.2655521055276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14-407F-B2F8-C989A7C9F1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14-407F-B2F8-C989A7C9F1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3891200"/>
        <c:axId val="93901568"/>
        <c:axId val="0"/>
      </c:bar3DChart>
      <c:catAx>
        <c:axId val="9389120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400" b="0" dirty="0">
                    <a:latin typeface="Times New Roman" pitchFamily="18" charset="0"/>
                    <a:cs typeface="Times New Roman" pitchFamily="18" charset="0"/>
                  </a:rPr>
                  <a:t>1 286,4</a:t>
                </a:r>
              </a:p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400" b="0" dirty="0">
                    <a:latin typeface="Times New Roman" pitchFamily="18" charset="0"/>
                    <a:cs typeface="Times New Roman" pitchFamily="18" charset="0"/>
                  </a:rPr>
                  <a:t> тыс. рублей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93901568"/>
        <c:crosses val="autoZero"/>
        <c:auto val="1"/>
        <c:lblAlgn val="ctr"/>
        <c:lblOffset val="100"/>
        <c:noMultiLvlLbl val="0"/>
      </c:catAx>
      <c:valAx>
        <c:axId val="93901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93891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672361781184606"/>
          <c:y val="0.1530708467251837"/>
          <c:w val="0.33441587371676901"/>
          <c:h val="0.82595655801731349"/>
        </c:manualLayout>
      </c:layout>
      <c:overlay val="0"/>
      <c:txPr>
        <a:bodyPr/>
        <a:lstStyle/>
        <a:p>
          <a:pPr>
            <a:defRPr sz="120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процентов</a:t>
            </a:r>
          </a:p>
        </c:rich>
      </c:tx>
      <c:layout>
        <c:manualLayout>
          <c:xMode val="edge"/>
          <c:yMode val="edge"/>
          <c:x val="0.69397480067544726"/>
          <c:y val="2.185570886819057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процентов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BC7-40D2-A660-EF12761FFAC7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BC7-40D2-A660-EF12761FFAC7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7BC7-40D2-A660-EF12761FFAC7}"/>
              </c:ext>
            </c:extLst>
          </c:dPt>
          <c:dLbls>
            <c:dLbl>
              <c:idx val="0"/>
              <c:layout>
                <c:manualLayout>
                  <c:x val="5.6559308719559893E-2"/>
                  <c:y val="1.91237452596667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C7-40D2-A660-EF12761FFAC7}"/>
                </c:ext>
              </c:extLst>
            </c:dLbl>
            <c:dLbl>
              <c:idx val="1"/>
              <c:layout>
                <c:manualLayout>
                  <c:x val="0"/>
                  <c:y val="-6.55671266045714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C7-40D2-A660-EF12761FFAC7}"/>
                </c:ext>
              </c:extLst>
            </c:dLbl>
            <c:dLbl>
              <c:idx val="2"/>
              <c:layout>
                <c:manualLayout>
                  <c:x val="-8.4838963079340413E-2"/>
                  <c:y val="-3.00515996937619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C7-40D2-A660-EF12761FFAC7}"/>
                </c:ext>
              </c:extLst>
            </c:dLbl>
            <c:dLbl>
              <c:idx val="3"/>
              <c:layout>
                <c:manualLayout>
                  <c:x val="6.5985860172820099E-2"/>
                  <c:y val="-4.64433813449048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C7-40D2-A660-EF12761FFA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Сельское хозяйство, рыбохозяйственная деятельность</c:v>
                </c:pt>
                <c:pt idx="1">
                  <c:v>Топливо и энергетика</c:v>
                </c:pt>
                <c:pt idx="2">
                  <c:v>Транспорт</c:v>
                </c:pt>
                <c:pt idx="3">
                  <c:v>Другая деятельность в области национальной экономики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77.2</c:v>
                </c:pt>
                <c:pt idx="1">
                  <c:v>18.7</c:v>
                </c:pt>
                <c:pt idx="2">
                  <c:v>3.9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BC7-40D2-A660-EF12761FFA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348603027135359"/>
          <c:y val="0.6146695733237153"/>
          <c:w val="0.77302769204124544"/>
          <c:h val="0.36966654641246782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</a:t>
            </a:r>
          </a:p>
        </c:rich>
      </c:tx>
      <c:layout>
        <c:manualLayout>
          <c:xMode val="edge"/>
          <c:yMode val="edge"/>
          <c:x val="5.7972549792237399E-2"/>
          <c:y val="9.5907994780944066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0790577072156042E-2"/>
          <c:y val="0.14799207739548625"/>
          <c:w val="0.80584517354142926"/>
          <c:h val="0.413256599385697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8.1728870042681187E-2"/>
                  <c:y val="-4.795399739047184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9,7%</a:t>
                    </a:r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20-4C12-A478-9925ACB0B919}"/>
                </c:ext>
              </c:extLst>
            </c:dLbl>
            <c:dLbl>
              <c:idx val="1"/>
              <c:layout>
                <c:manualLayout>
                  <c:x val="3.1434180785646609E-2"/>
                  <c:y val="-6.4737896477136986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20-4C12-A478-9925ACB0B919}"/>
                </c:ext>
              </c:extLst>
            </c:dLbl>
            <c:dLbl>
              <c:idx val="2"/>
              <c:layout>
                <c:manualLayout>
                  <c:x val="-6.2868361571294367E-3"/>
                  <c:y val="-4.5556297520948252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4C-4C7B-BECA-8D0A672EFAF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Охрана окружающей среды</c:v>
                </c:pt>
                <c:pt idx="3">
                  <c:v>ЖИЛИЩНО-КОММУНАЛЬНЫЕ УСЛУГИ И ЖИЛИЩНОЕ СТРОИТЕЛЬСТВО</c:v>
                </c:pt>
                <c:pt idx="4">
                  <c:v>СОЦИАЛЬНАЯ СФЕРА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2265</c:v>
                </c:pt>
                <c:pt idx="1">
                  <c:v>1286.4000000000001</c:v>
                </c:pt>
                <c:pt idx="2">
                  <c:v>56.3</c:v>
                </c:pt>
                <c:pt idx="3">
                  <c:v>3080.5</c:v>
                </c:pt>
                <c:pt idx="4">
                  <c:v>16794.5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320-4C12-A478-9925ACB0B9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9186730914501997E-2"/>
          <c:y val="0.60457813414772055"/>
          <c:w val="0.927048939306787"/>
          <c:h val="0.37903009453167735"/>
        </c:manualLayout>
      </c:layout>
      <c:overlay val="0"/>
      <c:txPr>
        <a:bodyPr/>
        <a:lstStyle/>
        <a:p>
          <a:pPr>
            <a:defRPr sz="1000" cap="small" spc="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сфера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EA88-47CA-9035-8B4E0E961842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A88-47CA-9035-8B4E0E96184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EA88-47CA-9035-8B4E0E961842}"/>
              </c:ext>
            </c:extLst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EA88-47CA-9035-8B4E0E96184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культура, спорт, культура и средства массовой информации</c:v>
                </c:pt>
                <c:pt idx="3">
                  <c:v>Социальная политика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9203.6</c:v>
                </c:pt>
                <c:pt idx="1">
                  <c:v>4948.8999999999996</c:v>
                </c:pt>
                <c:pt idx="2">
                  <c:v>1244.3</c:v>
                </c:pt>
                <c:pt idx="3">
                  <c:v>1397.7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88-47CA-9035-8B4E0E9618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0696938667419936"/>
          <c:y val="0.64205603523271182"/>
          <c:w val="0.78606122665160161"/>
          <c:h val="0.34335873371100606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9579009933340792"/>
          <c:y val="0.11695906432748535"/>
          <c:w val="0.57393760976438168"/>
          <c:h val="0.76490438695163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'[2022 1 полугодие.xlsx]таб 1'!$B$2:$B$4</c:f>
              <c:strCache>
                <c:ptCount val="3"/>
                <c:pt idx="0">
                  <c:v>всего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'[2022 1 полугодие.xlsx]таб 1'!$A$5:$A$13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'[2022 1 полугодие.xlsx]таб 1'!$B$5:$B$13</c:f>
            </c:numRef>
          </c:val>
          <c:extLst>
            <c:ext xmlns:c16="http://schemas.microsoft.com/office/drawing/2014/chart" uri="{C3380CC4-5D6E-409C-BE32-E72D297353CC}">
              <c16:uniqueId val="{00000000-E73C-4F8F-AE07-C5D61FFF1A01}"/>
            </c:ext>
          </c:extLst>
        </c:ser>
        <c:ser>
          <c:idx val="1"/>
          <c:order val="1"/>
          <c:tx>
            <c:strRef>
              <c:f>'[2022 1 полугодие.xlsx]таб 1'!$C$2:$C$4</c:f>
              <c:strCache>
                <c:ptCount val="3"/>
                <c:pt idx="0">
                  <c:v>всего</c:v>
                </c:pt>
                <c:pt idx="2">
                  <c:v>райбюджет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'[2022 1 полугодие.xlsx]таб 1'!$A$5:$A$13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'[2022 1 полугодие.xlsx]таб 1'!$C$5:$C$13</c:f>
              <c:numCache>
                <c:formatCode>#\ ##0.0</c:formatCode>
                <c:ptCount val="9"/>
                <c:pt idx="0">
                  <c:v>4586.3</c:v>
                </c:pt>
                <c:pt idx="1">
                  <c:v>224.3</c:v>
                </c:pt>
                <c:pt idx="2">
                  <c:v>938.6</c:v>
                </c:pt>
                <c:pt idx="3">
                  <c:v>1485.6</c:v>
                </c:pt>
                <c:pt idx="4">
                  <c:v>733.7</c:v>
                </c:pt>
                <c:pt idx="5">
                  <c:v>26.4</c:v>
                </c:pt>
                <c:pt idx="6">
                  <c:v>42.6</c:v>
                </c:pt>
                <c:pt idx="7">
                  <c:v>999.5</c:v>
                </c:pt>
                <c:pt idx="8">
                  <c:v>9037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3C-4F8F-AE07-C5D61FFF1A01}"/>
            </c:ext>
          </c:extLst>
        </c:ser>
        <c:ser>
          <c:idx val="2"/>
          <c:order val="2"/>
          <c:tx>
            <c:strRef>
              <c:f>'[2022 1 полугодие.xlsx]таб 1'!$D$2:$D$4</c:f>
              <c:strCache>
                <c:ptCount val="3"/>
                <c:pt idx="0">
                  <c:v>всего</c:v>
                </c:pt>
                <c:pt idx="2">
                  <c:v>сельские Советы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'[2022 1 полугодие.xlsx]таб 1'!$A$5:$A$13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'[2022 1 полугодие.xlsx]таб 1'!$D$5:$D$13</c:f>
              <c:numCache>
                <c:formatCode>General</c:formatCode>
                <c:ptCount val="9"/>
                <c:pt idx="0" formatCode="#\ ##0.0">
                  <c:v>194.8</c:v>
                </c:pt>
                <c:pt idx="2" formatCode="#\ ##0.0">
                  <c:v>4.4000000000000004</c:v>
                </c:pt>
                <c:pt idx="6" formatCode="#\ ##0.0">
                  <c:v>4.2</c:v>
                </c:pt>
                <c:pt idx="7" formatCode="#\ ##0.0">
                  <c:v>47.7</c:v>
                </c:pt>
                <c:pt idx="8" formatCode="#\ ##0.0">
                  <c:v>251.10000000000002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3C-4F8F-AE07-C5D61FFF1A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766080"/>
        <c:axId val="58767616"/>
      </c:barChart>
      <c:catAx>
        <c:axId val="587660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8767616"/>
        <c:crosses val="autoZero"/>
        <c:auto val="1"/>
        <c:lblAlgn val="ctr"/>
        <c:lblOffset val="100"/>
        <c:noMultiLvlLbl val="0"/>
      </c:catAx>
      <c:valAx>
        <c:axId val="5876761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587660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814922409703288"/>
          <c:y val="8.5443991426388241E-2"/>
          <c:w val="0.5346477031118817"/>
          <c:h val="0.7686819746979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'[2022 1 полугодие.xlsx]таб 2'!$B$2</c:f>
              <c:strCache>
                <c:ptCount val="1"/>
                <c:pt idx="0">
                  <c:v>Поступило доходов  на          1.07.2021 г. 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'[2022 1 полугодие.xlsx]таб 2'!$A$3:$A$12</c:f>
              <c:strCache>
                <c:ptCount val="10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Налоги при упрощенной системе налогообложения</c:v>
                </c:pt>
                <c:pt idx="6">
                  <c:v>Единый налог для производителей сельскохозяйственной продукции 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'[2022 1 полугодие.xlsx]таб 2'!$B$3:$B$12</c:f>
              <c:numCache>
                <c:formatCode>#\ ##0.0</c:formatCode>
                <c:ptCount val="10"/>
                <c:pt idx="1">
                  <c:v>4140.3</c:v>
                </c:pt>
                <c:pt idx="2">
                  <c:v>28.7</c:v>
                </c:pt>
                <c:pt idx="3">
                  <c:v>985.6</c:v>
                </c:pt>
                <c:pt idx="4">
                  <c:v>1410.1</c:v>
                </c:pt>
                <c:pt idx="5">
                  <c:v>448.2</c:v>
                </c:pt>
                <c:pt idx="6">
                  <c:v>342.1</c:v>
                </c:pt>
                <c:pt idx="7">
                  <c:v>529.20000000000005</c:v>
                </c:pt>
                <c:pt idx="8">
                  <c:v>414</c:v>
                </c:pt>
                <c:pt idx="9">
                  <c:v>8298.2000000000007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0D-4602-85B5-C02822ECE449}"/>
            </c:ext>
          </c:extLst>
        </c:ser>
        <c:ser>
          <c:idx val="1"/>
          <c:order val="1"/>
          <c:tx>
            <c:strRef>
              <c:f>'[2022 1 полугодие.xlsx]таб 2'!$C$2</c:f>
              <c:strCache>
                <c:ptCount val="1"/>
                <c:pt idx="0">
                  <c:v>Поступило доходов  на          1.07.2022 г.   </c:v>
                </c:pt>
              </c:strCache>
            </c:strRef>
          </c:tx>
          <c:invertIfNegative val="0"/>
          <c:dLbls>
            <c:dLbl>
              <c:idx val="9"/>
              <c:layout>
                <c:manualLayout>
                  <c:x val="3.4854946378196354E-2"/>
                  <c:y val="-2.7145568502979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507852880221728"/>
                      <c:h val="4.19504393918738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90D-4602-85B5-C02822ECE4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'[2022 1 полугодие.xlsx]таб 2'!$A$3:$A$12</c:f>
              <c:strCache>
                <c:ptCount val="10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Налоги при упрощенной системе налогообложения</c:v>
                </c:pt>
                <c:pt idx="6">
                  <c:v>Единый налог для производителей сельскохозяйственной продукции 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'[2022 1 полугодие.xlsx]таб 2'!$C$3:$C$12</c:f>
              <c:numCache>
                <c:formatCode>#\ ##0.0</c:formatCode>
                <c:ptCount val="10"/>
                <c:pt idx="1">
                  <c:v>4781.1000000000004</c:v>
                </c:pt>
                <c:pt idx="2">
                  <c:v>224.3</c:v>
                </c:pt>
                <c:pt idx="3">
                  <c:v>943</c:v>
                </c:pt>
                <c:pt idx="4">
                  <c:v>1485.6</c:v>
                </c:pt>
                <c:pt idx="5">
                  <c:v>493.2</c:v>
                </c:pt>
                <c:pt idx="6">
                  <c:v>187.7</c:v>
                </c:pt>
                <c:pt idx="7">
                  <c:v>656.8</c:v>
                </c:pt>
                <c:pt idx="8">
                  <c:v>516.4</c:v>
                </c:pt>
                <c:pt idx="9">
                  <c:v>9288.0999999999985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0D-4602-85B5-C02822ECE4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311488"/>
        <c:axId val="111333760"/>
      </c:barChart>
      <c:catAx>
        <c:axId val="1113114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1333760"/>
        <c:crosses val="autoZero"/>
        <c:auto val="1"/>
        <c:lblAlgn val="ctr"/>
        <c:lblOffset val="100"/>
        <c:noMultiLvlLbl val="0"/>
      </c:catAx>
      <c:valAx>
        <c:axId val="111333760"/>
        <c:scaling>
          <c:orientation val="minMax"/>
        </c:scaling>
        <c:delete val="0"/>
        <c:axPos val="b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131148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Прирост (снижение) собственных доходов бюджетов района</a:t>
            </a:r>
            <a:endParaRPr lang="en-US"/>
          </a:p>
          <a:p>
            <a:pPr>
              <a:defRPr/>
            </a:pPr>
            <a:r>
              <a:rPr lang="ru-RU"/>
              <a:t> за 1 полугодие  2021 года, тыс.рублей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(</a:t>
            </a:r>
            <a:r>
              <a:rPr lang="ru-RU"/>
              <a:t>прирост +, снижение -</a:t>
            </a:r>
            <a:r>
              <a:rPr lang="en-US"/>
              <a:t>)</a:t>
            </a:r>
            <a:endParaRPr lang="ru-RU"/>
          </a:p>
        </c:rich>
      </c:tx>
      <c:layout>
        <c:manualLayout>
          <c:xMode val="edge"/>
          <c:yMode val="edge"/>
          <c:x val="0.16971801648669105"/>
          <c:y val="8.352490900224234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1650778413954563E-2"/>
          <c:y val="0.17183313345501058"/>
          <c:w val="0.78988732511205451"/>
          <c:h val="0.67833124212082097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045504"/>
        <c:axId val="115047424"/>
      </c:barChart>
      <c:catAx>
        <c:axId val="1150455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high"/>
        <c:txPr>
          <a:bodyPr/>
          <a:lstStyle/>
          <a:p>
            <a:pPr>
              <a:defRPr sz="1400"/>
            </a:pPr>
            <a:endParaRPr lang="ru-BY"/>
          </a:p>
        </c:txPr>
        <c:crossAx val="115047424"/>
        <c:crosses val="autoZero"/>
        <c:auto val="1"/>
        <c:lblAlgn val="ctr"/>
        <c:lblOffset val="100"/>
        <c:noMultiLvlLbl val="0"/>
      </c:catAx>
      <c:valAx>
        <c:axId val="1150474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50455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Прирост (снижение) собственных доходов бюджетов района</a:t>
            </a:r>
            <a:endParaRPr lang="en-US"/>
          </a:p>
          <a:p>
            <a:pPr>
              <a:defRPr/>
            </a:pPr>
            <a:r>
              <a:rPr lang="ru-RU"/>
              <a:t> за 1 полугодие  2022 года, тыс.рублей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(</a:t>
            </a:r>
            <a:r>
              <a:rPr lang="ru-RU"/>
              <a:t>прирост +, снижение -</a:t>
            </a:r>
            <a:r>
              <a:rPr lang="en-US"/>
              <a:t>)</a:t>
            </a:r>
            <a:endParaRPr lang="ru-RU"/>
          </a:p>
        </c:rich>
      </c:tx>
      <c:layout>
        <c:manualLayout>
          <c:xMode val="edge"/>
          <c:yMode val="edge"/>
          <c:x val="0.16971801648669105"/>
          <c:y val="8.352490900224234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1650778413954563E-2"/>
          <c:y val="0.17183313345501058"/>
          <c:w val="0.78988732511205451"/>
          <c:h val="0.678331242120820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'[2022 1 полугодие.xlsx]табл 3 (2)'!$B$5</c:f>
              <c:strCache>
                <c:ptCount val="1"/>
                <c:pt idx="0">
                  <c:v>прирост +, снижение -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'[2022 1 полугодие.xlsx]табл 3 (2)'!$A$6:$A$16</c:f>
              <c:strCache>
                <c:ptCount val="11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итого по Советам</c:v>
                </c:pt>
                <c:pt idx="9">
                  <c:v>районный бюджет</c:v>
                </c:pt>
                <c:pt idx="10">
                  <c:v>Всего по району</c:v>
                </c:pt>
              </c:strCache>
            </c:strRef>
          </c:cat>
          <c:val>
            <c:numRef>
              <c:f>'[2022 1 полугодие.xlsx]табл 3 (2)'!$B$6:$B$16</c:f>
              <c:numCache>
                <c:formatCode>General</c:formatCode>
                <c:ptCount val="11"/>
                <c:pt idx="0">
                  <c:v>-1.6000000000000014</c:v>
                </c:pt>
                <c:pt idx="1">
                  <c:v>0</c:v>
                </c:pt>
                <c:pt idx="2">
                  <c:v>-11.300000000000004</c:v>
                </c:pt>
                <c:pt idx="3">
                  <c:v>-3.6000000000000014</c:v>
                </c:pt>
                <c:pt idx="4">
                  <c:v>-4.5</c:v>
                </c:pt>
                <c:pt idx="5">
                  <c:v>-4.5</c:v>
                </c:pt>
                <c:pt idx="6">
                  <c:v>-8.0000000000000036</c:v>
                </c:pt>
                <c:pt idx="7">
                  <c:v>3.1000000000000014</c:v>
                </c:pt>
                <c:pt idx="8">
                  <c:v>-30.400000000000091</c:v>
                </c:pt>
                <c:pt idx="9">
                  <c:v>1020.3000000000002</c:v>
                </c:pt>
                <c:pt idx="10">
                  <c:v>989.89999999999964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E7-4EA6-9A99-D4941B29A8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045504"/>
        <c:axId val="115047424"/>
      </c:barChart>
      <c:catAx>
        <c:axId val="1150455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high"/>
        <c:txPr>
          <a:bodyPr/>
          <a:lstStyle/>
          <a:p>
            <a:pPr>
              <a:defRPr sz="1400"/>
            </a:pPr>
            <a:endParaRPr lang="ru-BY"/>
          </a:p>
        </c:txPr>
        <c:crossAx val="115047424"/>
        <c:crosses val="autoZero"/>
        <c:auto val="1"/>
        <c:lblAlgn val="ctr"/>
        <c:lblOffset val="100"/>
        <c:noMultiLvlLbl val="0"/>
      </c:catAx>
      <c:valAx>
        <c:axId val="1150474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50455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доходов консолидированного бюджета района                                   за</a:t>
            </a:r>
            <a:r>
              <a:rPr lang="ru-RU" baseline="0" dirty="0"/>
              <a:t> </a:t>
            </a:r>
            <a:r>
              <a:rPr lang="ru-RU" dirty="0"/>
              <a:t>2019 год, тыс. рублей   </a:t>
            </a:r>
          </a:p>
        </c:rich>
      </c:tx>
      <c:layout>
        <c:manualLayout>
          <c:xMode val="edge"/>
          <c:yMode val="edge"/>
          <c:x val="0.16147409802720641"/>
          <c:y val="2.0839979153457217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9 месяцев </a:t>
            </a:r>
            <a:r>
              <a:rPr lang="ru-RU"/>
              <a:t>2020 года, тыс.рублей   </a:t>
            </a:r>
          </a:p>
        </c:rich>
      </c:tx>
      <c:layout>
        <c:manualLayout>
          <c:xMode val="edge"/>
          <c:yMode val="edge"/>
          <c:x val="0.16010950152564804"/>
          <c:y val="2.0840122472508302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 1 полугодие </a:t>
            </a:r>
            <a:r>
              <a:rPr lang="ru-RU"/>
              <a:t>2021 года, тыс.рублей   </a:t>
            </a:r>
          </a:p>
        </c:rich>
      </c:tx>
      <c:layout>
        <c:manualLayout>
          <c:xMode val="edge"/>
          <c:yMode val="edge"/>
          <c:x val="0.16010950152564804"/>
          <c:y val="2.0840122472508302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 1 полугодие </a:t>
            </a:r>
            <a:r>
              <a:rPr lang="ru-RU"/>
              <a:t>2022 года, тыс.рублей   </a:t>
            </a:r>
          </a:p>
        </c:rich>
      </c:tx>
      <c:layout>
        <c:manualLayout>
          <c:xMode val="edge"/>
          <c:yMode val="edge"/>
          <c:x val="0.16010950152564804"/>
          <c:y val="2.0840122472508302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ser>
          <c:idx val="0"/>
          <c:order val="0"/>
          <c:tx>
            <c:strRef>
              <c:f>'[2022 1 полугодие.xlsx]табл 5 '!$B$2</c:f>
              <c:strCache>
                <c:ptCount val="1"/>
                <c:pt idx="0">
                  <c:v>Поступило доходов  за   1 полугодие 2022 года   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-7.3899238782374158E-2"/>
                  <c:y val="-4.3842356270566755E-2"/>
                </c:manualLayout>
              </c:layout>
              <c:tx>
                <c:rich>
                  <a:bodyPr/>
                  <a:lstStyle/>
                  <a:p>
                    <a:fld id="{B1858097-0FDD-4951-8585-CAA7539D1467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A36F5C3D-82AE-42D8-9F9C-F7F6EA1C5C74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  </a:t>
                    </a:r>
                    <a:fld id="{5CA81F79-F0D5-4D20-B7FA-6435A0F98FF9}" type="PERCENTAGE">
                      <a:rPr lang="ru-RU" baseline="0"/>
                      <a:pPr/>
                      <a:t>[ПРОЦЕНТ]</a:t>
                    </a:fld>
                    <a:endParaRPr lang="ru-RU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76F-47FE-A047-FD05BB1D2326}"/>
                </c:ext>
              </c:extLst>
            </c:dLbl>
            <c:dLbl>
              <c:idx val="3"/>
              <c:layout>
                <c:manualLayout>
                  <c:x val="-4.1318875430920124E-4"/>
                  <c:y val="-3.851451495134024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551862171074769"/>
                      <c:h val="0.10712941882272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76F-47FE-A047-FD05BB1D2326}"/>
                </c:ext>
              </c:extLst>
            </c:dLbl>
            <c:dLbl>
              <c:idx val="4"/>
              <c:layout>
                <c:manualLayout>
                  <c:x val="1.0007187148296713E-16"/>
                  <c:y val="1.493435238106825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76F-47FE-A047-FD05BB1D2326}"/>
                </c:ext>
              </c:extLst>
            </c:dLbl>
            <c:dLbl>
              <c:idx val="5"/>
              <c:layout>
                <c:manualLayout>
                  <c:x val="3.420593481049105E-2"/>
                  <c:y val="-1.8755981238111449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76F-47FE-A047-FD05BB1D2326}"/>
                </c:ext>
              </c:extLst>
            </c:dLbl>
            <c:dLbl>
              <c:idx val="6"/>
              <c:layout>
                <c:manualLayout>
                  <c:x val="1.6285327184537013E-2"/>
                  <c:y val="1.887564291983336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76F-47FE-A047-FD05BB1D2326}"/>
                </c:ext>
              </c:extLst>
            </c:dLbl>
            <c:dLbl>
              <c:idx val="7"/>
              <c:layout>
                <c:manualLayout>
                  <c:x val="-2.1891798278714337E-2"/>
                  <c:y val="3.3343966645531319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6F-47FE-A047-FD05BB1D2326}"/>
                </c:ext>
              </c:extLst>
            </c:dLbl>
            <c:dLbl>
              <c:idx val="8"/>
              <c:layout>
                <c:manualLayout>
                  <c:x val="-4.6162156832794524E-2"/>
                  <c:y val="7.3330419582242155E-3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335446530722121"/>
                      <c:h val="0.102952262670103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076F-47FE-A047-FD05BB1D2326}"/>
                </c:ext>
              </c:extLst>
            </c:dLbl>
            <c:dLbl>
              <c:idx val="9"/>
              <c:layout>
                <c:manualLayout>
                  <c:x val="-7.4433191499906582E-3"/>
                  <c:y val="-9.1695908275211777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76F-47FE-A047-FD05BB1D2326}"/>
                </c:ext>
              </c:extLst>
            </c:dLbl>
            <c:dLbl>
              <c:idx val="10"/>
              <c:layout>
                <c:manualLayout>
                  <c:x val="-2.3260035671133911E-2"/>
                  <c:y val="0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76F-47FE-A047-FD05BB1D2326}"/>
                </c:ext>
              </c:extLst>
            </c:dLbl>
            <c:dLbl>
              <c:idx val="11"/>
              <c:layout>
                <c:manualLayout>
                  <c:x val="0"/>
                  <c:y val="-8.3359916613828217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76F-47FE-A047-FD05BB1D232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BY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'[2022 1 полугодие.xlsx]табл 5 '!$A$3:$A$11</c:f>
              <c:strCache>
                <c:ptCount val="9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 налогообложения</c:v>
                </c:pt>
                <c:pt idx="6">
                  <c:v>Единый налог для производителей сельскохозяйственной продукции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</c:strCache>
            </c:strRef>
          </c:cat>
          <c:val>
            <c:numRef>
              <c:f>'[2022 1 полугодие.xlsx]табл 5 '!$B$3:$B$11</c:f>
              <c:numCache>
                <c:formatCode>#\ ##0.0</c:formatCode>
                <c:ptCount val="9"/>
                <c:pt idx="1">
                  <c:v>4781.1000000000004</c:v>
                </c:pt>
                <c:pt idx="2">
                  <c:v>224.3</c:v>
                </c:pt>
                <c:pt idx="3">
                  <c:v>943</c:v>
                </c:pt>
                <c:pt idx="4">
                  <c:v>1485.6</c:v>
                </c:pt>
                <c:pt idx="5">
                  <c:v>493.2</c:v>
                </c:pt>
                <c:pt idx="6">
                  <c:v>187.7</c:v>
                </c:pt>
                <c:pt idx="7">
                  <c:v>656.8</c:v>
                </c:pt>
                <c:pt idx="8">
                  <c:v>516.4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76F-47FE-A047-FD05BB1D23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0.20966</cdr:x>
      <cdr:y>0.03008</cdr:y>
    </cdr:from>
    <cdr:to>
      <cdr:x>0.76249</cdr:x>
      <cdr:y>0.10276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50720" y="182880"/>
          <a:ext cx="5143500" cy="441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0.20966</cdr:x>
      <cdr:y>0.03008</cdr:y>
    </cdr:from>
    <cdr:to>
      <cdr:x>0.76249</cdr:x>
      <cdr:y>0.10276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50720" y="182880"/>
          <a:ext cx="5143500" cy="441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/>
            <a:t>Структура</a:t>
          </a:r>
          <a:r>
            <a:rPr lang="ru-RU" sz="1100" baseline="0"/>
            <a:t> собственных доходов консолидированного бюджета Сенненского района в разрезе бюджетов за 1 полугодие  2022 года, тыс.рублей</a:t>
          </a:r>
          <a:endParaRPr lang="ru-RU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0.11849</cdr:x>
      <cdr:y>0.00625</cdr:y>
    </cdr:from>
    <cdr:to>
      <cdr:x>0.8749</cdr:x>
      <cdr:y>0.09706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99826" y="38100"/>
          <a:ext cx="7021009" cy="553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/>
            <a:t>Сравнительный анализ</a:t>
          </a:r>
          <a:r>
            <a:rPr lang="ru-RU" sz="1400" baseline="0"/>
            <a:t> поступления собственных  доходов бюджета Сенненского района за  1 полугодие 2021 и  1 полугодие  2022 годы, тыс.рублей</a:t>
          </a:r>
          <a:endParaRPr lang="ru-RU" sz="14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0.14517</cdr:x>
      <cdr:y>0.01914</cdr:y>
    </cdr:from>
    <cdr:to>
      <cdr:x>0.87513</cdr:x>
      <cdr:y>0.07715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47461" y="116652"/>
          <a:ext cx="6775500" cy="3535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/>
            <a:t>Структура</a:t>
          </a:r>
          <a:r>
            <a:rPr lang="ru-RU" sz="1400" baseline="0"/>
            <a:t> доходов бюджета Сенненского  района за 1 полугодие  2022 года, тыс.</a:t>
          </a:r>
          <a:r>
            <a:rPr lang="en-US" sz="1400" baseline="0"/>
            <a:t> </a:t>
          </a:r>
          <a:r>
            <a:rPr lang="ru-RU" sz="1400" baseline="0"/>
            <a:t>рублей </a:t>
          </a:r>
          <a:endParaRPr lang="ru-RU" sz="14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D2817-9B85-4807-932B-19C14B34C087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E5FB1-8459-4C86-B051-F503B50FED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892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7CFA8-7570-492B-9D88-1915AB5434B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67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7CFA8-7570-492B-9D88-1915AB5434B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669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340019-0105-4A3D-93E9-FCBB0648F912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32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776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97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08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88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1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5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623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953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27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08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B340019-0105-4A3D-93E9-FCBB0648F912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08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4280" y="2508695"/>
            <a:ext cx="576477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738282" y="285728"/>
            <a:ext cx="7143800" cy="2707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Бюллетень об исполнении консолидированного  бюджета Сенненского района за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1 полугодие 2022 года</a:t>
            </a:r>
          </a:p>
          <a:p>
            <a:pPr>
              <a:lnSpc>
                <a:spcPts val="4000"/>
              </a:lnSpc>
            </a:pPr>
            <a:endParaRPr lang="ru-RU" sz="2400" dirty="0">
              <a:latin typeface="Bookman Old Styl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691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Экономическая классификация расходов консолидированного бюджета за 1 полугодие 2022 год 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61823950"/>
              </p:ext>
            </p:extLst>
          </p:nvPr>
        </p:nvGraphicFramePr>
        <p:xfrm>
          <a:off x="1981200" y="1124745"/>
          <a:ext cx="4040188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29509324"/>
              </p:ext>
            </p:extLst>
          </p:nvPr>
        </p:nvGraphicFramePr>
        <p:xfrm>
          <a:off x="6169026" y="1124745"/>
          <a:ext cx="4041775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6062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3050"/>
            <a:ext cx="8229600" cy="85169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 и структура расходов консолидированного бюджета на национальную экономику за 1 полугодие 2022 года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44097463"/>
              </p:ext>
            </p:extLst>
          </p:nvPr>
        </p:nvGraphicFramePr>
        <p:xfrm>
          <a:off x="1981200" y="1124745"/>
          <a:ext cx="40401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75729583"/>
              </p:ext>
            </p:extLst>
          </p:nvPr>
        </p:nvGraphicFramePr>
        <p:xfrm>
          <a:off x="6169026" y="1196753"/>
          <a:ext cx="404177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3798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332656"/>
            <a:ext cx="8390736" cy="792088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консолидированного бюджета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по функциональной классификации за 1 полугодие 2022 года (в процентах)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27624934"/>
              </p:ext>
            </p:extLst>
          </p:nvPr>
        </p:nvGraphicFramePr>
        <p:xfrm>
          <a:off x="1981200" y="1444626"/>
          <a:ext cx="4040188" cy="5296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3863296"/>
              </p:ext>
            </p:extLst>
          </p:nvPr>
        </p:nvGraphicFramePr>
        <p:xfrm>
          <a:off x="6169025" y="1444626"/>
          <a:ext cx="4248150" cy="522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9585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 fontScale="90000"/>
          </a:bodyPr>
          <a:lstStyle/>
          <a:p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Сведения о расходах на выплату государственной адресной социальной помощи, бесплатное обеспечение продуктами питания детей первых двух лет жизни по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Сенненскому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району на 1 июля 2022 года</a:t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186527"/>
              </p:ext>
            </p:extLst>
          </p:nvPr>
        </p:nvGraphicFramePr>
        <p:xfrm>
          <a:off x="1981200" y="1196973"/>
          <a:ext cx="8229600" cy="5575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812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Един. измерения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к годовому плану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Государственная адресная социальная помощь – всего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238,4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50,5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-единовременное социальное пособие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-ежемесячное социальное пособие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122,0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54,3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-социальное пособие для возмещения затрат на приобретение подгузников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112,8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46,2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Число получателей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597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812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2. Бесплатное обеспечение продуктами питания детей первых двух лет жизни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27,9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39,6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Число получателей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628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067776"/>
              </p:ext>
            </p:extLst>
          </p:nvPr>
        </p:nvGraphicFramePr>
        <p:xfrm>
          <a:off x="2008312" y="1268761"/>
          <a:ext cx="8208912" cy="4112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8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0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36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Виды обязательств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по органам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1.Долг органов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2 052,6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1.1. Ценные бумаги (облигации)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2 052,6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9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2.Долг, гарантированный местными исполнительными и распорядительными органами по кредитам банков, выданным субъектам хозяйствования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173,7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долговых обязательств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2 226,3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9" name="Прямая соединительная линия 48"/>
          <p:cNvCxnSpPr/>
          <p:nvPr/>
        </p:nvCxnSpPr>
        <p:spPr>
          <a:xfrm>
            <a:off x="4330700" y="9675813"/>
            <a:ext cx="361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67"/>
          <p:cNvSpPr>
            <a:spLocks noChangeArrowheads="1"/>
          </p:cNvSpPr>
          <p:nvPr/>
        </p:nvSpPr>
        <p:spPr bwMode="auto">
          <a:xfrm>
            <a:off x="1936304" y="332656"/>
            <a:ext cx="82809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Arial" pitchFamily="34" charset="0"/>
                <a:cs typeface="Arial" pitchFamily="34" charset="0"/>
              </a:rPr>
              <a:t>Долговые обязательства органов местного управления и самоуправления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Сенненского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района на 1 июля 2022  г.,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45746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550668"/>
              </p:ext>
            </p:extLst>
          </p:nvPr>
        </p:nvGraphicFramePr>
        <p:xfrm>
          <a:off x="349250" y="381000"/>
          <a:ext cx="114935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6403" y="382024"/>
          <a:ext cx="9279194" cy="6093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67227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037081"/>
              </p:ext>
            </p:extLst>
          </p:nvPr>
        </p:nvGraphicFramePr>
        <p:xfrm>
          <a:off x="1540293" y="382024"/>
          <a:ext cx="9279194" cy="6093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6574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166997"/>
              </p:ext>
            </p:extLst>
          </p:nvPr>
        </p:nvGraphicFramePr>
        <p:xfrm>
          <a:off x="1579562" y="380402"/>
          <a:ext cx="9286875" cy="6080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5095" y="389106"/>
          <a:ext cx="9281809" cy="6079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8353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3708" y="390447"/>
          <a:ext cx="9304587" cy="607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42733" y="387991"/>
          <a:ext cx="9306537" cy="6082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2562" y="388654"/>
          <a:ext cx="9286875" cy="6080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5095" y="389106"/>
          <a:ext cx="9281809" cy="6079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10323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6403" y="382024"/>
          <a:ext cx="9279194" cy="6093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9428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51641" y="357167"/>
            <a:ext cx="11077904" cy="5650125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Консолидированный бюджет района за 1 полугодие 2022 год исполнен по доходам в сумме 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646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рублей, по расходам  - 23 482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тыс. рублей.</a:t>
            </a:r>
          </a:p>
          <a:p>
            <a:pPr algn="just"/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Поступления  собственных доходов бюджета </a:t>
            </a:r>
            <a:r>
              <a:rPr lang="ru-RU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составили 9 288,1 тыс. рублей или 48,9 процента к годовому плану. Налоговые доходы поступили в сумме 8 245,2 тыс. рублей, неналоговые доходы – 1042,9 тыс. рублей.</a:t>
            </a:r>
          </a:p>
          <a:p>
            <a:pPr algn="just"/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Безвозмездные поступления из областного бюджета в структуре доходов бюджета района составили 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2,3 процента (15 358,4 тыс. рублей), в том числе дотация – 59,2 процента (14 598,7 тыс. рублей), субвенции – 0,2 процента (45,1 тыс. рублей), иные межбюджетные трансферты – 2,9 процента (714,6 тыс. рублей)</a:t>
            </a:r>
          </a:p>
          <a:p>
            <a:pPr algn="just"/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Расходы консолидированного бюджета района за 1 полугодие 2022 год профинансированы в сумме 23 482,9 тыс. рублей или 51,2 процента к годовому плану. В объеме расходов бюджета района текущие расходы составляют 22585,6 тыс. рублей или 96,2 процента всех расходов, из них расходы на выплату заработной платы с начислениями на нее, трансфертов населению, расчеты за лекарственные средства, продукты питания, коммунальные услуги, субсидирование жилищно-коммунальных и транспортных услуг населению, расчеты за топливо, отпускаемое населению, обслуживание долга – 21 117,5 тыс. рублей или 89,9 процента. Расходы капитального характера профинансированы в сумме 897,3 тыс. рублей или 3,8  процента всех расходов.</a:t>
            </a:r>
          </a:p>
        </p:txBody>
      </p:sp>
    </p:spTree>
    <p:extLst>
      <p:ext uri="{BB962C8B-B14F-4D97-AF65-F5344CB8AC3E}">
        <p14:creationId xmlns:p14="http://schemas.microsoft.com/office/powerpoint/2010/main" val="2770217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36020" y="867102"/>
            <a:ext cx="4824247" cy="47296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Аграрный бизнес  993,5 тыс. рублей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6021" y="1613335"/>
            <a:ext cx="4824247" cy="93016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Управление государственными финансами и регулирование финансового рынка 683,1 тыс. рублей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6022" y="2811516"/>
            <a:ext cx="4824247" cy="47296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Социальная защита 1 016,8 тыс. рублей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022" y="3552497"/>
            <a:ext cx="4824247" cy="61485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Здоровье народа и демографическая безопасность  4 951,3 тыс. рублей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6023" y="4561489"/>
            <a:ext cx="4824247" cy="62011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Образование и молодежная политика                9 516,6 тыс. рублей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6024" y="5449615"/>
            <a:ext cx="4824247" cy="47296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Культура Беларуси  867,6 тыс. рублей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58602" y="867101"/>
            <a:ext cx="4824247" cy="62536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Физическая культура и спорт 398,1 тыс. рублей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58601" y="1661947"/>
            <a:ext cx="4824247" cy="6595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Комфортное жилье и благоприятная среда      3 052,1 тыс. рублей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58599" y="2516624"/>
            <a:ext cx="4824247" cy="47296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Строительство жилья 28,4тыс. рублей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58599" y="3146233"/>
            <a:ext cx="4824247" cy="825062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Земельно-имущественные отношения, геодезическая и картографическая деятельность 1,7 тыс. рублей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58599" y="4142803"/>
            <a:ext cx="4824247" cy="472965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Транспортный комплекс 46,6 тыс. рублей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539767" y="110355"/>
            <a:ext cx="8886495" cy="4729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Государственные программы 21 600,3 тыс. рублей  (92,0% расходов бюджета)</a:t>
            </a:r>
          </a:p>
        </p:txBody>
      </p:sp>
      <p:sp>
        <p:nvSpPr>
          <p:cNvPr id="16" name="Скругленный прямоугольник 14">
            <a:extLst>
              <a:ext uri="{FF2B5EF4-FFF2-40B4-BE49-F238E27FC236}">
                <a16:creationId xmlns:a16="http://schemas.microsoft.com/office/drawing/2014/main" id="{F7C9E287-F13C-43C5-B610-D63535DD73B8}"/>
              </a:ext>
            </a:extLst>
          </p:cNvPr>
          <p:cNvSpPr/>
          <p:nvPr/>
        </p:nvSpPr>
        <p:spPr>
          <a:xfrm>
            <a:off x="6458599" y="4787276"/>
            <a:ext cx="4824247" cy="620110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Охрана окружающей среды и устойчивое использование природных ресурсов 40,8  тыс. руб.</a:t>
            </a:r>
          </a:p>
        </p:txBody>
      </p:sp>
      <p:sp>
        <p:nvSpPr>
          <p:cNvPr id="18" name="Скругленный прямоугольник 14">
            <a:extLst>
              <a:ext uri="{FF2B5EF4-FFF2-40B4-BE49-F238E27FC236}">
                <a16:creationId xmlns:a16="http://schemas.microsoft.com/office/drawing/2014/main" id="{E5DCEE42-2094-4AA1-89AA-85B41683B338}"/>
              </a:ext>
            </a:extLst>
          </p:cNvPr>
          <p:cNvSpPr/>
          <p:nvPr/>
        </p:nvSpPr>
        <p:spPr>
          <a:xfrm>
            <a:off x="6458599" y="5590185"/>
            <a:ext cx="4824247" cy="472965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Увековечение памяти о погибших при защите Отечества 3,7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730998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654" y="5517232"/>
            <a:ext cx="64187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39616" y="938155"/>
            <a:ext cx="2736304" cy="7498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740" y="945919"/>
            <a:ext cx="640800" cy="742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54176" y="5479132"/>
            <a:ext cx="264973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064" y="1983284"/>
            <a:ext cx="640800" cy="80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73511" y="938155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9 203,6 тыс. рублей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39616" y="1914870"/>
            <a:ext cx="2750380" cy="7831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620408" y="1983285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Здравоохранение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4 948,9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724" y="2851645"/>
            <a:ext cx="640800" cy="84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636156" y="2851645"/>
            <a:ext cx="2739765" cy="8022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691267" y="3575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646004" y="2929585"/>
            <a:ext cx="2729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1 286,4 тыс. рублей</a:t>
            </a: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3945248"/>
            <a:ext cx="786004" cy="9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646006" y="3945248"/>
            <a:ext cx="2743991" cy="12360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629555" y="3980964"/>
            <a:ext cx="27705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Жилищно-коммунальные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услуги, жилищное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строительство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3 080,5 тыс. рублей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392144" y="1060888"/>
            <a:ext cx="2954026" cy="11439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741208" y="5483047"/>
            <a:ext cx="2562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1 397,7 тыс. рублей</a:t>
            </a:r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1101264"/>
            <a:ext cx="1064890" cy="110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7392144" y="1008846"/>
            <a:ext cx="2954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Физическая культура, спорт, культура и средства массовой информации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1 244,3 тыс. рублей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9" y="2563227"/>
            <a:ext cx="1064891" cy="89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7392889" y="3614885"/>
            <a:ext cx="2980595" cy="1457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7384744" y="2357979"/>
            <a:ext cx="2953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Государственные органы общего назначения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1 535,4 тыс. рублей</a:t>
            </a: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3653854"/>
            <a:ext cx="1064890" cy="121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7419457" y="531573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392144" y="235726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6" y="5374163"/>
            <a:ext cx="1357115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7414893" y="3617135"/>
            <a:ext cx="28016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Обслуживание долга органов местного управления и самоуправления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158,6 тыс. рублей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43794" y="5374162"/>
            <a:ext cx="2894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 по другим разделам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627,5 тыс. рублей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984740" y="85516"/>
            <a:ext cx="8388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Состав расходов консолидированного бюджета по функциональной классификации за  1 полугодие 2022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101490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441</TotalTime>
  <Words>847</Words>
  <Application>Microsoft Office PowerPoint</Application>
  <PresentationFormat>Широкоэкранный</PresentationFormat>
  <Paragraphs>110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Bookman Old Style</vt:lpstr>
      <vt:lpstr>Calibri</vt:lpstr>
      <vt:lpstr>Corbel</vt:lpstr>
      <vt:lpstr>Times New Roman</vt:lpstr>
      <vt:lpstr>Wingdings</vt:lpstr>
      <vt:lpstr>Базис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Экономическая классификация расходов консолидированного бюджета за 1 полугодие 2022 год </vt:lpstr>
      <vt:lpstr>Состав и структура расходов консолидированного бюджета на национальную экономику за 1 полугодие 2022 года</vt:lpstr>
      <vt:lpstr>Структура расходов консолидированного бюджета Сенненского района по функциональной классификации за 1 полугодие 2022 года (в процентах)</vt:lpstr>
      <vt:lpstr>  Сведения о расходах на выплату государственной адресной социальной помощи, бесплатное обеспечение продуктами питания детей первых двух лет жизни по Сенненскому району на 1 июля 2022 года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Колдыбов Константин Леонидович</dc:creator>
  <cp:lastModifiedBy>Горбачева Валентина Васильевна</cp:lastModifiedBy>
  <cp:revision>101</cp:revision>
  <cp:lastPrinted>2022-07-27T12:38:58Z</cp:lastPrinted>
  <dcterms:created xsi:type="dcterms:W3CDTF">2020-12-02T08:45:04Z</dcterms:created>
  <dcterms:modified xsi:type="dcterms:W3CDTF">2022-07-27T12:49:53Z</dcterms:modified>
</cp:coreProperties>
</file>