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5" r:id="rId9"/>
    <p:sldId id="266" r:id="rId10"/>
    <p:sldId id="268" r:id="rId11"/>
    <p:sldId id="269" r:id="rId12"/>
    <p:sldId id="270" r:id="rId13"/>
    <p:sldId id="271" r:id="rId14"/>
    <p:sldId id="272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oxod_admin\Documents\&#1089;&#1072;&#1081;&#1090;%20&#1088;&#1072;&#1081;&#1080;&#1089;&#1087;&#1086;&#1083;&#1082;&#1086;&#1084;&#1072;\1%20&#1082;&#1074;&#1072;&#1088;&#1090;&#1072;&#1083;%202022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F216-SRSQL001\OFUMail\in\&#1054;&#1041;&#1065;&#1040;&#1071;\2022%201%20&#1087;&#1086;&#1083;&#1091;&#1075;&#1086;&#1076;&#1080;&#1077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2%201%20&#1087;&#1086;&#1083;&#1091;&#1075;&#1086;&#1076;&#1080;&#1077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F216-SRSQL001\OFUMail\in\&#1054;&#1041;&#1065;&#1040;&#1071;\2022%201%20&#1087;&#1086;&#1083;&#1091;&#1075;&#1086;&#1076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2022%201%20&#1087;&#1086;&#1083;&#1091;&#1075;&#1086;&#1076;&#1080;&#107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2022%201%20&#1087;&#1086;&#1083;&#1091;&#1075;&#1086;&#1076;&#1080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'[1 квартал 2022.xlsx]таб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квартал 2022.xlsx]таб 1'!$A$5:$A$14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 при упрощенной системе налогообложения</c:v>
                </c:pt>
                <c:pt idx="5">
                  <c:v>Единый налог для производителей сельскохозяйственной продукции</c:v>
                </c:pt>
                <c:pt idx="6">
                  <c:v>Налог за добычу (изъятие) природных ресурсов</c:v>
                </c:pt>
                <c:pt idx="7">
                  <c:v>Государственная пошлина</c:v>
                </c:pt>
                <c:pt idx="8">
                  <c:v>Другие налоги и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'[1 квартал 2022.xlsx]таб 1'!$B$5:$B$14</c:f>
            </c:numRef>
          </c:val>
          <c:extLst>
            <c:ext xmlns:c16="http://schemas.microsoft.com/office/drawing/2014/chart" uri="{C3380CC4-5D6E-409C-BE32-E72D297353CC}">
              <c16:uniqueId val="{00000000-046A-4F46-9F34-A66CD1A55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'[2022 1 полугодие.xlsx]состав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1 полугодие.xlsx]состав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'[2022 1 полугодие.xlsx]состав доходов, в %'!$B$8:$B$17</c:f>
              <c:numCache>
                <c:formatCode>#\ ##0.0</c:formatCode>
                <c:ptCount val="10"/>
                <c:pt idx="0">
                  <c:v>0.4</c:v>
                </c:pt>
                <c:pt idx="1">
                  <c:v>0.4</c:v>
                </c:pt>
                <c:pt idx="2">
                  <c:v>0.2</c:v>
                </c:pt>
                <c:pt idx="3">
                  <c:v>0.4</c:v>
                </c:pt>
                <c:pt idx="4">
                  <c:v>0.3</c:v>
                </c:pt>
                <c:pt idx="5">
                  <c:v>0.2</c:v>
                </c:pt>
                <c:pt idx="6">
                  <c:v>0.3</c:v>
                </c:pt>
                <c:pt idx="7">
                  <c:v>0.5</c:v>
                </c:pt>
                <c:pt idx="8">
                  <c:v>97.4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BE-45F8-8FD0-90DF3CEC816A}"/>
            </c:ext>
          </c:extLst>
        </c:ser>
        <c:ser>
          <c:idx val="1"/>
          <c:order val="1"/>
          <c:tx>
            <c:strRef>
              <c:f>'[2022 1 полугодие.xlsx]состав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1 полугодие.xlsx]состав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'[2022 1 полугодие.xlsx]состав доходов, в %'!$C$8:$C$17</c:f>
              <c:numCache>
                <c:formatCode>#\ ##0.0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0.2</c:v>
                </c:pt>
                <c:pt idx="8">
                  <c:v>98.9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BE-45F8-8FD0-90DF3CEC816A}"/>
            </c:ext>
          </c:extLst>
        </c:ser>
        <c:ser>
          <c:idx val="2"/>
          <c:order val="2"/>
          <c:tx>
            <c:strRef>
              <c:f>'[2022 1 полугодие.xlsx]состав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1 полугодие.xlsx]состав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'[2022 1 полугодие.xlsx]состав доходов, в %'!$D$8:$D$17</c:f>
              <c:numCache>
                <c:formatCode>#\ 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BE-45F8-8FD0-90DF3CEC8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13990.7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2261.4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2717.6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1073.9000000000001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915.3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840.3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627.79999999999995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158.6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897.3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Расходы</a:t>
                </a:r>
                <a:r>
                  <a:rPr lang="ru-RU" baseline="0" dirty="0"/>
                  <a:t> – 23 482,9тыс. </a:t>
                </a:r>
                <a:r>
                  <a:rPr lang="ru-RU" baseline="0" dirty="0" err="1"/>
                  <a:t>руб</a:t>
                </a:r>
                <a:endParaRPr lang="ru-RU" dirty="0"/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59.6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993.6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240.7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1 286,4</a:t>
                </a:r>
              </a:p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77.2</c:v>
                </c:pt>
                <c:pt idx="1">
                  <c:v>18.7</c:v>
                </c:pt>
                <c:pt idx="2">
                  <c:v>3.9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790577072156042E-2"/>
          <c:y val="0.14799207739548625"/>
          <c:w val="0.80584517354142926"/>
          <c:h val="0.413256599385697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1728870042681187E-2"/>
                  <c:y val="-4.795399739047184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9,7%</a:t>
                    </a:r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3.1434180785646609E-2"/>
                  <c:y val="-6.4737896477136986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6.2868361571294367E-3"/>
                  <c:y val="-4.5556297520948252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4C-4C7B-BECA-8D0A672EFAF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Охрана окружающей среды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СФЕРА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2265</c:v>
                </c:pt>
                <c:pt idx="1">
                  <c:v>1286.4000000000001</c:v>
                </c:pt>
                <c:pt idx="2">
                  <c:v>56.3</c:v>
                </c:pt>
                <c:pt idx="3">
                  <c:v>3080.5</c:v>
                </c:pt>
                <c:pt idx="4">
                  <c:v>16794.5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9203.6</c:v>
                </c:pt>
                <c:pt idx="1">
                  <c:v>4948.8999999999996</c:v>
                </c:pt>
                <c:pt idx="2">
                  <c:v>1244.3</c:v>
                </c:pt>
                <c:pt idx="3">
                  <c:v>1397.7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'[2022 1 полугодие.xlsx]таб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1 полугодие.xlsx]таб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'[2022 1 полугодие.xlsx]таб 1'!$B$5:$B$13</c:f>
            </c:numRef>
          </c:val>
          <c:extLst>
            <c:ext xmlns:c16="http://schemas.microsoft.com/office/drawing/2014/chart" uri="{C3380CC4-5D6E-409C-BE32-E72D297353CC}">
              <c16:uniqueId val="{00000000-E73C-4F8F-AE07-C5D61FFF1A01}"/>
            </c:ext>
          </c:extLst>
        </c:ser>
        <c:ser>
          <c:idx val="1"/>
          <c:order val="1"/>
          <c:tx>
            <c:strRef>
              <c:f>'[2022 1 полугодие.xlsx]таб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1 полугодие.xlsx]таб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'[2022 1 полугодие.xlsx]таб 1'!$C$5:$C$13</c:f>
              <c:numCache>
                <c:formatCode>#\ ##0.0</c:formatCode>
                <c:ptCount val="9"/>
                <c:pt idx="0">
                  <c:v>4586.3</c:v>
                </c:pt>
                <c:pt idx="1">
                  <c:v>224.3</c:v>
                </c:pt>
                <c:pt idx="2">
                  <c:v>938.6</c:v>
                </c:pt>
                <c:pt idx="3">
                  <c:v>1485.6</c:v>
                </c:pt>
                <c:pt idx="4">
                  <c:v>733.7</c:v>
                </c:pt>
                <c:pt idx="5">
                  <c:v>26.4</c:v>
                </c:pt>
                <c:pt idx="6">
                  <c:v>42.6</c:v>
                </c:pt>
                <c:pt idx="7">
                  <c:v>999.5</c:v>
                </c:pt>
                <c:pt idx="8">
                  <c:v>9037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3C-4F8F-AE07-C5D61FFF1A01}"/>
            </c:ext>
          </c:extLst>
        </c:ser>
        <c:ser>
          <c:idx val="2"/>
          <c:order val="2"/>
          <c:tx>
            <c:strRef>
              <c:f>'[2022 1 полугодие.xlsx]таб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1 полугодие.xlsx]таб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'[2022 1 полугодие.xlsx]таб 1'!$D$5:$D$13</c:f>
              <c:numCache>
                <c:formatCode>General</c:formatCode>
                <c:ptCount val="9"/>
                <c:pt idx="0" formatCode="#\ ##0.0">
                  <c:v>194.8</c:v>
                </c:pt>
                <c:pt idx="2" formatCode="#\ ##0.0">
                  <c:v>4.4000000000000004</c:v>
                </c:pt>
                <c:pt idx="6" formatCode="#\ ##0.0">
                  <c:v>4.2</c:v>
                </c:pt>
                <c:pt idx="7" formatCode="#\ ##0.0">
                  <c:v>47.7</c:v>
                </c:pt>
                <c:pt idx="8" formatCode="#\ ##0.0">
                  <c:v>251.10000000000002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3C-4F8F-AE07-C5D61FFF1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814922409703288"/>
          <c:y val="8.5443991426388241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'[2022 1 полугодие.xlsx]таб 2'!$B$2</c:f>
              <c:strCache>
                <c:ptCount val="1"/>
                <c:pt idx="0">
                  <c:v>Поступило доходов  на          1.07.2021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1 полугодие.xlsx]таб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'[2022 1 полугодие.xlsx]таб 2'!$B$3:$B$12</c:f>
              <c:numCache>
                <c:formatCode>#\ ##0.0</c:formatCode>
                <c:ptCount val="10"/>
                <c:pt idx="1">
                  <c:v>4140.3</c:v>
                </c:pt>
                <c:pt idx="2">
                  <c:v>28.7</c:v>
                </c:pt>
                <c:pt idx="3">
                  <c:v>985.6</c:v>
                </c:pt>
                <c:pt idx="4">
                  <c:v>1410.1</c:v>
                </c:pt>
                <c:pt idx="5">
                  <c:v>448.2</c:v>
                </c:pt>
                <c:pt idx="6">
                  <c:v>342.1</c:v>
                </c:pt>
                <c:pt idx="7">
                  <c:v>529.20000000000005</c:v>
                </c:pt>
                <c:pt idx="8">
                  <c:v>414</c:v>
                </c:pt>
                <c:pt idx="9">
                  <c:v>8298.2000000000007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0D-4602-85B5-C02822ECE449}"/>
            </c:ext>
          </c:extLst>
        </c:ser>
        <c:ser>
          <c:idx val="1"/>
          <c:order val="1"/>
          <c:tx>
            <c:strRef>
              <c:f>'[2022 1 полугодие.xlsx]таб 2'!$C$2</c:f>
              <c:strCache>
                <c:ptCount val="1"/>
                <c:pt idx="0">
                  <c:v>Поступило доходов  на          1.07.2022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90D-4602-85B5-C02822ECE4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1 полугодие.xlsx]таб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'[2022 1 полугодие.xlsx]таб 2'!$C$3:$C$12</c:f>
              <c:numCache>
                <c:formatCode>#\ ##0.0</c:formatCode>
                <c:ptCount val="10"/>
                <c:pt idx="1">
                  <c:v>4781.1000000000004</c:v>
                </c:pt>
                <c:pt idx="2">
                  <c:v>224.3</c:v>
                </c:pt>
                <c:pt idx="3">
                  <c:v>943</c:v>
                </c:pt>
                <c:pt idx="4">
                  <c:v>1485.6</c:v>
                </c:pt>
                <c:pt idx="5">
                  <c:v>493.2</c:v>
                </c:pt>
                <c:pt idx="6">
                  <c:v>187.7</c:v>
                </c:pt>
                <c:pt idx="7">
                  <c:v>656.8</c:v>
                </c:pt>
                <c:pt idx="8">
                  <c:v>516.4</c:v>
                </c:pt>
                <c:pt idx="9">
                  <c:v>9288.0999999999985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0D-4602-85B5-C02822ECE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1 полугодие  2021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1 полугодие  2022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'[2022 1 полугодие.xlsx]табл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1 полугодие.xlsx]табл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'[2022 1 полугодие.xlsx]табл 3 (2)'!$B$6:$B$16</c:f>
              <c:numCache>
                <c:formatCode>General</c:formatCode>
                <c:ptCount val="11"/>
                <c:pt idx="0">
                  <c:v>-1.6000000000000014</c:v>
                </c:pt>
                <c:pt idx="1">
                  <c:v>0</c:v>
                </c:pt>
                <c:pt idx="2">
                  <c:v>-11.300000000000004</c:v>
                </c:pt>
                <c:pt idx="3">
                  <c:v>-3.6000000000000014</c:v>
                </c:pt>
                <c:pt idx="4">
                  <c:v>-4.5</c:v>
                </c:pt>
                <c:pt idx="5">
                  <c:v>-4.5</c:v>
                </c:pt>
                <c:pt idx="6">
                  <c:v>-8.0000000000000036</c:v>
                </c:pt>
                <c:pt idx="7">
                  <c:v>3.1000000000000014</c:v>
                </c:pt>
                <c:pt idx="8">
                  <c:v>-30.400000000000091</c:v>
                </c:pt>
                <c:pt idx="9">
                  <c:v>1020.3000000000002</c:v>
                </c:pt>
                <c:pt idx="10">
                  <c:v>989.89999999999964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E7-4EA6-9A99-D4941B29A8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2021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2022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'[2022 1 полугодие.xlsx]табл 5 '!$B$2</c:f>
              <c:strCache>
                <c:ptCount val="1"/>
                <c:pt idx="0">
                  <c:v>Поступило доходов  за   1 полугодие 2022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76F-47FE-A047-FD05BB1D2326}"/>
                </c:ext>
              </c:extLst>
            </c:dLbl>
            <c:dLbl>
              <c:idx val="3"/>
              <c:layout>
                <c:manualLayout>
                  <c:x val="-4.1318875430920124E-4"/>
                  <c:y val="-3.85145149513402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1862171074769"/>
                      <c:h val="0.10712941882272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76F-47FE-A047-FD05BB1D2326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6F-47FE-A047-FD05BB1D2326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6F-47FE-A047-FD05BB1D2326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6F-47FE-A047-FD05BB1D2326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F-47FE-A047-FD05BB1D2326}"/>
                </c:ext>
              </c:extLst>
            </c:dLbl>
            <c:dLbl>
              <c:idx val="8"/>
              <c:layout>
                <c:manualLayout>
                  <c:x val="-4.6162156832794524E-2"/>
                  <c:y val="7.3330419582242155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35446530722121"/>
                      <c:h val="0.1029522626701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76F-47FE-A047-FD05BB1D2326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76F-47FE-A047-FD05BB1D2326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76F-47FE-A047-FD05BB1D2326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F-47FE-A047-FD05BB1D232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'[2022 1 полугодие.xlsx]табл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'[2022 1 полугодие.xlsx]табл 5 '!$B$3:$B$11</c:f>
              <c:numCache>
                <c:formatCode>#\ ##0.0</c:formatCode>
                <c:ptCount val="9"/>
                <c:pt idx="1">
                  <c:v>4781.1000000000004</c:v>
                </c:pt>
                <c:pt idx="2">
                  <c:v>224.3</c:v>
                </c:pt>
                <c:pt idx="3">
                  <c:v>943</c:v>
                </c:pt>
                <c:pt idx="4">
                  <c:v>1485.6</c:v>
                </c:pt>
                <c:pt idx="5">
                  <c:v>493.2</c:v>
                </c:pt>
                <c:pt idx="6">
                  <c:v>187.7</c:v>
                </c:pt>
                <c:pt idx="7">
                  <c:v>656.8</c:v>
                </c:pt>
                <c:pt idx="8">
                  <c:v>516.4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76F-47FE-A047-FD05BB1D2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1 полугодие  2022 года, тыс.рублей</a:t>
          </a:r>
          <a:endParaRPr lang="ru-RU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1 полугодие 2021 и  1 полугодие  2022 годы, тыс.рублей</a:t>
          </a:r>
          <a:endParaRPr lang="ru-RU" sz="14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1 полугодие  2022 года,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32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7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9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08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88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2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95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7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8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27.07.2022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8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4280" y="2508695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270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1 полугодие 2022 года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1 полугодие 2022 год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1823950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29509324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1 полугодие 2022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4097463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75729583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1 полугодие 2022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7624934"/>
              </p:ext>
            </p:extLst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3863296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району на 1 июля 2022 года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186527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238,4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112,8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46,2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27,9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39,6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67776"/>
              </p:ext>
            </p:extLst>
          </p:nvPr>
        </p:nvGraphicFramePr>
        <p:xfrm>
          <a:off x="2008312" y="1268761"/>
          <a:ext cx="8208912" cy="4112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2 052,6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2 052,6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173,7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2 226,3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июля 2022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550668"/>
              </p:ext>
            </p:extLst>
          </p:nvPr>
        </p:nvGraphicFramePr>
        <p:xfrm>
          <a:off x="349250" y="381000"/>
          <a:ext cx="114935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6403" y="382024"/>
          <a:ext cx="9279194" cy="6093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6722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37081"/>
              </p:ext>
            </p:extLst>
          </p:nvPr>
        </p:nvGraphicFramePr>
        <p:xfrm>
          <a:off x="1540293" y="382024"/>
          <a:ext cx="9279194" cy="6093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166997"/>
              </p:ext>
            </p:extLst>
          </p:nvPr>
        </p:nvGraphicFramePr>
        <p:xfrm>
          <a:off x="1579562" y="380402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5095" y="389106"/>
          <a:ext cx="9281809" cy="607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8654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5095" y="389106"/>
          <a:ext cx="9281809" cy="607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6403" y="382024"/>
          <a:ext cx="9279194" cy="6093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51641" y="357167"/>
            <a:ext cx="11077904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района за 1 полугодие 2022 год исполнен по доходам в сумме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646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рублей, по расходам  - 23 482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составили 9 288,1 тыс. рублей или 48,9 процента к годовому плану. Налоговые доходы поступили в сумме 8 245,2 тыс. рублей, неналоговые доходы – 1042,9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2,3 процента (15 358,4 тыс. рублей), в том числе дотация – 59,2 процента (14 598,7 тыс. рублей), субвенции – 0,2 процента (45,1 тыс. рублей), иные межбюджетные трансферты – 2,9 процента (714,6 тыс. рублей)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1 полугодие 2022 год профинансированы в сумме 23 482,9 тыс. рублей или 51,2 процента к годовому плану. В объеме расходов бюджета района текущие расходы составляют 22585,6 тыс. рублей или 96,2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21 117,5 тыс. рублей или 89,9 процента. Расходы капитального характера профинансированы в сумме 897,3 тыс. рублей или 3,8 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6020" y="867102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Аграрный бизнес  993,5 тыс. рублей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6021" y="1613335"/>
            <a:ext cx="4824247" cy="9301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Управление государственными финансами и регулирование финансового рынка 683,1 тыс. рублей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022" y="2811516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Социальная защита 1 016,8 тыс. рублей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022" y="3552497"/>
            <a:ext cx="4824247" cy="61485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Здоровье народа и демографическая безопасность  4 951,3 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6023" y="4561489"/>
            <a:ext cx="4824247" cy="62011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Образование и молодежная политика                9 516,6 тыс. рублей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6024" y="5449615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Культура Беларуси  867,6 тыс. рублей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58602" y="867101"/>
            <a:ext cx="4824247" cy="62536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Физическая культура и спорт 398,1 тыс. рублей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58601" y="1661947"/>
            <a:ext cx="4824247" cy="6595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Комфортное жилье и благоприятная среда      3 052,1 тыс. рублей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58599" y="2516624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Строительство жилья 28,4тыс. рублей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58599" y="3146233"/>
            <a:ext cx="4824247" cy="825062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Земельно-имущественные отношения, геодезическая и картографическая деятельность 1,7 тыс. рублей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58599" y="4142803"/>
            <a:ext cx="4824247" cy="472965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Транспортный комплекс 46,6 тыс. рублей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539767" y="110355"/>
            <a:ext cx="8886495" cy="472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Государственные программы 21 600,3 тыс. рублей  (92,0% расходов бюджета)</a:t>
            </a:r>
          </a:p>
        </p:txBody>
      </p:sp>
      <p:sp>
        <p:nvSpPr>
          <p:cNvPr id="16" name="Скругленный прямоугольник 14">
            <a:extLst>
              <a:ext uri="{FF2B5EF4-FFF2-40B4-BE49-F238E27FC236}">
                <a16:creationId xmlns:a16="http://schemas.microsoft.com/office/drawing/2014/main" id="{F7C9E287-F13C-43C5-B610-D63535DD73B8}"/>
              </a:ext>
            </a:extLst>
          </p:cNvPr>
          <p:cNvSpPr/>
          <p:nvPr/>
        </p:nvSpPr>
        <p:spPr>
          <a:xfrm>
            <a:off x="6458599" y="4787276"/>
            <a:ext cx="4824247" cy="62011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Охрана окружающей среды и устойчивое использование природных ресурсов 40,8  тыс. руб.</a:t>
            </a:r>
          </a:p>
        </p:txBody>
      </p:sp>
      <p:sp>
        <p:nvSpPr>
          <p:cNvPr id="18" name="Скругленный прямоугольник 14">
            <a:extLst>
              <a:ext uri="{FF2B5EF4-FFF2-40B4-BE49-F238E27FC236}">
                <a16:creationId xmlns:a16="http://schemas.microsoft.com/office/drawing/2014/main" id="{E5DCEE42-2094-4AA1-89AA-85B41683B338}"/>
              </a:ext>
            </a:extLst>
          </p:cNvPr>
          <p:cNvSpPr/>
          <p:nvPr/>
        </p:nvSpPr>
        <p:spPr>
          <a:xfrm>
            <a:off x="6458599" y="5590185"/>
            <a:ext cx="4824247" cy="472965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Увековечение памяти о погибших при защите Отечества 3,7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73099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9 203,6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4 948,9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1 286,4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3 080,5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1 397,7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1 244,3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1 535,4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158,6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627,5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 1 полугодие 2022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441</TotalTime>
  <Words>847</Words>
  <Application>Microsoft Office PowerPoint</Application>
  <PresentationFormat>Широкоэкранный</PresentationFormat>
  <Paragraphs>110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Calibri</vt:lpstr>
      <vt:lpstr>Corbel</vt:lpstr>
      <vt:lpstr>Times New Roman</vt:lpstr>
      <vt:lpstr>Wingdings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расходов консолидированного бюджета за 1 полугодие 2022 год </vt:lpstr>
      <vt:lpstr>Состав и структура расходов консолидированного бюджета на национальную экономику за 1 полугодие 2022 года</vt:lpstr>
      <vt:lpstr>Структура расходов консолидированного бюджета Сенненского района по функциональной классификации за 1 полугодие 2022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июля 2022 года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Горбачева Валентина Васильевна</cp:lastModifiedBy>
  <cp:revision>101</cp:revision>
  <cp:lastPrinted>2022-07-27T12:38:58Z</cp:lastPrinted>
  <dcterms:created xsi:type="dcterms:W3CDTF">2020-12-02T08:45:04Z</dcterms:created>
  <dcterms:modified xsi:type="dcterms:W3CDTF">2022-07-27T12:49:53Z</dcterms:modified>
</cp:coreProperties>
</file>