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6" r:id="rId2"/>
    <p:sldId id="307" r:id="rId3"/>
    <p:sldId id="303" r:id="rId4"/>
    <p:sldId id="308" r:id="rId5"/>
    <p:sldId id="309" r:id="rId6"/>
    <p:sldId id="310" r:id="rId7"/>
    <p:sldId id="297" r:id="rId8"/>
    <p:sldId id="280" r:id="rId9"/>
    <p:sldId id="301" r:id="rId10"/>
    <p:sldId id="278" r:id="rId11"/>
    <p:sldId id="286" r:id="rId12"/>
    <p:sldId id="299" r:id="rId13"/>
    <p:sldId id="282" r:id="rId14"/>
    <p:sldId id="288" r:id="rId15"/>
    <p:sldId id="277" r:id="rId16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5" autoAdjust="0"/>
    <p:restoredTop sz="94660"/>
  </p:normalViewPr>
  <p:slideViewPr>
    <p:cSldViewPr>
      <p:cViewPr varScale="1">
        <p:scale>
          <a:sx n="106" d="100"/>
          <a:sy n="106" d="100"/>
        </p:scale>
        <p:origin x="12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oxod_admin\Desktop\&#1089;&#1072;&#1081;&#1090;%20&#1079;&#1072;%202%20&#1087;&#1086;&#1083;%202020%20&#1075;&#1086;&#1076;%20&#1080;&#1089;&#1087;&#1086;&#1083;&#1085;&#1077;&#1085;&#1080;&#1077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oxod_admin\Desktop\&#1089;&#1072;&#1081;&#1090;%20&#1079;&#1072;%202%20&#1087;&#1086;&#1083;%202020%20&#1075;&#1086;&#1076;%20&#1080;&#1089;&#1087;&#1086;&#1083;&#1085;&#1077;&#1085;&#1080;&#107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esktop\&#1089;&#1072;&#1081;&#1090;%20&#1079;&#1072;%202%20&#1087;&#1086;&#1083;%202020%20&#1075;&#1086;&#1076;%20&#1080;&#1089;&#1087;&#1086;&#1083;&#1085;&#1077;&#1085;&#1080;&#107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9%20&#1084;&#1077;&#1089;.%20%202019%20&#8212;%20&#1082;&#1086;&#1087;&#1080;&#110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esktop\&#1089;&#1072;&#1081;&#1090;%20&#1079;&#1072;%202%20&#1087;&#1086;&#1083;%202020%20&#1075;&#1086;&#1076;%20&#1080;&#1089;&#1087;&#1086;&#1083;&#1085;&#1077;&#1085;&#1080;&#1077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doxod_admin\Desktop\&#1089;&#1072;&#1081;&#1090;%20&#1079;&#1072;%202%20&#1087;&#1086;&#1083;%202020%20&#1075;&#1086;&#1076;%20&#1080;&#1089;&#1087;&#1086;&#1083;&#1085;&#1077;&#1085;&#1080;&#1077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715470964119093"/>
          <c:y val="0.11695904221263403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'[сайт за 2 пол 2020 год исполнение.xlsx]таб 3'!$B$2:$B$4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исполнение.xlsx]таб 3'!$A$5:$A$13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'[сайт за 2 пол 2020 год исполнение.xlsx]таб 3'!$B$5:$B$13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20-4D9C-9097-B28AAC02DE1B}"/>
            </c:ext>
          </c:extLst>
        </c:ser>
        <c:ser>
          <c:idx val="1"/>
          <c:order val="1"/>
          <c:tx>
            <c:strRef>
              <c:f>'[сайт за 2 пол 2020 год исполнение.xlsx]таб 3'!$C$2:$C$4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исполнение.xlsx]таб 3'!$A$5:$A$13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'[сайт за 2 пол 2020 год исполнение.xlsx]таб 3'!$C$5:$C$13</c:f>
              <c:numCache>
                <c:formatCode>#\ ##0.0</c:formatCode>
                <c:ptCount val="9"/>
                <c:pt idx="0">
                  <c:v>3476.2</c:v>
                </c:pt>
                <c:pt idx="1">
                  <c:v>34.9</c:v>
                </c:pt>
                <c:pt idx="2">
                  <c:v>960.7</c:v>
                </c:pt>
                <c:pt idx="3">
                  <c:v>1182.7</c:v>
                </c:pt>
                <c:pt idx="4">
                  <c:v>595.4</c:v>
                </c:pt>
                <c:pt idx="5">
                  <c:v>25.1</c:v>
                </c:pt>
                <c:pt idx="6">
                  <c:v>33.9</c:v>
                </c:pt>
                <c:pt idx="7">
                  <c:v>759</c:v>
                </c:pt>
                <c:pt idx="8">
                  <c:v>7067.9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F20-4D9C-9097-B28AAC02DE1B}"/>
            </c:ext>
          </c:extLst>
        </c:ser>
        <c:ser>
          <c:idx val="2"/>
          <c:order val="2"/>
          <c:tx>
            <c:strRef>
              <c:f>'[сайт за 2 пол 2020 год исполнение.xlsx]таб 3'!$D$2:$D$4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исполнение.xlsx]таб 3'!$A$5:$A$13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'[сайт за 2 пол 2020 год исполнение.xlsx]таб 3'!$D$5:$D$13</c:f>
              <c:numCache>
                <c:formatCode>General</c:formatCode>
                <c:ptCount val="9"/>
                <c:pt idx="0" formatCode="#\ ##0.0">
                  <c:v>162.5</c:v>
                </c:pt>
                <c:pt idx="2" formatCode="#\ ##0.0">
                  <c:v>5.5</c:v>
                </c:pt>
                <c:pt idx="6" formatCode="#\ ##0.0">
                  <c:v>3.1</c:v>
                </c:pt>
                <c:pt idx="7" formatCode="#\ ##0.0">
                  <c:v>29.6</c:v>
                </c:pt>
                <c:pt idx="8" formatCode="#\ ##0.0">
                  <c:v>200.7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F20-4D9C-9097-B28AAC02D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1482512"/>
        <c:axId val="201482904"/>
      </c:barChart>
      <c:catAx>
        <c:axId val="2014825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01482904"/>
        <c:crosses val="autoZero"/>
        <c:auto val="1"/>
        <c:lblAlgn val="ctr"/>
        <c:lblOffset val="100"/>
        <c:noMultiLvlLbl val="0"/>
      </c:catAx>
      <c:valAx>
        <c:axId val="20148290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0148251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131.9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014-407F-B2F8-C989A7C9F13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2150120"/>
        <c:axId val="202150512"/>
        <c:axId val="0"/>
      </c:bar3DChart>
      <c:catAx>
        <c:axId val="20215012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18 494,9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202150512"/>
        <c:crosses val="autoZero"/>
        <c:auto val="1"/>
        <c:lblAlgn val="ctr"/>
        <c:lblOffset val="100"/>
        <c:noMultiLvlLbl val="0"/>
      </c:catAx>
      <c:valAx>
        <c:axId val="202150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02150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BC7-40D2-A660-EF12761FFAC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BC7-40D2-A660-EF12761FFAC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BC7-40D2-A660-EF12761FFAC7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BC7-40D2-A660-EF12761FFAC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</c:v>
                </c:pt>
                <c:pt idx="1">
                  <c:v>35.299999999999997</c:v>
                </c:pt>
                <c:pt idx="2">
                  <c:v>4.5999999999999996</c:v>
                </c:pt>
                <c:pt idx="3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20-4C12-A478-9925ACB0B919}"/>
              </c:ext>
            </c:extLst>
          </c:dPt>
          <c:dLbls>
            <c:dLbl>
              <c:idx val="0"/>
              <c:layout>
                <c:manualLayout>
                  <c:x val="-0.1279544417239995"/>
                  <c:y val="-0.159183345089382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005428460259812E-2"/>
                  <c:y val="-9.0070445177348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7128905882597543E-2"/>
                  <c:y val="-5.8109294711863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7371706465144688E-4"/>
                  <c:y val="4.087209819317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46801237962199E-2"/>
                  <c:y val="8.86498528289052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2491002893924736E-2"/>
                  <c:y val="0.101311966366301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3.6872294061563636E-2"/>
                  <c:y val="0.1818390675528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9800563736143053E-2"/>
                  <c:y val="-4.77454739214715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320-4C12-A478-9925ACB0B91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Охрана окружающей среды</c:v>
                </c:pt>
                <c:pt idx="3">
                  <c:v>ЖИЛИЩНО-КОММУНАЛЬНЫЕ УСЛУГИ И ЖИЛИЩНОЕ СТРОИТЕЛЬСТВО</c:v>
                </c:pt>
                <c:pt idx="4">
                  <c:v>СОЦИАЛЬНАЯ СФЕРА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1626.6</c:v>
                </c:pt>
                <c:pt idx="1">
                  <c:v>502.1</c:v>
                </c:pt>
                <c:pt idx="2">
                  <c:v>31.6</c:v>
                </c:pt>
                <c:pt idx="3">
                  <c:v>2081.4</c:v>
                </c:pt>
                <c:pt idx="4">
                  <c:v>14253.1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7913.5</c:v>
                </c:pt>
                <c:pt idx="1">
                  <c:v>4282.1000000000004</c:v>
                </c:pt>
                <c:pt idx="2">
                  <c:v>952.5</c:v>
                </c:pt>
                <c:pt idx="3">
                  <c:v>1105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3088294944578515"/>
          <c:y val="8.544391452917395E-2"/>
          <c:w val="0.5346477031118817"/>
          <c:h val="0.7686819746979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'[сайт за 2 пол 2020 год исполнение.xlsx]таб 4'!$B$2</c:f>
              <c:strCache>
                <c:ptCount val="1"/>
                <c:pt idx="0">
                  <c:v>Поступило доходов  на          1.07.2019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исполнение.xlsx]таб 4'!$A$3:$A$12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'[сайт за 2 пол 2020 год исполнение.xlsx]таб 4'!$B$3:$B$12</c:f>
              <c:numCache>
                <c:formatCode>#\ ##0.0</c:formatCode>
                <c:ptCount val="10"/>
                <c:pt idx="1">
                  <c:v>3124.3</c:v>
                </c:pt>
                <c:pt idx="2">
                  <c:v>24.1</c:v>
                </c:pt>
                <c:pt idx="3">
                  <c:v>1200</c:v>
                </c:pt>
                <c:pt idx="4">
                  <c:v>1123.5999999999999</c:v>
                </c:pt>
                <c:pt idx="5">
                  <c:v>342.2</c:v>
                </c:pt>
                <c:pt idx="6">
                  <c:v>173.9</c:v>
                </c:pt>
                <c:pt idx="7">
                  <c:v>481.1</c:v>
                </c:pt>
                <c:pt idx="8">
                  <c:v>626.1</c:v>
                </c:pt>
                <c:pt idx="9">
                  <c:v>7095.3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BB-4A1B-983C-CFC108977A61}"/>
            </c:ext>
          </c:extLst>
        </c:ser>
        <c:ser>
          <c:idx val="1"/>
          <c:order val="1"/>
          <c:tx>
            <c:strRef>
              <c:f>'[сайт за 2 пол 2020 год исполнение.xlsx]таб 4'!$C$2</c:f>
              <c:strCache>
                <c:ptCount val="1"/>
                <c:pt idx="0">
                  <c:v>Поступило доходов  на          1.07.2020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исполнение.xlsx]таб 4'!$A$3:$A$12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'[сайт за 2 пол 2020 год исполнение.xlsx]таб 4'!$C$3:$C$12</c:f>
              <c:numCache>
                <c:formatCode>#\ ##0.0</c:formatCode>
                <c:ptCount val="10"/>
                <c:pt idx="1">
                  <c:v>3638.8</c:v>
                </c:pt>
                <c:pt idx="2">
                  <c:v>34.9</c:v>
                </c:pt>
                <c:pt idx="3">
                  <c:v>966.1</c:v>
                </c:pt>
                <c:pt idx="4">
                  <c:v>1182.7</c:v>
                </c:pt>
                <c:pt idx="5">
                  <c:v>410.8</c:v>
                </c:pt>
                <c:pt idx="6">
                  <c:v>146.6</c:v>
                </c:pt>
                <c:pt idx="7">
                  <c:v>482.7</c:v>
                </c:pt>
                <c:pt idx="8">
                  <c:v>406</c:v>
                </c:pt>
                <c:pt idx="9">
                  <c:v>7268.6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9BB-4A1B-983C-CFC108977A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503416"/>
        <c:axId val="139503808"/>
      </c:barChart>
      <c:catAx>
        <c:axId val="1395034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9503808"/>
        <c:crosses val="autoZero"/>
        <c:auto val="1"/>
        <c:lblAlgn val="ctr"/>
        <c:lblOffset val="100"/>
        <c:noMultiLvlLbl val="0"/>
      </c:catAx>
      <c:valAx>
        <c:axId val="139503808"/>
        <c:scaling>
          <c:orientation val="minMax"/>
        </c:scaling>
        <c:delete val="0"/>
        <c:axPos val="b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95034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 1 полугодие 2020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'[сайт за 2 пол 2020 год исполнение.xlsx]табл 5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исполнение.xlsx]табл 5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'[сайт за 2 пол 2020 год исполнение.xlsx]табл 5 (2)'!$B$6:$B$16</c:f>
              <c:numCache>
                <c:formatCode>General</c:formatCode>
                <c:ptCount val="11"/>
                <c:pt idx="0">
                  <c:v>-2.6999999999999993</c:v>
                </c:pt>
                <c:pt idx="1">
                  <c:v>-18.900000000000006</c:v>
                </c:pt>
                <c:pt idx="2">
                  <c:v>-2.3000000000000007</c:v>
                </c:pt>
                <c:pt idx="3">
                  <c:v>-0.80000000000000071</c:v>
                </c:pt>
                <c:pt idx="4">
                  <c:v>-3.8999999999999986</c:v>
                </c:pt>
                <c:pt idx="5">
                  <c:v>9.9999999999997868E-2</c:v>
                </c:pt>
                <c:pt idx="6">
                  <c:v>-5.5999999999999979</c:v>
                </c:pt>
                <c:pt idx="7">
                  <c:v>-0.5</c:v>
                </c:pt>
                <c:pt idx="8">
                  <c:v>-34.600000000000023</c:v>
                </c:pt>
                <c:pt idx="9">
                  <c:v>207.89999999999964</c:v>
                </c:pt>
                <c:pt idx="10">
                  <c:v>173.29999999999927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CF5-4B8E-8834-1101C66D6B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357584"/>
        <c:axId val="101708448"/>
      </c:barChart>
      <c:catAx>
        <c:axId val="1373575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RU"/>
          </a:p>
        </c:txPr>
        <c:crossAx val="101708448"/>
        <c:crosses val="autoZero"/>
        <c:auto val="1"/>
        <c:lblAlgn val="ctr"/>
        <c:lblOffset val="100"/>
        <c:noMultiLvlLbl val="0"/>
      </c:catAx>
      <c:valAx>
        <c:axId val="1017084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73575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консолидированного бюджета района                                   за</a:t>
            </a:r>
            <a:r>
              <a:rPr lang="ru-RU" baseline="0" dirty="0"/>
              <a:t> </a:t>
            </a:r>
            <a:r>
              <a:rPr lang="ru-RU" dirty="0"/>
              <a:t>2019 год, тыс. 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1 полугодие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'[сайт за 2 пол 2020 год исполнение.xlsx]табл 6 '!$B$2</c:f>
              <c:strCache>
                <c:ptCount val="1"/>
                <c:pt idx="0">
                  <c:v>Поступило доходов  за  1 полугодие 2020 года   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7.9357768760339231E-2"/>
                  <c:y val="-4.1679958306914018E-3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E1E-41D0-945E-7760AE451892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5.4729495696785722E-2"/>
                  <c:y val="-5.6267943714334086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E1E-41D0-945E-7760AE451892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0.1604680035759438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E1E-41D0-945E-7760AE451892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E1E-41D0-945E-7760AE451892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4206042545718802E-2"/>
                  <c:y val="-4.1679958306914018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E1E-41D0-945E-7760AE451892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E1E-41D0-945E-7760AE451892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1161337274287992E-2"/>
                  <c:y val="-1.0419989576728536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E1E-41D0-945E-7760AE451892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E1E-41D0-945E-7760AE451892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E1E-41D0-945E-7760AE451892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E1E-41D0-945E-7760AE451892}"/>
                </c:ex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'[сайт за 2 пол 2020 год исполнение.xlsx]табл 6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'[сайт за 2 пол 2020 год исполнение.xlsx]табл 6 '!$B$3:$B$11</c:f>
              <c:numCache>
                <c:formatCode>#\ ##0.0</c:formatCode>
                <c:ptCount val="9"/>
                <c:pt idx="1">
                  <c:v>3638.8</c:v>
                </c:pt>
                <c:pt idx="2">
                  <c:v>34.9</c:v>
                </c:pt>
                <c:pt idx="3">
                  <c:v>966.1</c:v>
                </c:pt>
                <c:pt idx="4">
                  <c:v>1182.7</c:v>
                </c:pt>
                <c:pt idx="5">
                  <c:v>410.8</c:v>
                </c:pt>
                <c:pt idx="6">
                  <c:v>146.6</c:v>
                </c:pt>
                <c:pt idx="7">
                  <c:v>482.7</c:v>
                </c:pt>
                <c:pt idx="8">
                  <c:v>406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E1E-41D0-945E-7760AE451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8057587711289"/>
          <c:y val="7.5023924952446142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'[сайт за 2 пол 2020 год исполнение.xlsx]состав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'[сайт за 2 пол 2020 год исполнение.xlsx]состав доходов, в %'!$B$8:$B$17</c:f>
              <c:numCache>
                <c:formatCode>#\ ##0.0</c:formatCode>
                <c:ptCount val="10"/>
                <c:pt idx="0">
                  <c:v>0.36045455796164322</c:v>
                </c:pt>
                <c:pt idx="1">
                  <c:v>0.44437718405194954</c:v>
                </c:pt>
                <c:pt idx="2">
                  <c:v>0.31505379302754316</c:v>
                </c:pt>
                <c:pt idx="3">
                  <c:v>0.38384283080648268</c:v>
                </c:pt>
                <c:pt idx="4">
                  <c:v>0.29579286244944009</c:v>
                </c:pt>
                <c:pt idx="5">
                  <c:v>0.28753817791596731</c:v>
                </c:pt>
                <c:pt idx="6">
                  <c:v>0.29304130093828251</c:v>
                </c:pt>
                <c:pt idx="7">
                  <c:v>0.38109126929532511</c:v>
                </c:pt>
                <c:pt idx="8">
                  <c:v>97.238808023553375</c:v>
                </c:pt>
                <c:pt idx="9">
                  <c:v>100.00000000000001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4B-4625-8197-AC9C66B2BF95}"/>
            </c:ext>
          </c:extLst>
        </c:ser>
        <c:ser>
          <c:idx val="1"/>
          <c:order val="1"/>
          <c:tx>
            <c:strRef>
              <c:f>'[сайт за 2 пол 2020 год исполнение.xlsx]состав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'[сайт за 2 пол 2020 год исполнение.xlsx]состав доходов, в %'!$C$8:$C$17</c:f>
              <c:numCache>
                <c:formatCode>#\ ##0.0</c:formatCode>
                <c:ptCount val="10"/>
                <c:pt idx="0">
                  <c:v>0.2966961645839557</c:v>
                </c:pt>
                <c:pt idx="1">
                  <c:v>0.5233390680855885</c:v>
                </c:pt>
                <c:pt idx="2">
                  <c:v>0.28124323934520801</c:v>
                </c:pt>
                <c:pt idx="3">
                  <c:v>0.34614552534794835</c:v>
                </c:pt>
                <c:pt idx="4">
                  <c:v>0.25651855896321168</c:v>
                </c:pt>
                <c:pt idx="5">
                  <c:v>0.20603900318330259</c:v>
                </c:pt>
                <c:pt idx="6">
                  <c:v>0.25239777889954562</c:v>
                </c:pt>
                <c:pt idx="7">
                  <c:v>0.27609226426562544</c:v>
                </c:pt>
                <c:pt idx="8">
                  <c:v>97.561528397325603</c:v>
                </c:pt>
                <c:pt idx="9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B4B-4625-8197-AC9C66B2BF95}"/>
            </c:ext>
          </c:extLst>
        </c:ser>
        <c:ser>
          <c:idx val="2"/>
          <c:order val="2"/>
          <c:tx>
            <c:strRef>
              <c:f>'[сайт за 2 пол 2020 год исполнение.xlsx]состав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'[сайт за 2 пол 2020 год исполнение.xlsx]состав доходов, в %'!$D$8:$D$17</c:f>
              <c:numCache>
                <c:formatCode>#\ ##0.0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0.8655011251514626</c:v>
                </c:pt>
                <c:pt idx="8">
                  <c:v>99.134498874848546</c:v>
                </c:pt>
                <c:pt idx="9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B4B-4625-8197-AC9C66B2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2145416"/>
        <c:axId val="202145808"/>
      </c:barChart>
      <c:catAx>
        <c:axId val="2021454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02145808"/>
        <c:crosses val="autoZero"/>
        <c:auto val="1"/>
        <c:lblAlgn val="ctr"/>
        <c:lblOffset val="100"/>
        <c:noMultiLvlLbl val="0"/>
      </c:catAx>
      <c:valAx>
        <c:axId val="20214580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021454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3"/>
          <c:dPt>
            <c:idx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DE-43A4-8702-545430740ADC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DE-43A4-8702-545430740ADC}"/>
              </c:ext>
            </c:extLst>
          </c:dPt>
          <c:dLbls>
            <c:dLbl>
              <c:idx val="1"/>
              <c:layout>
                <c:manualLayout>
                  <c:x val="-0.17736617326835338"/>
                  <c:y val="-0.1339955728334972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EDE-43A4-8702-545430740AD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Непрограммные</c:v>
                </c:pt>
                <c:pt idx="1">
                  <c:v>Программные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2270.1</c:v>
                </c:pt>
                <c:pt idx="1">
                  <c:v>16224.8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EDE-43A4-8702-545430740A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11772.4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1718.6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1911.9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754.6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718.7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657.9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EBD5-48A7-87FD-5D6F3F393B3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307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50.8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EBD5-48A7-87FD-5D6F3F393B3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603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2147768"/>
        <c:axId val="202148160"/>
        <c:axId val="0"/>
      </c:bar3DChart>
      <c:catAx>
        <c:axId val="2021477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Расходы, %</a:t>
                </a:r>
              </a:p>
            </c:rich>
          </c:tx>
          <c:overlay val="0"/>
        </c:title>
        <c:majorTickMark val="out"/>
        <c:minorTickMark val="none"/>
        <c:tickLblPos val="nextTo"/>
        <c:crossAx val="202148160"/>
        <c:crosses val="autoZero"/>
        <c:auto val="1"/>
        <c:lblAlgn val="ctr"/>
        <c:lblOffset val="100"/>
        <c:noMultiLvlLbl val="0"/>
      </c:catAx>
      <c:valAx>
        <c:axId val="20214816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RU"/>
          </a:p>
        </c:txPr>
        <c:crossAx val="202147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9.2000000000000011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4.0999999999999996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D87-43C9-8FED-3368235E19E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D87-43C9-8FED-3368235E19E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2148944"/>
        <c:axId val="202149336"/>
        <c:axId val="0"/>
      </c:bar3DChart>
      <c:catAx>
        <c:axId val="20214894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18</a:t>
                </a:r>
                <a:r>
                  <a:rPr lang="ru-RU" sz="1000" baseline="0" dirty="0">
                    <a:latin typeface="Times New Roman" pitchFamily="18" charset="0"/>
                    <a:cs typeface="Times New Roman" pitchFamily="18" charset="0"/>
                  </a:rPr>
                  <a:t> 494,9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202149336"/>
        <c:crosses val="autoZero"/>
        <c:auto val="1"/>
        <c:lblAlgn val="ctr"/>
        <c:lblOffset val="100"/>
        <c:noMultiLvlLbl val="0"/>
      </c:catAx>
      <c:valAx>
        <c:axId val="2021493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02148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/>
            <a:t>Структура</a:t>
          </a:r>
          <a:r>
            <a:rPr lang="ru-RU" sz="1100" baseline="0" dirty="0"/>
            <a:t> собственных доходов консолидированного бюджета </a:t>
          </a:r>
          <a:r>
            <a:rPr lang="ru-RU" sz="1100" baseline="0" dirty="0" err="1"/>
            <a:t>Сенненского</a:t>
          </a:r>
          <a:r>
            <a:rPr lang="ru-RU" sz="1100" baseline="0" dirty="0"/>
            <a:t> района в разрезе бюджетов за  1 </a:t>
          </a:r>
          <a:r>
            <a:rPr lang="ru-RU" dirty="0"/>
            <a:t>полугодие</a:t>
          </a:r>
          <a:r>
            <a:rPr lang="ru-RU" sz="1100" baseline="0" dirty="0"/>
            <a:t> 2020 год, тыс. рублей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 2019 и  2020 годы, тыс.рублей</a:t>
          </a:r>
          <a:endParaRPr lang="ru-RU" sz="14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1 полугодие 2020 год, тыс.</a:t>
          </a:r>
          <a:r>
            <a:rPr lang="en-US" sz="1400" baseline="0"/>
            <a:t> </a:t>
          </a:r>
          <a:r>
            <a:rPr lang="ru-RU" sz="1400" baseline="0"/>
            <a:t>рублей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0FFAF-A5B1-4933-B433-5BDAA62548F3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7CFA8-7570-492B-9D88-1915AB543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7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838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242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15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2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0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49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6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02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6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7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3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0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6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2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2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14282" y="285728"/>
            <a:ext cx="7143800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 1 полугодие 2020 года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бюджета  за 1 полугодие 2020 год, тыс. рублей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974134"/>
              </p:ext>
            </p:extLst>
          </p:nvPr>
        </p:nvGraphicFramePr>
        <p:xfrm>
          <a:off x="457200" y="1481138"/>
          <a:ext cx="7715200" cy="45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3437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effectLst/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1 полугодие 2020 года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80021706"/>
              </p:ext>
            </p:extLst>
          </p:nvPr>
        </p:nvGraphicFramePr>
        <p:xfrm>
          <a:off x="457200" y="1124744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00122713"/>
              </p:ext>
            </p:extLst>
          </p:nvPr>
        </p:nvGraphicFramePr>
        <p:xfrm>
          <a:off x="4645025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376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1 квартал 2020 года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25345107"/>
              </p:ext>
            </p:extLst>
          </p:nvPr>
        </p:nvGraphicFramePr>
        <p:xfrm>
          <a:off x="457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50718903"/>
              </p:ext>
            </p:extLst>
          </p:nvPr>
        </p:nvGraphicFramePr>
        <p:xfrm>
          <a:off x="4645025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6504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1 полугодие 2020 года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49872299"/>
              </p:ext>
            </p:extLst>
          </p:nvPr>
        </p:nvGraphicFramePr>
        <p:xfrm>
          <a:off x="457200" y="1444625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22320911"/>
              </p:ext>
            </p:extLst>
          </p:nvPr>
        </p:nvGraphicFramePr>
        <p:xfrm>
          <a:off x="4645025" y="1444625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3741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району на 1 июля 2020 год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2550281"/>
              </p:ext>
            </p:extLst>
          </p:nvPr>
        </p:nvGraphicFramePr>
        <p:xfrm>
          <a:off x="457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186,9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59,5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72,4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113,8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533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19,6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180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156972"/>
              </p:ext>
            </p:extLst>
          </p:nvPr>
        </p:nvGraphicFramePr>
        <p:xfrm>
          <a:off x="484312" y="1268760"/>
          <a:ext cx="8208912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1 271,6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1 071,6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8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1.2. Бюджетные кредиты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645,8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1 917,4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2806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412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Долговые обязательства органов местного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управления и самоуправления </a:t>
            </a:r>
            <a:r>
              <a:rPr kumimoji="0" lang="ru-RU" sz="18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Сенненского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района на 1 июля 2020  г., тыс. рублей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xmlns="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318843"/>
              </p:ext>
            </p:extLst>
          </p:nvPr>
        </p:nvGraphicFramePr>
        <p:xfrm>
          <a:off x="0" y="188640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xmlns="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215981"/>
              </p:ext>
            </p:extLst>
          </p:nvPr>
        </p:nvGraphicFramePr>
        <p:xfrm>
          <a:off x="179512" y="0"/>
          <a:ext cx="9045757" cy="6470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81268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xmlns="" id="{00000000-0008-0000-0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3299"/>
              </p:ext>
            </p:extLst>
          </p:nvPr>
        </p:nvGraphicFramePr>
        <p:xfrm>
          <a:off x="-80293" y="390446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81268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81268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за 1 полугодие 2020 года исполнен по доходам в сумме 17 553,2 тыс. рублей, по расходам  - 18 494,9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составили 7268,6 тыс. рублей или 46,9 процента к годовому плану. Налоговые доходы поступили в сумме 6 481,2 тыс. рублей, неналоговые доходы – 787,4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58,6 процента ( 10 284,6 тыс. рублей), из них дотация – 55,3 процента (9 706,9 тыс. рублей), субвенции – 0,5 процента (90,8 тыс. рублей), иные межбюджетные трансферты – 2,8 процента (486,9 тыс. рублей)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1 полугодие 2020 года профинансированы в сумме 18 494,9 тыс. рублей или 48,2 процента к годовому плану. В объеме расходов бюджета района текущие расходы составляют 17 891,8 тыс. рублей или 96,7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16 737,6 тыс. рублей или 90,5 процента. Расходы капитального характера профинансированы в сумме 603,1 тыс. рублей </a:t>
            </a:r>
            <a:r>
              <a:rPr lang="ru-RU" sz="1700">
                <a:latin typeface="Times New Roman" pitchFamily="18" charset="0"/>
                <a:cs typeface="Times New Roman" pitchFamily="18" charset="0"/>
              </a:rPr>
              <a:t>или 3,3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90455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008676" y="2946792"/>
            <a:ext cx="2943224" cy="15549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Государственные программы 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7 893,8 тыс. рублей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 (90,5 % расходов) бюджета)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4566012" y="54429"/>
            <a:ext cx="2771775" cy="1562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Увековечивание погибших при защите Отечества и сохранение памяти о жертвах войн 13,8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349273" y="201930"/>
            <a:ext cx="2152650" cy="1225699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Охрана окружающей среды 28,4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139473" y="577487"/>
            <a:ext cx="2209800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Строительство жилья</a:t>
            </a:r>
            <a:r>
              <a:rPr lang="ru-RU" sz="1100" dirty="0">
                <a:effectLst/>
                <a:ea typeface="Calibri"/>
                <a:cs typeface="Times New Roman"/>
              </a:rPr>
              <a:t> 11,9</a:t>
            </a:r>
            <a:r>
              <a:rPr lang="ru-RU" sz="900" dirty="0">
                <a:effectLst/>
                <a:ea typeface="Calibri"/>
                <a:cs typeface="Times New Roman"/>
              </a:rPr>
              <a:t> тыс.</a:t>
            </a:r>
            <a:r>
              <a:rPr lang="ru-RU" sz="1100" dirty="0">
                <a:effectLst/>
                <a:ea typeface="Calibri"/>
                <a:cs typeface="Times New Roman"/>
              </a:rPr>
              <a:t> </a:t>
            </a:r>
            <a:r>
              <a:rPr lang="ru-RU" sz="900" dirty="0">
                <a:effectLst/>
                <a:ea typeface="Calibri"/>
                <a:cs typeface="Times New Roman"/>
              </a:rPr>
              <a:t>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7109505" y="457200"/>
            <a:ext cx="2000250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Развитее транспортного комплекса  21</a:t>
            </a:r>
            <a:r>
              <a:rPr lang="ru-RU" sz="900" dirty="0">
                <a:ea typeface="Calibri"/>
                <a:cs typeface="Times New Roman"/>
              </a:rPr>
              <a:t>,9 </a:t>
            </a:r>
            <a:r>
              <a:rPr lang="ru-RU" sz="900" dirty="0">
                <a:effectLst/>
                <a:ea typeface="Calibri"/>
                <a:cs typeface="Times New Roman"/>
              </a:rPr>
              <a:t>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6595779" y="2185427"/>
            <a:ext cx="2497374" cy="1181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Развитие физической культуры и спорта 273,4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6323693" y="3699510"/>
            <a:ext cx="2820307" cy="126777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Образование и молодежная политика   7886,7 тыс. руб</a:t>
            </a:r>
            <a:r>
              <a:rPr lang="ru-RU" sz="1100" dirty="0">
                <a:effectLst/>
                <a:ea typeface="Calibri"/>
                <a:cs typeface="Times New Roman"/>
              </a:rPr>
              <a:t>.</a:t>
            </a:r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5721259" y="5180759"/>
            <a:ext cx="3448050" cy="115252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Социальная защита и содействие занятости 823,6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3053624" y="5572125"/>
            <a:ext cx="3438525" cy="113347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Здоровье народа и демографическая безопасность 4 283,0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1000125" y="5124450"/>
            <a:ext cx="2752725" cy="8953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Культура Беларуси </a:t>
            </a:r>
            <a:r>
              <a:rPr lang="ru-RU" sz="900" dirty="0">
                <a:ea typeface="Calibri"/>
                <a:cs typeface="Times New Roman"/>
              </a:rPr>
              <a:t>627,1</a:t>
            </a:r>
            <a:r>
              <a:rPr lang="ru-RU" sz="900" dirty="0">
                <a:effectLst/>
                <a:ea typeface="Calibri"/>
                <a:cs typeface="Times New Roman"/>
              </a:rPr>
              <a:t>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7" name="Блок-схема: решение 16"/>
          <p:cNvSpPr/>
          <p:nvPr/>
        </p:nvSpPr>
        <p:spPr>
          <a:xfrm>
            <a:off x="0" y="2305050"/>
            <a:ext cx="2800350" cy="8191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Развитие аграрного бизнеса 266,5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8" name="Блок-схема: решение 17"/>
          <p:cNvSpPr/>
          <p:nvPr/>
        </p:nvSpPr>
        <p:spPr>
          <a:xfrm>
            <a:off x="0" y="3519487"/>
            <a:ext cx="2965486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Комфортное жилье и благоприятная среда </a:t>
            </a:r>
            <a:r>
              <a:rPr lang="ru-RU" sz="900" dirty="0">
                <a:ea typeface="Calibri"/>
                <a:cs typeface="Times New Roman"/>
              </a:rPr>
              <a:t>1988,5</a:t>
            </a:r>
            <a:r>
              <a:rPr lang="ru-RU" sz="900" dirty="0">
                <a:effectLst/>
                <a:ea typeface="Calibri"/>
                <a:cs typeface="Times New Roman"/>
              </a:rPr>
              <a:t>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5057775" y="1427629"/>
            <a:ext cx="651782" cy="151559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3562350" y="1391223"/>
            <a:ext cx="1153666" cy="155200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1414464" y="1844825"/>
            <a:ext cx="2338386" cy="11698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800863" y="3014665"/>
            <a:ext cx="1252761" cy="5191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2349273" y="4333398"/>
            <a:ext cx="1213077" cy="22907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4"/>
          </p:cNvCxnSpPr>
          <p:nvPr/>
        </p:nvCxnSpPr>
        <p:spPr>
          <a:xfrm flipH="1">
            <a:off x="3411886" y="4501758"/>
            <a:ext cx="1068402" cy="9465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5" idx="0"/>
          </p:cNvCxnSpPr>
          <p:nvPr/>
        </p:nvCxnSpPr>
        <p:spPr>
          <a:xfrm>
            <a:off x="4772887" y="4510834"/>
            <a:ext cx="0" cy="106129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5453439" y="1624015"/>
            <a:ext cx="2284679" cy="14763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932055" y="3248259"/>
            <a:ext cx="1632845" cy="25955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5891483" y="4005064"/>
            <a:ext cx="1190626" cy="142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541102" y="4287815"/>
            <a:ext cx="1054677" cy="11604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074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5616" y="938154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40" y="945918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30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49511" y="93815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7 913,5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914869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96408" y="198328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4 282,1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24" y="2851644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112155" y="2851644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167266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22004" y="2929584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502,1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45247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122005" y="3945247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105555" y="3980963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2 081,4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217208" y="5483046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1 105,0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01263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868144" y="1008845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952,5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5868888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860743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1 263,4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5895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868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5374162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890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50,8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9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344,1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0739" y="85515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1 полугодие  2020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366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2911</TotalTime>
  <Words>785</Words>
  <Application>Microsoft Office PowerPoint</Application>
  <PresentationFormat>Экран (4:3)</PresentationFormat>
  <Paragraphs>107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Bookman Old Style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бюджета  за 1 полугодие 2020 год, тыс. рублей</vt:lpstr>
      <vt:lpstr>Экономическая классификация расходов консолидированного бюджета за 1 полугодие 2020 года </vt:lpstr>
      <vt:lpstr>Состав и структура расходов консолидированного бюджета на национальную экономику за 1 квартал 2020 года</vt:lpstr>
      <vt:lpstr>Структура расходов консолидированного бюджета Сенненского района по функциональной классификации за 1 полугодие 2020 года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на 1 июля 2020 год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doxod</dc:creator>
  <cp:lastModifiedBy>BEGLION</cp:lastModifiedBy>
  <cp:revision>245</cp:revision>
  <cp:lastPrinted>2020-07-20T11:44:25Z</cp:lastPrinted>
  <dcterms:created xsi:type="dcterms:W3CDTF">2018-02-22T12:26:12Z</dcterms:created>
  <dcterms:modified xsi:type="dcterms:W3CDTF">2020-11-26T09:43:32Z</dcterms:modified>
</cp:coreProperties>
</file>