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3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7"/>
  </p:notesMasterIdLst>
  <p:sldIdLst>
    <p:sldId id="256" r:id="rId2"/>
    <p:sldId id="307" r:id="rId3"/>
    <p:sldId id="303" r:id="rId4"/>
    <p:sldId id="308" r:id="rId5"/>
    <p:sldId id="309" r:id="rId6"/>
    <p:sldId id="310" r:id="rId7"/>
    <p:sldId id="297" r:id="rId8"/>
    <p:sldId id="280" r:id="rId9"/>
    <p:sldId id="301" r:id="rId10"/>
    <p:sldId id="278" r:id="rId11"/>
    <p:sldId id="286" r:id="rId12"/>
    <p:sldId id="299" r:id="rId13"/>
    <p:sldId id="282" r:id="rId14"/>
    <p:sldId id="288" r:id="rId15"/>
    <p:sldId id="277" r:id="rId16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95" autoAdjust="0"/>
    <p:restoredTop sz="94660"/>
  </p:normalViewPr>
  <p:slideViewPr>
    <p:cSldViewPr>
      <p:cViewPr varScale="1">
        <p:scale>
          <a:sx n="106" d="100"/>
          <a:sy n="106" d="100"/>
        </p:scale>
        <p:origin x="127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F216-SRSQL001\OFUMail\in\&#1054;&#1041;&#1065;&#1040;&#1071;\&#1089;&#1072;&#1081;&#1090;%20&#1079;&#1072;%201%20&#1082;&#1074;%202020%20&#1075;&#1086;&#1076;%20&#1080;&#1089;&#1087;&#1086;&#1083;&#1085;&#1077;&#1085;&#1080;&#1077;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9579009933340792"/>
          <c:y val="0.11695906432748535"/>
          <c:w val="0.57393760976438168"/>
          <c:h val="0.764904386951631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'таб 3'!$B$2:$B$4</c:f>
              <c:strCache>
                <c:ptCount val="3"/>
                <c:pt idx="0">
                  <c:v>всего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 3'!$A$5:$A$13</c:f>
              <c:strCache>
                <c:ptCount val="9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Налог на добавленную стоимость</c:v>
                </c:pt>
                <c:pt idx="4">
                  <c:v>Налоги, уплачиваемые при особых режимах налогообложения</c:v>
                </c:pt>
                <c:pt idx="5">
                  <c:v>Налог за добычу (изъятие) природных ресурсов</c:v>
                </c:pt>
                <c:pt idx="6">
                  <c:v>Государственная пошлина</c:v>
                </c:pt>
                <c:pt idx="7">
                  <c:v>Другие налоги и платежи</c:v>
                </c:pt>
                <c:pt idx="8">
                  <c:v>ИТОГО  ДОХОДОВ</c:v>
                </c:pt>
              </c:strCache>
            </c:strRef>
          </c:cat>
          <c:val>
            <c:numRef>
              <c:f>'таб 3'!$B$5:$B$13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559-419A-BD63-341BF881A8B9}"/>
            </c:ext>
          </c:extLst>
        </c:ser>
        <c:ser>
          <c:idx val="1"/>
          <c:order val="1"/>
          <c:tx>
            <c:strRef>
              <c:f>'таб 3'!$C$2:$C$4</c:f>
              <c:strCache>
                <c:ptCount val="3"/>
                <c:pt idx="0">
                  <c:v>всего</c:v>
                </c:pt>
                <c:pt idx="2">
                  <c:v>райбюджет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 3'!$A$5:$A$13</c:f>
              <c:strCache>
                <c:ptCount val="9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Налог на добавленную стоимость</c:v>
                </c:pt>
                <c:pt idx="4">
                  <c:v>Налоги, уплачиваемые при особых режимах налогообложения</c:v>
                </c:pt>
                <c:pt idx="5">
                  <c:v>Налог за добычу (изъятие) природных ресурсов</c:v>
                </c:pt>
                <c:pt idx="6">
                  <c:v>Государственная пошлина</c:v>
                </c:pt>
                <c:pt idx="7">
                  <c:v>Другие налоги и платежи</c:v>
                </c:pt>
                <c:pt idx="8">
                  <c:v>ИТОГО  ДОХОДОВ</c:v>
                </c:pt>
              </c:strCache>
            </c:strRef>
          </c:cat>
          <c:val>
            <c:numRef>
              <c:f>'таб 3'!$C$5:$C$13</c:f>
              <c:numCache>
                <c:formatCode>#,##0.0</c:formatCode>
                <c:ptCount val="9"/>
                <c:pt idx="0">
                  <c:v>1589</c:v>
                </c:pt>
                <c:pt idx="1">
                  <c:v>-17.899999999999999</c:v>
                </c:pt>
                <c:pt idx="2">
                  <c:v>519.1</c:v>
                </c:pt>
                <c:pt idx="3">
                  <c:v>640.79999999999995</c:v>
                </c:pt>
                <c:pt idx="4">
                  <c:v>226.6</c:v>
                </c:pt>
                <c:pt idx="5">
                  <c:v>12.2</c:v>
                </c:pt>
                <c:pt idx="6">
                  <c:v>9.3000000000000007</c:v>
                </c:pt>
                <c:pt idx="7">
                  <c:v>518.6</c:v>
                </c:pt>
                <c:pt idx="8">
                  <c:v>3497.7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559-419A-BD63-341BF881A8B9}"/>
            </c:ext>
          </c:extLst>
        </c:ser>
        <c:ser>
          <c:idx val="2"/>
          <c:order val="2"/>
          <c:tx>
            <c:strRef>
              <c:f>'таб 3'!$D$2:$D$4</c:f>
              <c:strCache>
                <c:ptCount val="3"/>
                <c:pt idx="0">
                  <c:v>всего</c:v>
                </c:pt>
                <c:pt idx="2">
                  <c:v>сельские Советы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 3'!$A$5:$A$13</c:f>
              <c:strCache>
                <c:ptCount val="9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Налог на добавленную стоимость</c:v>
                </c:pt>
                <c:pt idx="4">
                  <c:v>Налоги, уплачиваемые при особых режимах налогообложения</c:v>
                </c:pt>
                <c:pt idx="5">
                  <c:v>Налог за добычу (изъятие) природных ресурсов</c:v>
                </c:pt>
                <c:pt idx="6">
                  <c:v>Государственная пошлина</c:v>
                </c:pt>
                <c:pt idx="7">
                  <c:v>Другие налоги и платежи</c:v>
                </c:pt>
                <c:pt idx="8">
                  <c:v>ИТОГО  ДОХОДОВ</c:v>
                </c:pt>
              </c:strCache>
            </c:strRef>
          </c:cat>
          <c:val>
            <c:numRef>
              <c:f>'таб 3'!$D$5:$D$13</c:f>
              <c:numCache>
                <c:formatCode>General</c:formatCode>
                <c:ptCount val="9"/>
                <c:pt idx="0" formatCode="#,##0.0">
                  <c:v>98.9</c:v>
                </c:pt>
                <c:pt idx="2" formatCode="#,##0.0">
                  <c:v>3.1</c:v>
                </c:pt>
                <c:pt idx="6" formatCode="#,##0.0">
                  <c:v>1.3</c:v>
                </c:pt>
                <c:pt idx="7" formatCode="#,##0.0">
                  <c:v>11.2</c:v>
                </c:pt>
                <c:pt idx="8" formatCode="#,##0.0">
                  <c:v>114.5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559-419A-BD63-341BF881A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3997616"/>
        <c:axId val="205626408"/>
      </c:barChart>
      <c:catAx>
        <c:axId val="20399761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205626408"/>
        <c:crosses val="autoZero"/>
        <c:auto val="1"/>
        <c:lblAlgn val="ctr"/>
        <c:lblOffset val="100"/>
        <c:noMultiLvlLbl val="0"/>
      </c:catAx>
      <c:valAx>
        <c:axId val="205626408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20399761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Сельское хозяйство, рыбохозяйственная деятельность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131.9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014-407F-B2F8-C989A7C9F13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Топливо и энергетика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77.8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014-407F-B2F8-C989A7C9F13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Транспорт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014-407F-B2F8-C989A7C9F13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Другая деятельность в области национальной экономики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2003926549952642E-2"/>
                  <c:y val="-6.2655521055276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A014-407F-B2F8-C989A7C9F13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0.2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014-407F-B2F8-C989A7C9F13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07282464"/>
        <c:axId val="207282856"/>
        <c:axId val="0"/>
      </c:bar3DChart>
      <c:catAx>
        <c:axId val="207282464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4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400" b="0" dirty="0">
                    <a:latin typeface="Times New Roman" pitchFamily="18" charset="0"/>
                    <a:cs typeface="Times New Roman" pitchFamily="18" charset="0"/>
                  </a:rPr>
                  <a:t>220,0 тыс. рублей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207282856"/>
        <c:crosses val="autoZero"/>
        <c:auto val="1"/>
        <c:lblAlgn val="ctr"/>
        <c:lblOffset val="100"/>
        <c:noMultiLvlLbl val="0"/>
      </c:catAx>
      <c:valAx>
        <c:axId val="2072828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072824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672361781184606"/>
          <c:y val="0.1530708467251837"/>
          <c:w val="0.33441587371676901"/>
          <c:h val="0.82595655801731349"/>
        </c:manualLayout>
      </c:layout>
      <c:overlay val="0"/>
      <c:txPr>
        <a:bodyPr/>
        <a:lstStyle/>
        <a:p>
          <a:pPr>
            <a:defRPr sz="1200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>
                <a:latin typeface="Times New Roman" pitchFamily="18" charset="0"/>
                <a:cs typeface="Times New Roman" pitchFamily="18" charset="0"/>
              </a:defRPr>
            </a:pP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процентов</a:t>
            </a:r>
          </a:p>
        </c:rich>
      </c:tx>
      <c:layout>
        <c:manualLayout>
          <c:xMode val="edge"/>
          <c:yMode val="edge"/>
          <c:x val="0.69397480067544726"/>
          <c:y val="2.1855708868190573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процентов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BC7-40D2-A660-EF12761FFAC7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BC7-40D2-A660-EF12761FFAC7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BC7-40D2-A660-EF12761FFAC7}"/>
              </c:ext>
            </c:extLst>
          </c:dPt>
          <c:dLbls>
            <c:dLbl>
              <c:idx val="0"/>
              <c:layout>
                <c:manualLayout>
                  <c:x val="5.6559308719559893E-2"/>
                  <c:y val="1.912374525966674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BC7-40D2-A660-EF12761FFAC7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-6.55671266045714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BC7-40D2-A660-EF12761FFAC7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8.4838963079340413E-2"/>
                  <c:y val="-3.005159969376194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BC7-40D2-A660-EF12761FFAC7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6.5985860172820099E-2"/>
                  <c:y val="-4.644338134490481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7BC7-40D2-A660-EF12761FFAC7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Сельское хозяйство, рыбохозяйственная деятельность</c:v>
                </c:pt>
                <c:pt idx="1">
                  <c:v>Топливо и энергетика</c:v>
                </c:pt>
                <c:pt idx="2">
                  <c:v>Транспорт</c:v>
                </c:pt>
                <c:pt idx="3">
                  <c:v>Другая деятельность в области национальной экономики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60</c:v>
                </c:pt>
                <c:pt idx="1">
                  <c:v>35.299999999999997</c:v>
                </c:pt>
                <c:pt idx="2">
                  <c:v>4.5999999999999996</c:v>
                </c:pt>
                <c:pt idx="3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7BC7-40D2-A660-EF12761FFAC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1348603027135359"/>
          <c:y val="0.6146695733237153"/>
          <c:w val="0.77302769204124544"/>
          <c:h val="0.36966654641246782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Расходы</a:t>
            </a:r>
          </a:p>
        </c:rich>
      </c:tx>
      <c:layout>
        <c:manualLayout>
          <c:xMode val="edge"/>
          <c:yMode val="edge"/>
          <c:x val="5.7972549792237399E-2"/>
          <c:y val="9.5907994780944066E-3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3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320-4C12-A478-9925ACB0B919}"/>
              </c:ext>
            </c:extLst>
          </c:dPt>
          <c:dLbls>
            <c:dLbl>
              <c:idx val="0"/>
              <c:layout>
                <c:manualLayout>
                  <c:x val="-0.1279544417239995"/>
                  <c:y val="-0.1591833450893820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320-4C12-A478-9925ACB0B919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1005428460259812E-2"/>
                  <c:y val="-9.007044517734813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320-4C12-A478-9925ACB0B919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7128905882597543E-2"/>
                  <c:y val="-5.810929471186349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F320-4C12-A478-9925ACB0B919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9.7371706465144688E-4"/>
                  <c:y val="4.087209819317267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F320-4C12-A478-9925ACB0B919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9.46801237962199E-2"/>
                  <c:y val="8.864985282890529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F320-4C12-A478-9925ACB0B919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1.2491002893924736E-2"/>
                  <c:y val="0.1013119663663011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F320-4C12-A478-9925ACB0B919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3.6872294061563636E-2"/>
                  <c:y val="0.18183906755285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F320-4C12-A478-9925ACB0B919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1.9800563736143053E-2"/>
                  <c:y val="-4.774547392147153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F320-4C12-A478-9925ACB0B91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ОБЩЕГОСУДАРСТВЕННАЯ ДЕЯТЕЛЬНОСТЬ</c:v>
                </c:pt>
                <c:pt idx="1">
                  <c:v>НАЦИОНАЛЬНАЯ ЭКОНОМИКА</c:v>
                </c:pt>
                <c:pt idx="2">
                  <c:v>ЖИЛИЩНО-КОММУНАЛЬНЫЕ УСЛУГИ И ЖИЛИЩНОЕ СТРОИТЕЛЬСТВО</c:v>
                </c:pt>
                <c:pt idx="3">
                  <c:v>СОЦИАЛЬНАЯ СФЕРА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620.70000000000005</c:v>
                </c:pt>
                <c:pt idx="1">
                  <c:v>220</c:v>
                </c:pt>
                <c:pt idx="2">
                  <c:v>1095</c:v>
                </c:pt>
                <c:pt idx="3">
                  <c:v>6782.8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F320-4C12-A478-9925ACB0B9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1.9186730914501997E-2"/>
          <c:y val="0.60457813414772055"/>
          <c:w val="0.927048939306787"/>
          <c:h val="0.37903009453167735"/>
        </c:manualLayout>
      </c:layout>
      <c:overlay val="0"/>
      <c:txPr>
        <a:bodyPr/>
        <a:lstStyle/>
        <a:p>
          <a:pPr>
            <a:defRPr sz="1000" cap="small" spc="0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Социальная сфера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92D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A88-47CA-9035-8B4E0E961842}"/>
              </c:ext>
            </c:extLst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A88-47CA-9035-8B4E0E961842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A88-47CA-9035-8B4E0E961842}"/>
              </c:ext>
            </c:extLst>
          </c:dPt>
          <c:dPt>
            <c:idx val="3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A88-47CA-9035-8B4E0E96184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Образование</c:v>
                </c:pt>
                <c:pt idx="1">
                  <c:v>Здравоохранение</c:v>
                </c:pt>
                <c:pt idx="2">
                  <c:v>Физическая культура, спорт, культура и средства массовой информации</c:v>
                </c:pt>
                <c:pt idx="3">
                  <c:v>Социальная политика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3823.7</c:v>
                </c:pt>
                <c:pt idx="1">
                  <c:v>1959.2</c:v>
                </c:pt>
                <c:pt idx="2">
                  <c:v>483</c:v>
                </c:pt>
                <c:pt idx="3">
                  <c:v>516.9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A88-47CA-9035-8B4E0E96184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0696938667419936"/>
          <c:y val="0.64205603523271182"/>
          <c:w val="0.78606122665160161"/>
          <c:h val="0.34335873371100606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3088294944578515"/>
          <c:y val="8.544391452917395E-2"/>
          <c:w val="0.5346477031118817"/>
          <c:h val="0.768681974697967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'таб 4'!$B$2</c:f>
              <c:strCache>
                <c:ptCount val="1"/>
                <c:pt idx="0">
                  <c:v>Поступило доходов  на          1.04.2019 г.  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 4'!$A$3:$A$12</c:f>
              <c:strCache>
                <c:ptCount val="10"/>
                <c:pt idx="1">
                  <c:v>Подоходный налог с физических лиц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Налог на добавленную стоимость</c:v>
                </c:pt>
                <c:pt idx="5">
                  <c:v>Налоги при упрощенной системе налогообложения</c:v>
                </c:pt>
                <c:pt idx="6">
                  <c:v>Единый налог для производителей сельскохозяйственной продукции </c:v>
                </c:pt>
                <c:pt idx="7">
                  <c:v>Компенсации расходов государства</c:v>
                </c:pt>
                <c:pt idx="8">
                  <c:v>Другие платежи</c:v>
                </c:pt>
                <c:pt idx="9">
                  <c:v>ИТОГО  ДОХОДОВ</c:v>
                </c:pt>
              </c:strCache>
            </c:strRef>
          </c:cat>
          <c:val>
            <c:numRef>
              <c:f>'таб 4'!$B$3:$B$12</c:f>
              <c:numCache>
                <c:formatCode>#,##0.0</c:formatCode>
                <c:ptCount val="10"/>
                <c:pt idx="1">
                  <c:v>1393.5</c:v>
                </c:pt>
                <c:pt idx="2">
                  <c:v>3.2</c:v>
                </c:pt>
                <c:pt idx="3">
                  <c:v>612.79999999999995</c:v>
                </c:pt>
                <c:pt idx="4">
                  <c:v>589.4</c:v>
                </c:pt>
                <c:pt idx="5">
                  <c:v>182</c:v>
                </c:pt>
                <c:pt idx="6">
                  <c:v>46.6</c:v>
                </c:pt>
                <c:pt idx="7">
                  <c:v>542.70000000000005</c:v>
                </c:pt>
                <c:pt idx="8">
                  <c:v>82.4</c:v>
                </c:pt>
                <c:pt idx="9">
                  <c:v>3452.6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469-49B5-8B47-E59500B1062C}"/>
            </c:ext>
          </c:extLst>
        </c:ser>
        <c:ser>
          <c:idx val="1"/>
          <c:order val="1"/>
          <c:tx>
            <c:strRef>
              <c:f>'таб 4'!$C$2</c:f>
              <c:strCache>
                <c:ptCount val="1"/>
                <c:pt idx="0">
                  <c:v>Поступило доходов  на          1.04.2020 г.  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 4'!$A$3:$A$12</c:f>
              <c:strCache>
                <c:ptCount val="10"/>
                <c:pt idx="1">
                  <c:v>Подоходный налог с физических лиц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Налог на добавленную стоимость</c:v>
                </c:pt>
                <c:pt idx="5">
                  <c:v>Налоги при упрощенной системе налогообложения</c:v>
                </c:pt>
                <c:pt idx="6">
                  <c:v>Единый налог для производителей сельскохозяйственной продукции </c:v>
                </c:pt>
                <c:pt idx="7">
                  <c:v>Компенсации расходов государства</c:v>
                </c:pt>
                <c:pt idx="8">
                  <c:v>Другие платежи</c:v>
                </c:pt>
                <c:pt idx="9">
                  <c:v>ИТОГО  ДОХОДОВ</c:v>
                </c:pt>
              </c:strCache>
            </c:strRef>
          </c:cat>
          <c:val>
            <c:numRef>
              <c:f>'таб 4'!$C$3:$C$12</c:f>
              <c:numCache>
                <c:formatCode>#,##0.0</c:formatCode>
                <c:ptCount val="10"/>
                <c:pt idx="1">
                  <c:v>1687.9</c:v>
                </c:pt>
                <c:pt idx="2">
                  <c:v>-17.899999999999999</c:v>
                </c:pt>
                <c:pt idx="3">
                  <c:v>522.20000000000005</c:v>
                </c:pt>
                <c:pt idx="4">
                  <c:v>640.79999999999995</c:v>
                </c:pt>
                <c:pt idx="5">
                  <c:v>226.6</c:v>
                </c:pt>
                <c:pt idx="6">
                  <c:v>18.5</c:v>
                </c:pt>
                <c:pt idx="7">
                  <c:v>244.9</c:v>
                </c:pt>
                <c:pt idx="8">
                  <c:v>289.2</c:v>
                </c:pt>
                <c:pt idx="9">
                  <c:v>3612.2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469-49B5-8B47-E59500B106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5069296"/>
        <c:axId val="135070080"/>
      </c:barChart>
      <c:catAx>
        <c:axId val="13506929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35070080"/>
        <c:crosses val="autoZero"/>
        <c:auto val="1"/>
        <c:lblAlgn val="ctr"/>
        <c:lblOffset val="100"/>
        <c:noMultiLvlLbl val="0"/>
      </c:catAx>
      <c:valAx>
        <c:axId val="135070080"/>
        <c:scaling>
          <c:orientation val="minMax"/>
        </c:scaling>
        <c:delete val="0"/>
        <c:axPos val="b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3506929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Прирост (снижение) собственных доходов бюджетов района</a:t>
            </a:r>
            <a:endParaRPr lang="en-US"/>
          </a:p>
          <a:p>
            <a:pPr>
              <a:defRPr/>
            </a:pPr>
            <a:r>
              <a:rPr lang="ru-RU"/>
              <a:t> за  1 квартал 2020 года, тыс.рублей</a:t>
            </a:r>
            <a:r>
              <a:rPr lang="en-US"/>
              <a:t> </a:t>
            </a:r>
          </a:p>
          <a:p>
            <a:pPr>
              <a:defRPr/>
            </a:pPr>
            <a:r>
              <a:rPr lang="en-US"/>
              <a:t>(</a:t>
            </a:r>
            <a:r>
              <a:rPr lang="ru-RU"/>
              <a:t>прирост +, снижение -</a:t>
            </a:r>
            <a:r>
              <a:rPr lang="en-US"/>
              <a:t>)</a:t>
            </a:r>
            <a:endParaRPr lang="ru-RU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1650778413954563E-2"/>
          <c:y val="0.17183313345501058"/>
          <c:w val="0.78988732511205451"/>
          <c:h val="0.6783312421208209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'табл 5 (2)'!$B$5</c:f>
              <c:strCache>
                <c:ptCount val="1"/>
                <c:pt idx="0">
                  <c:v>прирост +, снижение -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'табл 5 (2)'!$A$6:$A$16</c:f>
              <c:strCache>
                <c:ptCount val="11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итого по Советам</c:v>
                </c:pt>
                <c:pt idx="9">
                  <c:v>районный бюджет</c:v>
                </c:pt>
                <c:pt idx="10">
                  <c:v>Всего по району</c:v>
                </c:pt>
              </c:strCache>
            </c:strRef>
          </c:cat>
          <c:val>
            <c:numRef>
              <c:f>'табл 5 (2)'!$B$6:$B$16</c:f>
              <c:numCache>
                <c:formatCode>General</c:formatCode>
                <c:ptCount val="11"/>
                <c:pt idx="0">
                  <c:v>3.5</c:v>
                </c:pt>
                <c:pt idx="1">
                  <c:v>-16.899999999999999</c:v>
                </c:pt>
                <c:pt idx="2">
                  <c:v>5.9999999999999982</c:v>
                </c:pt>
                <c:pt idx="3">
                  <c:v>3</c:v>
                </c:pt>
                <c:pt idx="4">
                  <c:v>2.8000000000000007</c:v>
                </c:pt>
                <c:pt idx="5">
                  <c:v>2.5</c:v>
                </c:pt>
                <c:pt idx="6">
                  <c:v>2.5999999999999996</c:v>
                </c:pt>
                <c:pt idx="7">
                  <c:v>1</c:v>
                </c:pt>
                <c:pt idx="8">
                  <c:v>4.5000000000000142</c:v>
                </c:pt>
                <c:pt idx="9">
                  <c:v>155.09999999999991</c:v>
                </c:pt>
                <c:pt idx="10">
                  <c:v>159.59999999999991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4C8-44A6-AEBD-99074973FA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5685616"/>
        <c:axId val="135685224"/>
      </c:barChart>
      <c:catAx>
        <c:axId val="13568561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high"/>
        <c:txPr>
          <a:bodyPr/>
          <a:lstStyle/>
          <a:p>
            <a:pPr>
              <a:defRPr sz="1400"/>
            </a:pPr>
            <a:endParaRPr lang="ru-RU"/>
          </a:p>
        </c:txPr>
        <c:crossAx val="135685224"/>
        <c:crosses val="autoZero"/>
        <c:auto val="1"/>
        <c:lblAlgn val="ctr"/>
        <c:lblOffset val="100"/>
        <c:noMultiLvlLbl val="0"/>
      </c:catAx>
      <c:valAx>
        <c:axId val="13568522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3568561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консолидированного бюджета района                                   за</a:t>
            </a:r>
            <a:r>
              <a:rPr lang="ru-RU" baseline="0"/>
              <a:t> 1 квартал </a:t>
            </a:r>
            <a:r>
              <a:rPr lang="ru-RU"/>
              <a:t>2020 года, тыс.рублей   </a:t>
            </a:r>
          </a:p>
        </c:rich>
      </c:tx>
      <c:layout>
        <c:manualLayout>
          <c:xMode val="edge"/>
          <c:yMode val="edge"/>
          <c:x val="0.16147409802720641"/>
          <c:y val="2.0839979153457217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0583380871503E-2"/>
          <c:y val="0.14594138944571686"/>
          <c:w val="0.7874330088886945"/>
          <c:h val="0.7184851927845785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консолидированного бюджета района                                   за</a:t>
            </a:r>
            <a:r>
              <a:rPr lang="ru-RU" baseline="0"/>
              <a:t> 1 квартал </a:t>
            </a:r>
            <a:r>
              <a:rPr lang="ru-RU"/>
              <a:t>2020 года, тыс.рублей   </a:t>
            </a:r>
          </a:p>
        </c:rich>
      </c:tx>
      <c:layout>
        <c:manualLayout>
          <c:xMode val="edge"/>
          <c:yMode val="edge"/>
          <c:x val="0.16147409802720641"/>
          <c:y val="2.0839979153457217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1246177826055042E-2"/>
          <c:y val="0.14594131714317357"/>
          <c:w val="0.7874330088886945"/>
          <c:h val="0.71848519278457856"/>
        </c:manualLayout>
      </c:layout>
      <c:pie3DChart>
        <c:varyColors val="1"/>
        <c:ser>
          <c:idx val="0"/>
          <c:order val="0"/>
          <c:tx>
            <c:strRef>
              <c:f>'[сайт за 1 кв 2020 год исполнение.xlsx]табл 6 '!$B$2</c:f>
              <c:strCache>
                <c:ptCount val="1"/>
                <c:pt idx="0">
                  <c:v>Поступило доходов  за  1 квартал 2020 года   </c:v>
                </c:pt>
              </c:strCache>
            </c:strRef>
          </c:tx>
          <c:explosion val="25"/>
          <c:dLbls>
            <c:dLbl>
              <c:idx val="1"/>
              <c:tx>
                <c:rich>
                  <a:bodyPr/>
                  <a:lstStyle/>
                  <a:p>
                    <a:fld id="{E54E9760-7C18-4E44-B10D-1F69BA908FF6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; </a:t>
                    </a:r>
                    <a:fld id="{22C53D26-8F3B-4CBF-B07D-B0B64D70AE3B}" type="VALUE">
                      <a:rPr lang="ru-RU" baseline="0"/>
                      <a:pPr/>
                      <a:t>[ЗНАЧЕНИЕ]</a:t>
                    </a:fld>
                    <a:r>
                      <a:rPr lang="ru-RU" baseline="0"/>
                      <a:t>; 46,7%</a:t>
                    </a:r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8F34-463C-AB8A-D912815EF2B5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7.9357768760339231E-2"/>
                  <c:y val="-4.1679958306914018E-3"/>
                </c:manualLayout>
              </c:layout>
              <c:tx>
                <c:rich>
                  <a:bodyPr/>
                  <a:lstStyle/>
                  <a:p>
                    <a:fld id="{B1858097-0FDD-4951-8585-CAA7539D1467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; </a:t>
                    </a:r>
                    <a:fld id="{A36F5C3D-82AE-42D8-9F9C-F7F6EA1C5C74}" type="VALUE">
                      <a:rPr lang="ru-RU" baseline="0"/>
                      <a:pPr/>
                      <a:t>[ЗНАЧЕНИЕ]</a:t>
                    </a:fld>
                    <a:r>
                      <a:rPr lang="ru-RU" baseline="0"/>
                      <a:t>;   </a:t>
                    </a:r>
                    <a:fld id="{5CA81F79-F0D5-4D20-B7FA-6435A0F98FF9}" type="PERCENTAGE">
                      <a:rPr lang="ru-RU" baseline="0"/>
                      <a:pPr/>
                      <a:t>[ПРОЦЕНТ]</a:t>
                    </a:fld>
                    <a:endParaRPr lang="ru-RU" baseline="0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8F34-463C-AB8A-D912815EF2B5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-3.1525848487418184E-2"/>
                  <c:y val="-4.1639220767381586E-2"/>
                </c:manualLayout>
              </c:layout>
              <c:tx>
                <c:rich>
                  <a:bodyPr/>
                  <a:lstStyle/>
                  <a:p>
                    <a:fld id="{FCF9DD33-664D-49F6-9CC0-34D334734351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; </a:t>
                    </a:r>
                    <a:fld id="{9F58408D-2830-4AF0-8078-0848FBCC18C0}" type="VALUE">
                      <a:rPr lang="ru-RU" baseline="0"/>
                      <a:pPr/>
                      <a:t>[ЗНАЧЕНИЕ]</a:t>
                    </a:fld>
                    <a:r>
                      <a:rPr lang="ru-RU" baseline="0"/>
                      <a:t>; 14,5%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8F34-463C-AB8A-D912815EF2B5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0"/>
                  <c:y val="-0.16046800357594382"/>
                </c:manualLayout>
              </c:layout>
              <c:tx>
                <c:rich>
                  <a:bodyPr/>
                  <a:lstStyle/>
                  <a:p>
                    <a:fld id="{FFA7A328-1248-4971-8564-D42211F8E30C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; </a:t>
                    </a:r>
                    <a:fld id="{4F251BA8-654F-40CC-8E60-4A26DD4A25C7}" type="VALUE">
                      <a:rPr lang="ru-RU" baseline="0"/>
                      <a:pPr/>
                      <a:t>[ЗНАЧЕНИЕ]</a:t>
                    </a:fld>
                    <a:r>
                      <a:rPr lang="ru-RU" baseline="0"/>
                      <a:t>; 17,7%</a:t>
                    </a:r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8F34-463C-AB8A-D912815EF2B5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5"/>
              <c:layout>
                <c:manualLayout>
                  <c:x val="3.420593481049105E-2"/>
                  <c:y val="-1.8755981238111449E-2"/>
                </c:manualLayout>
              </c:layout>
              <c:tx>
                <c:rich>
                  <a:bodyPr/>
                  <a:lstStyle/>
                  <a:p>
                    <a:fld id="{0EEA4756-632B-4D5E-9B11-F68532028011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; </a:t>
                    </a:r>
                    <a:fld id="{BD604F8D-C1EB-4AB2-ABFF-C5C0B987D4C5}" type="VALUE">
                      <a:rPr lang="ru-RU" baseline="0"/>
                      <a:pPr/>
                      <a:t>[ЗНАЧЕНИЕ]</a:t>
                    </a:fld>
                    <a:r>
                      <a:rPr lang="ru-RU" baseline="0"/>
                      <a:t>; 6,3%</a:t>
                    </a:r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8F34-463C-AB8A-D912815EF2B5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6"/>
              <c:layout>
                <c:manualLayout>
                  <c:x val="-2.1921768263330765E-2"/>
                  <c:y val="0"/>
                </c:manualLayout>
              </c:layout>
              <c:tx>
                <c:rich>
                  <a:bodyPr/>
                  <a:lstStyle/>
                  <a:p>
                    <a:fld id="{D877674F-BA5D-47D8-98DE-9A682204D6AD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; </a:t>
                    </a:r>
                    <a:fld id="{383DA263-1ABA-48FA-A641-97A51641ECC0}" type="VALUE">
                      <a:rPr lang="ru-RU" baseline="0"/>
                      <a:pPr/>
                      <a:t>[ЗНАЧЕНИЕ]</a:t>
                    </a:fld>
                    <a:r>
                      <a:rPr lang="ru-RU" baseline="0"/>
                      <a:t>; 0,5%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8F34-463C-AB8A-D912815EF2B5}"/>
                </c:ext>
                <c:ext xmlns:c15="http://schemas.microsoft.com/office/drawing/2012/chart" uri="{CE6537A1-D6FC-4f65-9D91-7224C49458BB}">
                  <c15:layout>
                    <c:manualLayout>
                      <c:w val="0.1653461889281061"/>
                      <c:h val="0.1705285097004216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7"/>
              <c:layout>
                <c:manualLayout>
                  <c:x val="-2.1891798278714337E-2"/>
                  <c:y val="3.3343966645531319E-2"/>
                </c:manualLayout>
              </c:layout>
              <c:tx>
                <c:rich>
                  <a:bodyPr/>
                  <a:lstStyle/>
                  <a:p>
                    <a:fld id="{8AEC665C-2BCF-4F10-A0F2-9C0FAF8B256C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; </a:t>
                    </a:r>
                    <a:fld id="{BE79D1FE-E8A8-4A28-941D-507B4D75B3E1}" type="VALUE">
                      <a:rPr lang="ru-RU" baseline="0"/>
                      <a:pPr/>
                      <a:t>[ЗНАЧЕНИЕ]</a:t>
                    </a:fld>
                    <a:r>
                      <a:rPr lang="ru-RU" baseline="0"/>
                      <a:t>; 6,8 %</a:t>
                    </a:r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8F34-463C-AB8A-D912815EF2B5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8"/>
              <c:layout>
                <c:manualLayout>
                  <c:x val="-3.1161337274287992E-2"/>
                  <c:y val="-1.0419989576728536E-2"/>
                </c:manualLayout>
              </c:layout>
              <c:tx>
                <c:rich>
                  <a:bodyPr/>
                  <a:lstStyle/>
                  <a:p>
                    <a:fld id="{79B1069B-82F8-47D9-BC25-3ABF82775AA8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; </a:t>
                    </a:r>
                    <a:fld id="{38D79C22-6253-450B-8BA5-2053DDF6ED17}" type="VALUE">
                      <a:rPr lang="ru-RU" baseline="0"/>
                      <a:pPr/>
                      <a:t>[ЗНАЧЕНИЕ]</a:t>
                    </a:fld>
                    <a:r>
                      <a:rPr lang="ru-RU" baseline="0"/>
                      <a:t>; 8,0%</a:t>
                    </a:r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8F34-463C-AB8A-D912815EF2B5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9"/>
              <c:layout>
                <c:manualLayout>
                  <c:x val="-7.4433191499906582E-3"/>
                  <c:y val="-9.1695908275211777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8F34-463C-AB8A-D912815EF2B5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2.3260035671133911E-2"/>
                  <c:y val="0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8F34-463C-AB8A-D912815EF2B5}"/>
                </c:ex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0"/>
                  <c:y val="-8.3359916613828217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8F34-463C-AB8A-D912815EF2B5}"/>
                </c:ex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'[сайт за 1 кв 2020 год исполнение.xlsx]табл 6 '!$A$3:$A$11</c:f>
              <c:strCache>
                <c:ptCount val="9"/>
                <c:pt idx="1">
                  <c:v>Подоходный налог с физических лиц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Налог на добавленную стоимость</c:v>
                </c:pt>
                <c:pt idx="5">
                  <c:v>Налог при упрощенной системе налогообложения</c:v>
                </c:pt>
                <c:pt idx="6">
                  <c:v>Единый налог для производителей сельскохозяйственной продукции</c:v>
                </c:pt>
                <c:pt idx="7">
                  <c:v>Компенсации расходов государства</c:v>
                </c:pt>
                <c:pt idx="8">
                  <c:v>Другие платежи</c:v>
                </c:pt>
              </c:strCache>
            </c:strRef>
          </c:cat>
          <c:val>
            <c:numRef>
              <c:f>'[сайт за 1 кв 2020 год исполнение.xlsx]табл 6 '!$B$3:$B$11</c:f>
              <c:numCache>
                <c:formatCode>#\ ##0.0</c:formatCode>
                <c:ptCount val="9"/>
                <c:pt idx="1">
                  <c:v>1687.9</c:v>
                </c:pt>
                <c:pt idx="2">
                  <c:v>-17.899999999999999</c:v>
                </c:pt>
                <c:pt idx="3">
                  <c:v>522.20000000000005</c:v>
                </c:pt>
                <c:pt idx="4">
                  <c:v>640.79999999999995</c:v>
                </c:pt>
                <c:pt idx="5">
                  <c:v>226.6</c:v>
                </c:pt>
                <c:pt idx="6">
                  <c:v>18.5</c:v>
                </c:pt>
                <c:pt idx="7">
                  <c:v>244.9</c:v>
                </c:pt>
                <c:pt idx="8">
                  <c:v>289.2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8F34-463C-AB8A-D912815EF2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98057587711289"/>
          <c:y val="7.5023924952446142E-2"/>
          <c:w val="0.83300899643019855"/>
          <c:h val="0.7945932889359725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'состав доходов, в %'!$B$7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'состав доходов, в %'!$A$8:$A$17</c:f>
              <c:strCache>
                <c:ptCount val="10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районный бюджет</c:v>
                </c:pt>
                <c:pt idx="9">
                  <c:v>Всего по району</c:v>
                </c:pt>
              </c:strCache>
            </c:strRef>
          </c:cat>
          <c:val>
            <c:numRef>
              <c:f>'состав доходов, в %'!$B$8:$B$17</c:f>
              <c:numCache>
                <c:formatCode>#,##0.0</c:formatCode>
                <c:ptCount val="10"/>
                <c:pt idx="0">
                  <c:v>0.45124854659210456</c:v>
                </c:pt>
                <c:pt idx="1">
                  <c:v>0.37650185482531423</c:v>
                </c:pt>
                <c:pt idx="2">
                  <c:v>0.46785892254028016</c:v>
                </c:pt>
                <c:pt idx="3">
                  <c:v>0.42910137866120374</c:v>
                </c:pt>
                <c:pt idx="4">
                  <c:v>0.37373345883395159</c:v>
                </c:pt>
                <c:pt idx="5">
                  <c:v>0.31282874702397434</c:v>
                </c:pt>
                <c:pt idx="6">
                  <c:v>0.37096506284258907</c:v>
                </c:pt>
                <c:pt idx="7">
                  <c:v>0.38757543879076467</c:v>
                </c:pt>
                <c:pt idx="8">
                  <c:v>96.83018658988982</c:v>
                </c:pt>
                <c:pt idx="9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DE9-4835-A2EA-AD27907DCB74}"/>
            </c:ext>
          </c:extLst>
        </c:ser>
        <c:ser>
          <c:idx val="1"/>
          <c:order val="1"/>
          <c:tx>
            <c:strRef>
              <c:f>'состав доходов, в %'!$C$7</c:f>
              <c:strCache>
                <c:ptCount val="1"/>
                <c:pt idx="0">
                  <c:v>Дотации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'состав доходов, в %'!$A$8:$A$17</c:f>
              <c:strCache>
                <c:ptCount val="10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районный бюджет</c:v>
                </c:pt>
                <c:pt idx="9">
                  <c:v>Всего по району</c:v>
                </c:pt>
              </c:strCache>
            </c:strRef>
          </c:cat>
          <c:val>
            <c:numRef>
              <c:f>'состав доходов, в %'!$C$8:$C$17</c:f>
              <c:numCache>
                <c:formatCode>#,##0.0</c:formatCode>
                <c:ptCount val="10"/>
                <c:pt idx="0">
                  <c:v>0.49962406926826913</c:v>
                </c:pt>
                <c:pt idx="1">
                  <c:v>0.65727244063932488</c:v>
                </c:pt>
                <c:pt idx="2">
                  <c:v>0.4438407993985109</c:v>
                </c:pt>
                <c:pt idx="3">
                  <c:v>0.43171400160073742</c:v>
                </c:pt>
                <c:pt idx="4">
                  <c:v>0.36622929349276034</c:v>
                </c:pt>
                <c:pt idx="5">
                  <c:v>0.33227425965899449</c:v>
                </c:pt>
                <c:pt idx="6">
                  <c:v>0.39290824864786206</c:v>
                </c:pt>
                <c:pt idx="7">
                  <c:v>0.43899008027940151</c:v>
                </c:pt>
                <c:pt idx="8">
                  <c:v>96.437146807014145</c:v>
                </c:pt>
                <c:pt idx="9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DE9-4835-A2EA-AD27907DCB74}"/>
            </c:ext>
          </c:extLst>
        </c:ser>
        <c:ser>
          <c:idx val="2"/>
          <c:order val="2"/>
          <c:tx>
            <c:strRef>
              <c:f>'состав доходов, в %'!$D$7</c:f>
              <c:strCache>
                <c:ptCount val="1"/>
                <c:pt idx="0">
                  <c:v>Субвенции и иные межбюджетные трансферты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'состав доходов, в %'!$A$8:$A$17</c:f>
              <c:strCache>
                <c:ptCount val="10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районный бюджет</c:v>
                </c:pt>
                <c:pt idx="9">
                  <c:v>Всего по району</c:v>
                </c:pt>
              </c:strCache>
            </c:strRef>
          </c:cat>
          <c:val>
            <c:numRef>
              <c:f>'состав доходов, в %'!$D$8:$D$17</c:f>
              <c:numCache>
                <c:formatCode>#,##0.0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100</c:v>
                </c:pt>
                <c:pt idx="9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DE9-4835-A2EA-AD27907DCB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7277760"/>
        <c:axId val="207278152"/>
      </c:barChart>
      <c:catAx>
        <c:axId val="20727776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207278152"/>
        <c:crosses val="autoZero"/>
        <c:auto val="1"/>
        <c:lblAlgn val="ctr"/>
        <c:lblOffset val="100"/>
        <c:noMultiLvlLbl val="0"/>
      </c:catAx>
      <c:valAx>
        <c:axId val="20727815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20727776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3"/>
          <c:dPt>
            <c:idx val="0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EDE-43A4-8702-545430740ADC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EDE-43A4-8702-545430740ADC}"/>
              </c:ext>
            </c:extLst>
          </c:dPt>
          <c:dLbls>
            <c:dLbl>
              <c:idx val="1"/>
              <c:layout>
                <c:manualLayout>
                  <c:x val="-0.17736617326835338"/>
                  <c:y val="-0.1339955728334972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EDE-43A4-8702-545430740AD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Непрограммные</c:v>
                </c:pt>
                <c:pt idx="1">
                  <c:v>Программные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824.7</c:v>
                </c:pt>
                <c:pt idx="1">
                  <c:v>7893.8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EDE-43A4-8702-545430740AD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aseline="0"/>
            </a:pPr>
            <a:r>
              <a:rPr lang="ru-RU" sz="1800" baseline="0" dirty="0"/>
              <a:t>Состав, тыс. рублей</a:t>
            </a:r>
          </a:p>
        </c:rich>
      </c:tx>
      <c:overlay val="0"/>
    </c:title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147732729269041"/>
          <c:y val="5.2910797358553439E-2"/>
          <c:w val="0.46880961975036872"/>
          <c:h val="0.920471358531683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Заработная плата и начисления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Лист1!$B$2</c:f>
              <c:numCache>
                <c:formatCode>#,##0.0</c:formatCode>
                <c:ptCount val="1"/>
                <c:pt idx="0">
                  <c:v>5448.2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BD5-48A7-87FD-5D6F3F393B3C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Коммунальные услуги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Лист1!$B$3</c:f>
              <c:numCache>
                <c:formatCode>#,##0.0</c:formatCode>
                <c:ptCount val="1"/>
                <c:pt idx="0">
                  <c:v>1160.4000000000001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BD5-48A7-87FD-5D6F3F393B3C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Лист1!$B$4</c:f>
              <c:numCache>
                <c:formatCode>#,##0.0</c:formatCode>
                <c:ptCount val="1"/>
                <c:pt idx="0">
                  <c:v>946.1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BD5-48A7-87FD-5D6F3F393B3C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Продукты питания и лекарственные средства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Лист1!$B$5</c:f>
              <c:numCache>
                <c:formatCode>#,##0.0</c:formatCode>
                <c:ptCount val="1"/>
                <c:pt idx="0">
                  <c:v>352.2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BD5-48A7-87FD-5D6F3F393B3C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Текущие трансферты населению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Лист1!$B$6</c:f>
              <c:numCache>
                <c:formatCode>#,##0.0</c:formatCode>
                <c:ptCount val="1"/>
                <c:pt idx="0">
                  <c:v>296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BD5-48A7-87FD-5D6F3F393B3C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Прочие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Лист1!$B$7</c:f>
              <c:numCache>
                <c:formatCode>#,##0.0</c:formatCode>
                <c:ptCount val="1"/>
                <c:pt idx="0">
                  <c:v>252.7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BD5-48A7-87FD-5D6F3F393B3C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Содержание сооружений благоустройства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-0.1225933050640217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EBD5-48A7-87FD-5D6F3F393B3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Лист1!$B$8</c:f>
              <c:numCache>
                <c:formatCode>#,##0.0</c:formatCode>
                <c:ptCount val="1"/>
                <c:pt idx="0">
                  <c:v>138.4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EBD5-48A7-87FD-5D6F3F393B3C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Обслуживание долга местных органов власти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Лист1!$B$9</c:f>
              <c:numCache>
                <c:formatCode>#,##0.0</c:formatCode>
                <c:ptCount val="1"/>
                <c:pt idx="0">
                  <c:v>26.9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BD5-48A7-87FD-5D6F3F393B3C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Капитальные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434180785647244E-3"/>
                  <c:y val="-3.9451033118219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EBD5-48A7-87FD-5D6F3F393B3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Лист1!$B$10</c:f>
              <c:numCache>
                <c:formatCode>#,##0.0</c:formatCode>
                <c:ptCount val="1"/>
                <c:pt idx="0">
                  <c:v>97.6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EBD5-48A7-87FD-5D6F3F393B3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07280112"/>
        <c:axId val="207280504"/>
        <c:axId val="0"/>
      </c:bar3DChart>
      <c:catAx>
        <c:axId val="207280112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Расходы, %</a:t>
                </a:r>
              </a:p>
            </c:rich>
          </c:tx>
          <c:overlay val="0"/>
        </c:title>
        <c:majorTickMark val="out"/>
        <c:minorTickMark val="none"/>
        <c:tickLblPos val="nextTo"/>
        <c:crossAx val="207280504"/>
        <c:crosses val="autoZero"/>
        <c:auto val="1"/>
        <c:lblAlgn val="ctr"/>
        <c:lblOffset val="100"/>
        <c:noMultiLvlLbl val="0"/>
      </c:catAx>
      <c:valAx>
        <c:axId val="207280504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800" baseline="0"/>
            </a:pPr>
            <a:endParaRPr lang="ru-RU"/>
          </a:p>
        </c:txPr>
        <c:crossAx val="2072801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551822835967065"/>
          <c:y val="0.10236663137788862"/>
          <c:w val="0.33562126316894336"/>
          <c:h val="0.8976333686221115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aseline="0">
                <a:latin typeface="Times New Roman" pitchFamily="18" charset="0"/>
              </a:defRPr>
            </a:pPr>
            <a:r>
              <a:rPr lang="ru-RU" sz="1800" baseline="0" dirty="0">
                <a:latin typeface="Times New Roman" pitchFamily="18" charset="0"/>
              </a:rPr>
              <a:t>Структура, %</a:t>
            </a:r>
          </a:p>
        </c:rich>
      </c:tx>
      <c:overlay val="1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Заработная плата и начисления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Лист1!$B$2</c:f>
              <c:numCache>
                <c:formatCode>General</c:formatCode>
                <c:ptCount val="1"/>
                <c:pt idx="0">
                  <c:v>62.5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D87-43C9-8FED-3368235E19E9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Коммунальные услуги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Лист1!$B$3</c:f>
              <c:numCache>
                <c:formatCode>General</c:formatCode>
                <c:ptCount val="1"/>
                <c:pt idx="0">
                  <c:v>13.3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D87-43C9-8FED-3368235E19E9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aseline="0">
                    <a:latin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Лист1!$B$4</c:f>
              <c:numCache>
                <c:formatCode>General</c:formatCode>
                <c:ptCount val="1"/>
                <c:pt idx="0">
                  <c:v>10.9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D87-43C9-8FED-3368235E19E9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Продукты питания и лекарственные средства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Лист1!$B$5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D87-43C9-8FED-3368235E19E9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Текущие трансферты населению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Лист1!$B$6</c:f>
              <c:numCache>
                <c:formatCode>General</c:formatCode>
                <c:ptCount val="1"/>
                <c:pt idx="0">
                  <c:v>3.4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3D87-43C9-8FED-3368235E19E9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Прочие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Лист1!$B$7</c:f>
              <c:numCache>
                <c:formatCode>General</c:formatCode>
                <c:ptCount val="1"/>
                <c:pt idx="0">
                  <c:v>2.9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D87-43C9-8FED-3368235E19E9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Содержание сооружений благоустройства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Лист1!$B$8</c:f>
              <c:numCache>
                <c:formatCode>General</c:formatCode>
                <c:ptCount val="1"/>
                <c:pt idx="0">
                  <c:v>1.6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3D87-43C9-8FED-3368235E19E9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Обслуживание долга местных органов власти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9128043990573443E-2"/>
                  <c:y val="2.35159056401139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3D87-43C9-8FED-3368235E19E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Лист1!$B$9</c:f>
              <c:numCache>
                <c:formatCode>General</c:formatCode>
                <c:ptCount val="1"/>
                <c:pt idx="0">
                  <c:v>0.3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3D87-43C9-8FED-3368235E19E9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Капитальные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3.2922267896159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3D87-43C9-8FED-3368235E19E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Лист1!$B$10</c:f>
              <c:numCache>
                <c:formatCode>General</c:formatCode>
                <c:ptCount val="1"/>
                <c:pt idx="0">
                  <c:v>1.1000000000000001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3D87-43C9-8FED-3368235E19E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07281288"/>
        <c:axId val="207281680"/>
        <c:axId val="0"/>
      </c:bar3DChart>
      <c:catAx>
        <c:axId val="207281288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000" dirty="0">
                    <a:latin typeface="Times New Roman" pitchFamily="18" charset="0"/>
                    <a:cs typeface="Times New Roman" pitchFamily="18" charset="0"/>
                  </a:rPr>
                  <a:t>Всего расходов </a:t>
                </a:r>
                <a:r>
                  <a:rPr lang="en-US" sz="1000" dirty="0">
                    <a:latin typeface="Times New Roman" pitchFamily="18" charset="0"/>
                    <a:cs typeface="Times New Roman" pitchFamily="18" charset="0"/>
                  </a:rPr>
                  <a:t>36 984</a:t>
                </a:r>
                <a:r>
                  <a:rPr lang="ru-RU" sz="1000" dirty="0">
                    <a:latin typeface="Times New Roman" pitchFamily="18" charset="0"/>
                    <a:cs typeface="Times New Roman" pitchFamily="18" charset="0"/>
                  </a:rPr>
                  <a:t> тыс. рублей</a:t>
                </a:r>
              </a:p>
            </c:rich>
          </c:tx>
          <c:layout>
            <c:manualLayout>
              <c:xMode val="edge"/>
              <c:yMode val="edge"/>
              <c:x val="0.10937669711945858"/>
              <c:y val="0.86552549716698302"/>
            </c:manualLayout>
          </c:layout>
          <c:overlay val="0"/>
        </c:title>
        <c:majorTickMark val="out"/>
        <c:minorTickMark val="none"/>
        <c:tickLblPos val="nextTo"/>
        <c:crossAx val="207281680"/>
        <c:crosses val="autoZero"/>
        <c:auto val="1"/>
        <c:lblAlgn val="ctr"/>
        <c:lblOffset val="100"/>
        <c:noMultiLvlLbl val="0"/>
      </c:catAx>
      <c:valAx>
        <c:axId val="20728168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072812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500398958378591"/>
          <c:y val="8.8433137058845313E-2"/>
          <c:w val="0.33614290750969694"/>
          <c:h val="0.88427489538199455"/>
        </c:manualLayout>
      </c:layout>
      <c:overlay val="0"/>
      <c:txPr>
        <a:bodyPr/>
        <a:lstStyle/>
        <a:p>
          <a:pPr>
            <a:defRPr sz="1000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0.20966</cdr:x>
      <cdr:y>0.03008</cdr:y>
    </cdr:from>
    <cdr:to>
      <cdr:x>0.76249</cdr:x>
      <cdr:y>0.10276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950720" y="182880"/>
          <a:ext cx="5143500" cy="4419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/>
            <a:t>Структура</a:t>
          </a:r>
          <a:r>
            <a:rPr lang="ru-RU" sz="1100" baseline="0"/>
            <a:t> собственных доходов консолидированного бюджета Сенненского района в разрезе бюджетов за  1 квартал 2020 год, тыс.рублей</a:t>
          </a:r>
          <a:endParaRPr lang="ru-RU" sz="11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0.11849</cdr:x>
      <cdr:y>0.00625</cdr:y>
    </cdr:from>
    <cdr:to>
      <cdr:x>0.8749</cdr:x>
      <cdr:y>0.09706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99826" y="38100"/>
          <a:ext cx="7021009" cy="553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/>
            <a:t>Сравнительный анализ</a:t>
          </a:r>
          <a:r>
            <a:rPr lang="ru-RU" sz="1400" baseline="0"/>
            <a:t> поступления собственных  доходов бюджета Сенненского района за  2019 и  2020 годы, тыс.рублей</a:t>
          </a:r>
          <a:endParaRPr lang="ru-RU" sz="140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0.14517</cdr:x>
      <cdr:y>0.01914</cdr:y>
    </cdr:from>
    <cdr:to>
      <cdr:x>0.87513</cdr:x>
      <cdr:y>0.07715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47461" y="116652"/>
          <a:ext cx="6775500" cy="3535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/>
            <a:t>Структура</a:t>
          </a:r>
          <a:r>
            <a:rPr lang="ru-RU" sz="1400" baseline="0"/>
            <a:t> доходов бюджета Сенненского  района за 1 квартал 2020 год, тыс.</a:t>
          </a:r>
          <a:r>
            <a:rPr lang="en-US" sz="1400" baseline="0"/>
            <a:t> </a:t>
          </a:r>
          <a:r>
            <a:rPr lang="ru-RU" sz="1400" baseline="0"/>
            <a:t>рублей </a:t>
          </a:r>
          <a:endParaRPr lang="ru-RU" sz="14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0FFAF-A5B1-4933-B433-5BDAA62548F3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7CFA8-7570-492B-9D88-1915AB5434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972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7CFA8-7570-492B-9D88-1915AB5434B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5242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158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21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061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495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066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029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865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67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730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1708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266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27C11-ADB6-45EA-AEE4-8B59C4FBC80A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2220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52775" y="2500306"/>
            <a:ext cx="5764774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14282" y="285728"/>
            <a:ext cx="7143800" cy="3015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Бюллетень об исполнении консолидированного  бюджета Сенненского района за 1 квартал 2020 года</a:t>
            </a:r>
          </a:p>
          <a:p>
            <a:pPr>
              <a:lnSpc>
                <a:spcPts val="4000"/>
              </a:lnSpc>
            </a:pPr>
            <a:endParaRPr lang="ru-RU" sz="2400" dirty="0">
              <a:latin typeface="Bookman Old Style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Структура расходов бюджета  за 1 квартал 2020 год, тыс. рублей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0967893"/>
              </p:ext>
            </p:extLst>
          </p:nvPr>
        </p:nvGraphicFramePr>
        <p:xfrm>
          <a:off x="457200" y="1481138"/>
          <a:ext cx="7715200" cy="4540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34370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r>
              <a:rPr lang="ru-RU" sz="2300" dirty="0">
                <a:effectLst/>
                <a:latin typeface="Times New Roman" pitchFamily="18" charset="0"/>
                <a:cs typeface="Times New Roman" pitchFamily="18" charset="0"/>
              </a:rPr>
              <a:t>Экономическая классификация расходов консолидированного бюджета за 1 квартал 2020 года 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04580290"/>
              </p:ext>
            </p:extLst>
          </p:nvPr>
        </p:nvGraphicFramePr>
        <p:xfrm>
          <a:off x="457200" y="1124744"/>
          <a:ext cx="4040188" cy="5472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Объект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034185111"/>
              </p:ext>
            </p:extLst>
          </p:nvPr>
        </p:nvGraphicFramePr>
        <p:xfrm>
          <a:off x="4645025" y="1124745"/>
          <a:ext cx="4041775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8376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851694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Состав и структура расходов консолидированного бюджета на национальную экономику за 1 квартал 2020 года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27508402"/>
              </p:ext>
            </p:extLst>
          </p:nvPr>
        </p:nvGraphicFramePr>
        <p:xfrm>
          <a:off x="457200" y="1124745"/>
          <a:ext cx="404018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850718903"/>
              </p:ext>
            </p:extLst>
          </p:nvPr>
        </p:nvGraphicFramePr>
        <p:xfrm>
          <a:off x="4645025" y="1196753"/>
          <a:ext cx="4041775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365045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390736" cy="792088"/>
          </a:xfrm>
        </p:spPr>
        <p:txBody>
          <a:bodyPr>
            <a:noAutofit/>
          </a:bodyPr>
          <a:lstStyle/>
          <a:p>
            <a:r>
              <a:rPr lang="ru-RU" sz="1800" b="1" dirty="0">
                <a:effectLst/>
                <a:latin typeface="Times New Roman" pitchFamily="18" charset="0"/>
                <a:cs typeface="Times New Roman" pitchFamily="18" charset="0"/>
              </a:rPr>
              <a:t>Структура расходов консолидированного бюджета </a:t>
            </a:r>
            <a:r>
              <a:rPr lang="ru-RU" sz="1800" b="1" dirty="0" err="1">
                <a:effectLst/>
                <a:latin typeface="Times New Roman" pitchFamily="18" charset="0"/>
                <a:cs typeface="Times New Roman" pitchFamily="18" charset="0"/>
              </a:rPr>
              <a:t>Сенненского</a:t>
            </a:r>
            <a:r>
              <a:rPr lang="ru-RU" sz="1800" b="1" dirty="0">
                <a:effectLst/>
                <a:latin typeface="Times New Roman" pitchFamily="18" charset="0"/>
                <a:cs typeface="Times New Roman" pitchFamily="18" charset="0"/>
              </a:rPr>
              <a:t> района по функциональной классификации за 1 квартал 2020 года (в процентах)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25458194"/>
              </p:ext>
            </p:extLst>
          </p:nvPr>
        </p:nvGraphicFramePr>
        <p:xfrm>
          <a:off x="457200" y="1444625"/>
          <a:ext cx="4040188" cy="5296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552759226"/>
              </p:ext>
            </p:extLst>
          </p:nvPr>
        </p:nvGraphicFramePr>
        <p:xfrm>
          <a:off x="4645025" y="1444625"/>
          <a:ext cx="4248150" cy="5224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337417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Сведения о расходах на выплату государственной адресной социальной помощи, бесплатное обеспечение продуктами питания детей первых двух лет жизни по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Сенненскому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району на 1 апреля 2020 год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>
                <a:latin typeface="Times New Roman" pitchFamily="18" charset="0"/>
                <a:cs typeface="Times New Roman" pitchFamily="18" charset="0"/>
              </a:rPr>
            </a:br>
            <a:endParaRPr lang="ru-RU" b="1" dirty="0"/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8593373"/>
              </p:ext>
            </p:extLst>
          </p:nvPr>
        </p:nvGraphicFramePr>
        <p:xfrm>
          <a:off x="457200" y="1196973"/>
          <a:ext cx="8229600" cy="5575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47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652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4812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Един. измерения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Процент исполнения к годовому плану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6719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r>
                        <a:rPr lang="ru-RU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Государственная адресная социальная помощь – всего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94,6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30,1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6719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-единовременное социальное пособие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6,0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719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-ежемесячное социальное пособие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32,1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26,7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723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-социальное пособие для возмещения затрат на приобретение подгузников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62,3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32,8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723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Число получателей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человек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291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94812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2. Бесплатное обеспечение продуктами питания детей первых двух лет жизни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7,9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16,3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2723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Число получателей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человек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81801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Таблица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5632439"/>
              </p:ext>
            </p:extLst>
          </p:nvPr>
        </p:nvGraphicFramePr>
        <p:xfrm>
          <a:off x="484312" y="1268760"/>
          <a:ext cx="8208912" cy="46805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484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604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4368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Виды обязательств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Всего по органам местного управления и самоуправления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43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1.Долг органов местного управления и самоуправления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1 343,0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2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1.1. Ценные бумаги (облигации)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1 143,0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8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1.2. Бюджетные кредиты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200,0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59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2.Долг, гарантированный местными исполнительными и распорядительными органами по кредитам банков, выданным субъектам хозяйствования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666,3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2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ИТОГО долговых обязательств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2 009,3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cxnSp>
        <p:nvCxnSpPr>
          <p:cNvPr id="49" name="Прямая соединительная линия 48"/>
          <p:cNvCxnSpPr/>
          <p:nvPr/>
        </p:nvCxnSpPr>
        <p:spPr>
          <a:xfrm>
            <a:off x="2806700" y="9675813"/>
            <a:ext cx="3619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67"/>
          <p:cNvSpPr>
            <a:spLocks noChangeArrowheads="1"/>
          </p:cNvSpPr>
          <p:nvPr/>
        </p:nvSpPr>
        <p:spPr bwMode="auto">
          <a:xfrm>
            <a:off x="412304" y="332656"/>
            <a:ext cx="82809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Долговые обязательства органов местного</a:t>
            </a:r>
            <a:r>
              <a:rPr kumimoji="0" lang="ru-RU" sz="18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управления и самоуправления </a:t>
            </a:r>
            <a:r>
              <a:rPr kumimoji="0" lang="ru-RU" sz="1800" b="1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Сенненского</a:t>
            </a:r>
            <a:r>
              <a:rPr kumimoji="0" lang="ru-RU" sz="18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района на 1 апреля 2020  г., тыс. рублей</a:t>
            </a:r>
            <a:endParaRPr kumimoji="0" lang="ru-R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74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xmlns="" id="{00000000-0008-0000-0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-79119" y="387145"/>
          <a:ext cx="9302238" cy="6083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xmlns="" id="{00000000-0008-0000-02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-79119" y="387145"/>
          <a:ext cx="9302238" cy="6083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00000000-0008-0000-0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-79119" y="387145"/>
          <a:ext cx="9302238" cy="6083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00000000-0008-0000-07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-79119" y="387145"/>
          <a:ext cx="9302238" cy="6083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xmlns="" id="{00000000-0008-0000-07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221524"/>
              </p:ext>
            </p:extLst>
          </p:nvPr>
        </p:nvGraphicFramePr>
        <p:xfrm>
          <a:off x="-80293" y="390446"/>
          <a:ext cx="9304587" cy="607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00000000-0008-0000-0A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-79119" y="387145"/>
          <a:ext cx="9302238" cy="6083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650125"/>
          </a:xfrm>
        </p:spPr>
        <p:txBody>
          <a:bodyPr>
            <a:norm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Консолидированный бюджет района за 1 квартал 2020 года исполнен по доходам в сумме 7 865,1 тыс. рублей, по расходам  - 8 718,5 тыс. рублей.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     Поступления  собственных доходов бюджета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Сенненского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района составили 3612,2 тыс. рублей или 23,4 процента к годовому плану. Налоговые доходы поступили в сумме 3 182,4 тыс. рублей, неналоговые доходы – 429,8 тыс. рублей.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     Безвозмездные поступления из областного бюджета в структуре доходов бюджета района составили 54,0 процента ( 4 252,9 тыс. рублей), из них дотация – 52,4 процента (4 123,1 тыс. рублей), субвенции – 1,1 процента (90,4 тыс. рублей), иные межбюджетные трансферты – 0,5 процента (39,4 тыс. рублей)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     Расходы консолидированного бюджета района за 1 квартал 2020 год профинансированы в сумме 8 718,5 тыс. рублей или 22,9 процента к годовому плану. В объеме расходов бюджета района средства, предусмотренные на текущие расходы, составляют 8 620,9 тыс. рублей или 98,9 процента всех расходов, из них расходы на выплату заработной платы с начислениями на нее, трансфертов населению, расчеты за лекарственные средства, продукты питания, коммунальные услуги, субсидирование жилищно-коммунальных и транспортных услуг населению, расчеты за топливо, отпускаемое населению, обслуживание долга – 8229,8 тыс. рублей или 94,4 процента. Расходы капитального характера профинансированы в сумме 97,6 тыс. рублей или 1,1 процента всех расходов.</a:t>
            </a:r>
          </a:p>
        </p:txBody>
      </p:sp>
    </p:spTree>
    <p:extLst>
      <p:ext uri="{BB962C8B-B14F-4D97-AF65-F5344CB8AC3E}">
        <p14:creationId xmlns:p14="http://schemas.microsoft.com/office/powerpoint/2010/main" val="2904557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3008676" y="2946792"/>
            <a:ext cx="2943224" cy="155496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effectLst/>
                <a:ea typeface="Calibri"/>
                <a:cs typeface="Times New Roman"/>
              </a:rPr>
              <a:t>Государственные программы 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effectLst/>
                <a:ea typeface="Calibri"/>
                <a:cs typeface="Times New Roman"/>
              </a:rPr>
              <a:t>7 893,8 тыс. рублей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effectLst/>
                <a:ea typeface="Calibri"/>
                <a:cs typeface="Times New Roman"/>
              </a:rPr>
              <a:t> (90,5 % расходов) бюджета)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8" name="Блок-схема: решение 7"/>
          <p:cNvSpPr/>
          <p:nvPr/>
        </p:nvSpPr>
        <p:spPr>
          <a:xfrm>
            <a:off x="4566012" y="54429"/>
            <a:ext cx="2771775" cy="156210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Увековечивание погибших при защите Отечества и сохранение памяти о жертвах войн 0,0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9" name="Блок-схема: решение 8"/>
          <p:cNvSpPr/>
          <p:nvPr/>
        </p:nvSpPr>
        <p:spPr>
          <a:xfrm>
            <a:off x="2349273" y="201930"/>
            <a:ext cx="2152650" cy="1225699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Охрана окружающей среды 0,</a:t>
            </a:r>
            <a:r>
              <a:rPr lang="en-US" sz="900" dirty="0">
                <a:effectLst/>
                <a:ea typeface="Calibri"/>
                <a:cs typeface="Times New Roman"/>
              </a:rPr>
              <a:t>0</a:t>
            </a:r>
            <a:r>
              <a:rPr lang="ru-RU" sz="900" dirty="0">
                <a:effectLst/>
                <a:ea typeface="Calibri"/>
                <a:cs typeface="Times New Roman"/>
              </a:rPr>
              <a:t>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139473" y="577487"/>
            <a:ext cx="2209800" cy="139319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Строительство жилья</a:t>
            </a:r>
            <a:r>
              <a:rPr lang="ru-RU" sz="1100" dirty="0">
                <a:effectLst/>
                <a:ea typeface="Calibri"/>
                <a:cs typeface="Times New Roman"/>
              </a:rPr>
              <a:t> 5,9</a:t>
            </a:r>
            <a:r>
              <a:rPr lang="ru-RU" sz="900" dirty="0">
                <a:effectLst/>
                <a:ea typeface="Calibri"/>
                <a:cs typeface="Times New Roman"/>
              </a:rPr>
              <a:t> тыс.</a:t>
            </a:r>
            <a:r>
              <a:rPr lang="ru-RU" sz="1100" dirty="0">
                <a:effectLst/>
                <a:ea typeface="Calibri"/>
                <a:cs typeface="Times New Roman"/>
              </a:rPr>
              <a:t> </a:t>
            </a:r>
            <a:r>
              <a:rPr lang="ru-RU" sz="900" dirty="0">
                <a:effectLst/>
                <a:ea typeface="Calibri"/>
                <a:cs typeface="Times New Roman"/>
              </a:rPr>
              <a:t>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1" name="Блок-схема: решение 10"/>
          <p:cNvSpPr/>
          <p:nvPr/>
        </p:nvSpPr>
        <p:spPr>
          <a:xfrm>
            <a:off x="7109505" y="457200"/>
            <a:ext cx="2000250" cy="144780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Развитее транспортного комплекса  </a:t>
            </a:r>
            <a:r>
              <a:rPr lang="ru-RU" sz="900" dirty="0">
                <a:ea typeface="Calibri"/>
                <a:cs typeface="Times New Roman"/>
              </a:rPr>
              <a:t>8,4 </a:t>
            </a:r>
            <a:r>
              <a:rPr lang="ru-RU" sz="900" dirty="0">
                <a:effectLst/>
                <a:ea typeface="Calibri"/>
                <a:cs typeface="Times New Roman"/>
              </a:rPr>
              <a:t>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2" name="Блок-схема: решение 11"/>
          <p:cNvSpPr/>
          <p:nvPr/>
        </p:nvSpPr>
        <p:spPr>
          <a:xfrm>
            <a:off x="6595779" y="2185427"/>
            <a:ext cx="2497374" cy="118110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Развитие физической культуры и спорта 123,8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3" name="Блок-схема: решение 12"/>
          <p:cNvSpPr/>
          <p:nvPr/>
        </p:nvSpPr>
        <p:spPr>
          <a:xfrm>
            <a:off x="6323693" y="3699510"/>
            <a:ext cx="2820307" cy="1267777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Образование и молодежная политика   3 956,5 тыс. руб</a:t>
            </a:r>
            <a:r>
              <a:rPr lang="ru-RU" sz="1100" dirty="0">
                <a:effectLst/>
                <a:ea typeface="Calibri"/>
                <a:cs typeface="Times New Roman"/>
              </a:rPr>
              <a:t>.</a:t>
            </a:r>
          </a:p>
        </p:txBody>
      </p:sp>
      <p:sp>
        <p:nvSpPr>
          <p:cNvPr id="14" name="Блок-схема: решение 13"/>
          <p:cNvSpPr/>
          <p:nvPr/>
        </p:nvSpPr>
        <p:spPr>
          <a:xfrm>
            <a:off x="5721259" y="5180759"/>
            <a:ext cx="3448050" cy="1152525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Социальная защита и содействие занятости 379,3тыс.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5" name="Блок-схема: решение 14"/>
          <p:cNvSpPr/>
          <p:nvPr/>
        </p:nvSpPr>
        <p:spPr>
          <a:xfrm>
            <a:off x="3053624" y="5572125"/>
            <a:ext cx="3438525" cy="1133475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Здоровье народа и демографическая безопасность 1 960,1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6" name="Блок-схема: решение 15"/>
          <p:cNvSpPr/>
          <p:nvPr/>
        </p:nvSpPr>
        <p:spPr>
          <a:xfrm>
            <a:off x="1000125" y="5124450"/>
            <a:ext cx="2752725" cy="89535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Культура Беларуси </a:t>
            </a:r>
            <a:r>
              <a:rPr lang="ru-RU" sz="900" dirty="0">
                <a:ea typeface="Calibri"/>
                <a:cs typeface="Times New Roman"/>
              </a:rPr>
              <a:t>330,0</a:t>
            </a:r>
            <a:r>
              <a:rPr lang="ru-RU" sz="900" dirty="0">
                <a:effectLst/>
                <a:ea typeface="Calibri"/>
                <a:cs typeface="Times New Roman"/>
              </a:rPr>
              <a:t>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7" name="Блок-схема: решение 16"/>
          <p:cNvSpPr/>
          <p:nvPr/>
        </p:nvSpPr>
        <p:spPr>
          <a:xfrm>
            <a:off x="0" y="2305050"/>
            <a:ext cx="2800350" cy="81915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Развитие аграрного бизнеса 131,9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8" name="Блок-схема: решение 17"/>
          <p:cNvSpPr/>
          <p:nvPr/>
        </p:nvSpPr>
        <p:spPr>
          <a:xfrm>
            <a:off x="0" y="3519487"/>
            <a:ext cx="2965486" cy="144780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Комфортное жилье и благоприятная среда </a:t>
            </a:r>
            <a:r>
              <a:rPr lang="ru-RU" sz="900" dirty="0">
                <a:ea typeface="Calibri"/>
                <a:cs typeface="Times New Roman"/>
              </a:rPr>
              <a:t>997,9</a:t>
            </a:r>
            <a:r>
              <a:rPr lang="ru-RU" sz="900" dirty="0">
                <a:effectLst/>
                <a:ea typeface="Calibri"/>
                <a:cs typeface="Times New Roman"/>
              </a:rPr>
              <a:t>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V="1">
            <a:off x="5057775" y="1427629"/>
            <a:ext cx="651782" cy="1515596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 flipV="1">
            <a:off x="3562350" y="1391223"/>
            <a:ext cx="1153666" cy="155200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1414464" y="1844825"/>
            <a:ext cx="2338386" cy="116984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1800863" y="3014665"/>
            <a:ext cx="1252761" cy="51911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2349273" y="4333398"/>
            <a:ext cx="1213077" cy="22907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7" idx="4"/>
          </p:cNvCxnSpPr>
          <p:nvPr/>
        </p:nvCxnSpPr>
        <p:spPr>
          <a:xfrm flipH="1">
            <a:off x="3411886" y="4501758"/>
            <a:ext cx="1068402" cy="94654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endCxn id="15" idx="0"/>
          </p:cNvCxnSpPr>
          <p:nvPr/>
        </p:nvCxnSpPr>
        <p:spPr>
          <a:xfrm>
            <a:off x="4772887" y="4510834"/>
            <a:ext cx="0" cy="106129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5453439" y="1624015"/>
            <a:ext cx="2284679" cy="147637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5932055" y="3248259"/>
            <a:ext cx="1632845" cy="25955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>
            <a:off x="5891483" y="4005064"/>
            <a:ext cx="1190626" cy="1428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5541102" y="4287815"/>
            <a:ext cx="1054677" cy="11604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0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074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654" y="5517232"/>
            <a:ext cx="64187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15616" y="938154"/>
            <a:ext cx="2736304" cy="7498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40" y="945918"/>
            <a:ext cx="640800" cy="742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130176" y="5479132"/>
            <a:ext cx="2649736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064" y="1983284"/>
            <a:ext cx="640800" cy="80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249511" y="938154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Образование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3 823,7 тыс. рублей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15616" y="1914869"/>
            <a:ext cx="2750380" cy="7831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096408" y="1983284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Здравоохранение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1 959,2 тыс. рублей</a:t>
            </a: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724" y="2851644"/>
            <a:ext cx="640800" cy="845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1112155" y="2851644"/>
            <a:ext cx="2739765" cy="8022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167266" y="357591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122004" y="2929584"/>
            <a:ext cx="2729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Национальная экономика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220,0 тыс. рублей</a:t>
            </a:r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945247"/>
            <a:ext cx="786004" cy="9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1122005" y="3945247"/>
            <a:ext cx="2743991" cy="12360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105555" y="3980963"/>
            <a:ext cx="27705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Жилищно-коммунальные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услуги, жилищное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строительство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1 095,0 тыс. рублей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868144" y="1060888"/>
            <a:ext cx="2954026" cy="11439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1217208" y="5483046"/>
            <a:ext cx="2562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Социальная политика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516,9 тыс. рублей</a:t>
            </a:r>
          </a:p>
        </p:txBody>
      </p:sp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101263"/>
            <a:ext cx="1064890" cy="1107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5868144" y="1008845"/>
            <a:ext cx="29540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Физическая культура, спорт, культура и средства массовой информации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483 тыс. рублей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563227"/>
            <a:ext cx="1064891" cy="891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5868888" y="3614885"/>
            <a:ext cx="2980595" cy="14573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5860743" y="2357979"/>
            <a:ext cx="29530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Государственные органы общего назначения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71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653854"/>
            <a:ext cx="1064890" cy="121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5895457" y="5315734"/>
            <a:ext cx="2954026" cy="921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5868144" y="2357264"/>
            <a:ext cx="2954026" cy="921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1025" y="5374162"/>
            <a:ext cx="1357115" cy="864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5890893" y="3617135"/>
            <a:ext cx="28016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Обслуживание долга органов местного управления и самоуправления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26,9 тыс. рублей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919794" y="5374162"/>
            <a:ext cx="28940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Расходы по другим разделам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22,3 тыс. рублей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460739" y="85515"/>
            <a:ext cx="83887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Состав расходов консолидированного бюджета по функциональной классификации за 1 квартал 2020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76366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2764</TotalTime>
  <Words>829</Words>
  <Application>Microsoft Office PowerPoint</Application>
  <PresentationFormat>Экран (4:3)</PresentationFormat>
  <Paragraphs>113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Bookman Old Style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расходов бюджета  за 1 квартал 2020 год, тыс. рублей</vt:lpstr>
      <vt:lpstr>Экономическая классификация расходов консолидированного бюджета за 1 квартал 2020 года </vt:lpstr>
      <vt:lpstr>Состав и структура расходов консолидированного бюджета на национальную экономику за 1 квартал 2020 года</vt:lpstr>
      <vt:lpstr>Структура расходов консолидированного бюджета Сенненского района по функциональной классификации за 1 квартал 2020 года (в процентах)</vt:lpstr>
      <vt:lpstr>  Сведения о расходах на выплату государственной адресной социальной помощи, бесплатное обеспечение продуктами питания детей первых двух лет жизни по Сенненскому району на 1 апреля 2020 год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doxod</dc:creator>
  <cp:lastModifiedBy>BEGLION</cp:lastModifiedBy>
  <cp:revision>230</cp:revision>
  <cp:lastPrinted>2020-02-13T05:48:02Z</cp:lastPrinted>
  <dcterms:created xsi:type="dcterms:W3CDTF">2018-02-22T12:26:12Z</dcterms:created>
  <dcterms:modified xsi:type="dcterms:W3CDTF">2020-11-26T09:42:56Z</dcterms:modified>
</cp:coreProperties>
</file>