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4"/>
  </p:notesMasterIdLst>
  <p:sldIdLst>
    <p:sldId id="256" r:id="rId2"/>
    <p:sldId id="258" r:id="rId3"/>
    <p:sldId id="283" r:id="rId4"/>
    <p:sldId id="285" r:id="rId5"/>
    <p:sldId id="297" r:id="rId6"/>
    <p:sldId id="280" r:id="rId7"/>
    <p:sldId id="301" r:id="rId8"/>
    <p:sldId id="278" r:id="rId9"/>
    <p:sldId id="286" r:id="rId10"/>
    <p:sldId id="299" r:id="rId11"/>
    <p:sldId id="282" r:id="rId12"/>
    <p:sldId id="277" r:id="rId13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95" autoAdjust="0"/>
    <p:restoredTop sz="94660"/>
  </p:normalViewPr>
  <p:slideViewPr>
    <p:cSldViewPr>
      <p:cViewPr varScale="1">
        <p:scale>
          <a:sx n="106" d="100"/>
          <a:sy n="106" d="100"/>
        </p:scale>
        <p:origin x="127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title>
      <c:tx>
        <c:rich>
          <a:bodyPr/>
          <a:lstStyle/>
          <a:p>
            <a:pPr algn="r">
              <a:defRPr sz="2500">
                <a:latin typeface="Times New Roman" pitchFamily="18" charset="0"/>
                <a:cs typeface="Times New Roman" pitchFamily="18" charset="0"/>
              </a:defRPr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Структура доходов бюджета на</a:t>
            </a:r>
            <a:r>
              <a:rPr lang="ru-RU" sz="2300" baseline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2020</a:t>
            </a:r>
            <a:r>
              <a:rPr lang="ru-RU" sz="2300" baseline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год,   </a:t>
            </a:r>
          </a:p>
          <a:p>
            <a:pPr algn="r">
              <a:defRPr sz="2500">
                <a:latin typeface="Times New Roman" pitchFamily="18" charset="0"/>
                <a:cs typeface="Times New Roman" pitchFamily="18" charset="0"/>
              </a:defRPr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c:rich>
      </c:tx>
      <c:layout>
        <c:manualLayout>
          <c:xMode val="edge"/>
          <c:yMode val="edge"/>
          <c:x val="0.20494794400699914"/>
          <c:y val="8.2687082780187136E-3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0277777777777767E-2"/>
          <c:y val="0.12941081872582474"/>
          <c:w val="0.844444444444446"/>
          <c:h val="0.7409845143401696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доходов в 2017 году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1.8062554680664995E-2"/>
                  <c:y val="-6.4855176666541892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 Налоговые доходы
13</a:t>
                    </a:r>
                    <a:r>
                      <a:rPr lang="ru-RU" sz="1400" baseline="0" dirty="0"/>
                      <a:t> 560,1</a:t>
                    </a:r>
                  </a:p>
                  <a:p>
                    <a:r>
                      <a:rPr lang="ru-RU" sz="1400" dirty="0"/>
                      <a:t>36,3</a:t>
                    </a:r>
                    <a:r>
                      <a:rPr lang="ru-RU" sz="1400" baseline="0" dirty="0"/>
                      <a:t> </a:t>
                    </a:r>
                    <a:r>
                      <a:rPr lang="ru-RU" sz="1400" dirty="0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626C-4F93-BF90-45E1C729AB80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0185717410323708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Неналоговые доходы
1</a:t>
                    </a:r>
                    <a:r>
                      <a:rPr lang="ru-RU" sz="1400" baseline="0" dirty="0"/>
                      <a:t> 753,4</a:t>
                    </a:r>
                  </a:p>
                  <a:p>
                    <a:r>
                      <a:rPr lang="ru-RU" sz="1400" dirty="0"/>
                      <a:t>4,7 %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26C-4F93-BF90-45E1C729AB80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5.625546806649163E-4"/>
                  <c:y val="-0.3804724036744323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atin typeface="Arial Black" pitchFamily="34" charset="0"/>
                        <a:cs typeface="Arial" pitchFamily="34" charset="0"/>
                      </a:defRPr>
                    </a:pPr>
                    <a:r>
                      <a:rPr lang="ru-RU" sz="1400" dirty="0">
                        <a:latin typeface="Arial Black" pitchFamily="34" charset="0"/>
                        <a:cs typeface="Arial" pitchFamily="34" charset="0"/>
                      </a:rPr>
                      <a:t> Безвозмездные поступления
22</a:t>
                    </a:r>
                    <a:r>
                      <a:rPr lang="ru-RU" sz="1400" baseline="0" dirty="0">
                        <a:latin typeface="Arial Black" pitchFamily="34" charset="0"/>
                        <a:cs typeface="Arial" pitchFamily="34" charset="0"/>
                      </a:rPr>
                      <a:t> 081,7</a:t>
                    </a:r>
                  </a:p>
                  <a:p>
                    <a:pPr>
                      <a:defRPr sz="1400">
                        <a:latin typeface="Arial Black" pitchFamily="34" charset="0"/>
                        <a:cs typeface="Arial" pitchFamily="34" charset="0"/>
                      </a:defRPr>
                    </a:pPr>
                    <a:r>
                      <a:rPr lang="ru-RU" sz="1400" baseline="0" dirty="0">
                        <a:latin typeface="Arial Black" pitchFamily="34" charset="0"/>
                        <a:cs typeface="Arial" pitchFamily="34" charset="0"/>
                      </a:rPr>
                      <a:t>59,0 </a:t>
                    </a:r>
                    <a:r>
                      <a:rPr lang="ru-RU" sz="1400" dirty="0">
                        <a:latin typeface="Arial Black" pitchFamily="34" charset="0"/>
                        <a:cs typeface="Arial" pitchFamily="34" charset="0"/>
                      </a:rPr>
                      <a:t>%</a:t>
                    </a: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626C-4F93-BF90-45E1C729AB8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Arial Black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9284.4</c:v>
                </c:pt>
                <c:pt idx="1">
                  <c:v>1153.0999999999999</c:v>
                </c:pt>
                <c:pt idx="2">
                  <c:v>13156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26C-4F93-BF90-45E1C729AB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3"/>
          <c:dPt>
            <c:idx val="0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EDE-43A4-8702-545430740ADC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EDE-43A4-8702-545430740ADC}"/>
              </c:ext>
            </c:extLst>
          </c:dPt>
          <c:dLbls>
            <c:dLbl>
              <c:idx val="1"/>
              <c:layout>
                <c:manualLayout>
                  <c:x val="-0.17736617326835338"/>
                  <c:y val="-0.1339955728334972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EDE-43A4-8702-545430740AD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Непрограммные</c:v>
                </c:pt>
                <c:pt idx="1">
                  <c:v>Программные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4414.6000000000004</c:v>
                </c:pt>
                <c:pt idx="1">
                  <c:v>32980.6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EDE-43A4-8702-545430740AD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aseline="0"/>
            </a:pPr>
            <a:r>
              <a:rPr lang="ru-RU" sz="1800" baseline="0" dirty="0"/>
              <a:t>Состав, тыс. рублей</a:t>
            </a:r>
          </a:p>
        </c:rich>
      </c:tx>
      <c:overlay val="0"/>
    </c:title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147732729269041"/>
          <c:y val="5.2910797358553439E-2"/>
          <c:w val="0.46880961975036872"/>
          <c:h val="0.920471358531683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Заработная плата и начисления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Лист1!$B$2</c:f>
              <c:numCache>
                <c:formatCode>#,##0.0</c:formatCode>
                <c:ptCount val="1"/>
                <c:pt idx="0">
                  <c:v>22716.1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BD5-48A7-87FD-5D6F3F393B3C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Коммунальные услуги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Лист1!$B$3</c:f>
              <c:numCache>
                <c:formatCode>#,##0.0</c:formatCode>
                <c:ptCount val="1"/>
                <c:pt idx="0">
                  <c:v>3169.6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BD5-48A7-87FD-5D6F3F393B3C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Лист1!$B$4</c:f>
              <c:numCache>
                <c:formatCode>#,##0.0</c:formatCode>
                <c:ptCount val="1"/>
                <c:pt idx="0">
                  <c:v>3958.6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BD5-48A7-87FD-5D6F3F393B3C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Продукты питания и лекарственные средства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Лист1!$B$5</c:f>
              <c:numCache>
                <c:formatCode>#,##0.0</c:formatCode>
                <c:ptCount val="1"/>
                <c:pt idx="0">
                  <c:v>1841.8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BD5-48A7-87FD-5D6F3F393B3C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Текущие трансферты населению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Лист1!$B$6</c:f>
              <c:numCache>
                <c:formatCode>#,##0.0</c:formatCode>
                <c:ptCount val="1"/>
                <c:pt idx="0">
                  <c:v>1348.9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BD5-48A7-87FD-5D6F3F393B3C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Прочие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Лист1!$B$7</c:f>
              <c:numCache>
                <c:formatCode>#,##0.0</c:formatCode>
                <c:ptCount val="1"/>
                <c:pt idx="0">
                  <c:v>1643.2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BD5-48A7-87FD-5D6F3F393B3C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Содержание сооружений благоустройства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-0.1225933050640217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EBD5-48A7-87FD-5D6F3F393B3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Лист1!$B$8</c:f>
              <c:numCache>
                <c:formatCode>#,##0.0</c:formatCode>
                <c:ptCount val="1"/>
                <c:pt idx="0">
                  <c:v>675.5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EBD5-48A7-87FD-5D6F3F393B3C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Обслуживание долга местных органов власти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Лист1!$B$9</c:f>
              <c:numCache>
                <c:formatCode>#,##0.0</c:formatCode>
                <c:ptCount val="1"/>
                <c:pt idx="0">
                  <c:v>107.1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BD5-48A7-87FD-5D6F3F393B3C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Капитальные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434180785647244E-3"/>
                  <c:y val="-3.9451033118219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EBD5-48A7-87FD-5D6F3F393B3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Лист1!$B$10</c:f>
              <c:numCache>
                <c:formatCode>#,##0.0</c:formatCode>
                <c:ptCount val="1"/>
                <c:pt idx="0">
                  <c:v>1934.4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EBD5-48A7-87FD-5D6F3F393B3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02924248"/>
        <c:axId val="135653752"/>
        <c:axId val="0"/>
      </c:bar3DChart>
      <c:catAx>
        <c:axId val="202924248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Расходы, %</a:t>
                </a:r>
              </a:p>
            </c:rich>
          </c:tx>
          <c:overlay val="0"/>
        </c:title>
        <c:majorTickMark val="out"/>
        <c:minorTickMark val="none"/>
        <c:tickLblPos val="nextTo"/>
        <c:crossAx val="135653752"/>
        <c:crosses val="autoZero"/>
        <c:auto val="1"/>
        <c:lblAlgn val="ctr"/>
        <c:lblOffset val="100"/>
        <c:noMultiLvlLbl val="0"/>
      </c:catAx>
      <c:valAx>
        <c:axId val="135653752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800" baseline="0"/>
            </a:pPr>
            <a:endParaRPr lang="ru-RU"/>
          </a:p>
        </c:txPr>
        <c:crossAx val="2029242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51822835967065"/>
          <c:y val="0.10236663137788862"/>
          <c:w val="0.33562126316894336"/>
          <c:h val="0.8976333686221115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aseline="0">
                <a:latin typeface="Times New Roman" pitchFamily="18" charset="0"/>
              </a:defRPr>
            </a:pPr>
            <a:r>
              <a:rPr lang="ru-RU" sz="1800" baseline="0" dirty="0">
                <a:latin typeface="Times New Roman" pitchFamily="18" charset="0"/>
              </a:rPr>
              <a:t>Структура, %</a:t>
            </a:r>
          </a:p>
        </c:rich>
      </c:tx>
      <c:overlay val="1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Заработная плата и начисления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Лист1!$B$2</c:f>
              <c:numCache>
                <c:formatCode>General</c:formatCode>
                <c:ptCount val="1"/>
                <c:pt idx="0">
                  <c:v>60.7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D87-43C9-8FED-3368235E19E9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Коммунальные услуги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Лист1!$B$3</c:f>
              <c:numCache>
                <c:formatCode>General</c:formatCode>
                <c:ptCount val="1"/>
                <c:pt idx="0">
                  <c:v>8.5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D87-43C9-8FED-3368235E19E9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Лист1!$B$4</c:f>
              <c:numCache>
                <c:formatCode>General</c:formatCode>
                <c:ptCount val="1"/>
                <c:pt idx="0">
                  <c:v>10.6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D87-43C9-8FED-3368235E19E9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Продукты питания и лекарственные средства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Лист1!$B$5</c:f>
              <c:numCache>
                <c:formatCode>General</c:formatCode>
                <c:ptCount val="1"/>
                <c:pt idx="0">
                  <c:v>4.9000000000000004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D87-43C9-8FED-3368235E19E9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Текущие трансферты населению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Лист1!$B$6</c:f>
              <c:numCache>
                <c:formatCode>General</c:formatCode>
                <c:ptCount val="1"/>
                <c:pt idx="0">
                  <c:v>3.6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3D87-43C9-8FED-3368235E19E9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Прочие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Лист1!$B$7</c:f>
              <c:numCache>
                <c:formatCode>General</c:formatCode>
                <c:ptCount val="1"/>
                <c:pt idx="0">
                  <c:v>4.4000000000000004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D87-43C9-8FED-3368235E19E9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Содержание сооружений благоустройства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Лист1!$B$8</c:f>
              <c:numCache>
                <c:formatCode>General</c:formatCode>
                <c:ptCount val="1"/>
                <c:pt idx="0">
                  <c:v>1.8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3D87-43C9-8FED-3368235E19E9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Обслуживание долга местных органов власти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9128043990573443E-2"/>
                  <c:y val="2.35159056401139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3D87-43C9-8FED-3368235E19E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Лист1!$B$9</c:f>
              <c:numCache>
                <c:formatCode>General</c:formatCode>
                <c:ptCount val="1"/>
                <c:pt idx="0">
                  <c:v>0.3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3D87-43C9-8FED-3368235E19E9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Капитальные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3.2922267896159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3D87-43C9-8FED-3368235E19E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Лист1!$B$10</c:f>
              <c:numCache>
                <c:formatCode>General</c:formatCode>
                <c:ptCount val="1"/>
                <c:pt idx="0">
                  <c:v>5.2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3D87-43C9-8FED-3368235E19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07424488"/>
        <c:axId val="207424880"/>
        <c:axId val="0"/>
      </c:bar3DChart>
      <c:catAx>
        <c:axId val="207424488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000" dirty="0">
                    <a:latin typeface="Times New Roman" pitchFamily="18" charset="0"/>
                    <a:cs typeface="Times New Roman" pitchFamily="18" charset="0"/>
                  </a:rPr>
                  <a:t>Всего расходов </a:t>
                </a:r>
                <a:r>
                  <a:rPr lang="en-US" sz="1000" dirty="0"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ru-RU" sz="1000" dirty="0">
                    <a:latin typeface="Times New Roman" pitchFamily="18" charset="0"/>
                    <a:cs typeface="Times New Roman" pitchFamily="18" charset="0"/>
                  </a:rPr>
                  <a:t>7</a:t>
                </a:r>
                <a:r>
                  <a:rPr lang="en-US" sz="1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000" dirty="0">
                    <a:latin typeface="Times New Roman" pitchFamily="18" charset="0"/>
                    <a:cs typeface="Times New Roman" pitchFamily="18" charset="0"/>
                  </a:rPr>
                  <a:t>395,2 тыс. рублей</a:t>
                </a:r>
              </a:p>
            </c:rich>
          </c:tx>
          <c:layout>
            <c:manualLayout>
              <c:xMode val="edge"/>
              <c:yMode val="edge"/>
              <c:x val="0.10937669711945858"/>
              <c:y val="0.86552549716698302"/>
            </c:manualLayout>
          </c:layout>
          <c:overlay val="0"/>
        </c:title>
        <c:majorTickMark val="out"/>
        <c:minorTickMark val="none"/>
        <c:tickLblPos val="nextTo"/>
        <c:crossAx val="207424880"/>
        <c:crosses val="autoZero"/>
        <c:auto val="1"/>
        <c:lblAlgn val="ctr"/>
        <c:lblOffset val="100"/>
        <c:noMultiLvlLbl val="0"/>
      </c:catAx>
      <c:valAx>
        <c:axId val="20742488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074244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00398958378591"/>
          <c:y val="8.8433137058845313E-2"/>
          <c:w val="0.33614290750969694"/>
          <c:h val="0.88427489538199455"/>
        </c:manualLayout>
      </c:layout>
      <c:overlay val="0"/>
      <c:txPr>
        <a:bodyPr/>
        <a:lstStyle/>
        <a:p>
          <a:pPr>
            <a:defRPr sz="100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Сельское хозяйство, рыбохозяйственная деятельность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014-407F-B2F8-C989A7C9F13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Топливо и энергетика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462.6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014-407F-B2F8-C989A7C9F13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Транспорт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48.7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014-407F-B2F8-C989A7C9F13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Другая деятельность в области национальной экономики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2003926549952642E-2"/>
                  <c:y val="-6.2655521055276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A014-407F-B2F8-C989A7C9F13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014-407F-B2F8-C989A7C9F13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07425664"/>
        <c:axId val="207426056"/>
        <c:axId val="0"/>
      </c:bar3DChart>
      <c:catAx>
        <c:axId val="207425664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4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400" b="0" dirty="0">
                    <a:latin typeface="Times New Roman" pitchFamily="18" charset="0"/>
                    <a:cs typeface="Times New Roman" pitchFamily="18" charset="0"/>
                  </a:rPr>
                  <a:t>1 101,3 тыс. рублей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207426056"/>
        <c:crosses val="autoZero"/>
        <c:auto val="1"/>
        <c:lblAlgn val="ctr"/>
        <c:lblOffset val="100"/>
        <c:noMultiLvlLbl val="0"/>
      </c:catAx>
      <c:valAx>
        <c:axId val="2074260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074256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672361781184606"/>
          <c:y val="0.1530708467251837"/>
          <c:w val="0.33441587371676901"/>
          <c:h val="0.82595655801731349"/>
        </c:manualLayout>
      </c:layout>
      <c:overlay val="0"/>
      <c:txPr>
        <a:bodyPr/>
        <a:lstStyle/>
        <a:p>
          <a:pPr>
            <a:defRPr sz="120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>
                <a:latin typeface="Times New Roman" pitchFamily="18" charset="0"/>
                <a:cs typeface="Times New Roman" pitchFamily="18" charset="0"/>
              </a:defRPr>
            </a:pP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процентов</a:t>
            </a:r>
          </a:p>
        </c:rich>
      </c:tx>
      <c:layout>
        <c:manualLayout>
          <c:xMode val="edge"/>
          <c:yMode val="edge"/>
          <c:x val="0.69397480067544726"/>
          <c:y val="2.1855708868190573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процентов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BC7-40D2-A660-EF12761FFAC7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BC7-40D2-A660-EF12761FFAC7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BC7-40D2-A660-EF12761FFAC7}"/>
              </c:ext>
            </c:extLst>
          </c:dPt>
          <c:dLbls>
            <c:dLbl>
              <c:idx val="0"/>
              <c:layout>
                <c:manualLayout>
                  <c:x val="5.6559308719559893E-2"/>
                  <c:y val="1.912374525966674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BC7-40D2-A660-EF12761FFAC7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-6.55671266045714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BC7-40D2-A660-EF12761FFAC7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8.4838963079340413E-2"/>
                  <c:y val="-3.005159969376194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BC7-40D2-A660-EF12761FFAC7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6.5985860172820099E-2"/>
                  <c:y val="-4.644338134490481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7BC7-40D2-A660-EF12761FFAC7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Сельское хозяйство, рыбохозяйственная деятельность</c:v>
                </c:pt>
                <c:pt idx="1">
                  <c:v>Топливо и энергетика</c:v>
                </c:pt>
                <c:pt idx="2">
                  <c:v>Транспорт</c:v>
                </c:pt>
                <c:pt idx="3">
                  <c:v>Другая деятельность в области национальной экономики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52.9</c:v>
                </c:pt>
                <c:pt idx="1">
                  <c:v>42</c:v>
                </c:pt>
                <c:pt idx="2">
                  <c:v>4.4000000000000004</c:v>
                </c:pt>
                <c:pt idx="3">
                  <c:v>0.7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7BC7-40D2-A660-EF12761FFA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1348603027135359"/>
          <c:y val="0.6146695733237153"/>
          <c:w val="0.77302769204124544"/>
          <c:h val="0.36966654641246782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Расходы</a:t>
            </a:r>
          </a:p>
        </c:rich>
      </c:tx>
      <c:layout>
        <c:manualLayout>
          <c:xMode val="edge"/>
          <c:yMode val="edge"/>
          <c:x val="5.7972549792237399E-2"/>
          <c:y val="9.5907994780944066E-3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3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320-4C12-A478-9925ACB0B919}"/>
              </c:ext>
            </c:extLst>
          </c:dPt>
          <c:dLbls>
            <c:dLbl>
              <c:idx val="0"/>
              <c:layout>
                <c:manualLayout>
                  <c:x val="-0.1279544417239995"/>
                  <c:y val="-0.1591833450893820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320-4C12-A478-9925ACB0B919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1005428460259812E-2"/>
                  <c:y val="-9.007044517734813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320-4C12-A478-9925ACB0B919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7128905882597543E-2"/>
                  <c:y val="-5.810929471186349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F320-4C12-A478-9925ACB0B919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9.7371706465144688E-4"/>
                  <c:y val="4.087209819317267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F320-4C12-A478-9925ACB0B919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9.46801237962199E-2"/>
                  <c:y val="8.864985282890529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F320-4C12-A478-9925ACB0B919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1.2491002893924736E-2"/>
                  <c:y val="0.1013119663663011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F320-4C12-A478-9925ACB0B919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3.6872294061563636E-2"/>
                  <c:y val="0.18183906755285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F320-4C12-A478-9925ACB0B919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1.9800563736143053E-2"/>
                  <c:y val="-4.774547392147153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F320-4C12-A478-9925ACB0B91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ОБЩЕГОСУДАРСТВЕННАЯ ДЕЯТЕЛЬНОСТЬ</c:v>
                </c:pt>
                <c:pt idx="1">
                  <c:v>НАЦИОНАЛЬНАЯ ЭКОНОМИКА</c:v>
                </c:pt>
                <c:pt idx="2">
                  <c:v>ЖИЛИЩНО-КОММУНАЛЬНЫЕ УСЛУГИ И ЖИЛИЩНОЕ СТРОИТЕЛЬСТВО</c:v>
                </c:pt>
                <c:pt idx="3">
                  <c:v>СОЦИАЛЬНАЯ СФЕРА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3211.9</c:v>
                </c:pt>
                <c:pt idx="1">
                  <c:v>1101.3</c:v>
                </c:pt>
                <c:pt idx="2">
                  <c:v>448.1</c:v>
                </c:pt>
                <c:pt idx="3">
                  <c:v>28540.3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F320-4C12-A478-9925ACB0B9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1.9186730914501997E-2"/>
          <c:y val="0.60457813414772055"/>
          <c:w val="0.927048939306787"/>
          <c:h val="0.37903009453167735"/>
        </c:manualLayout>
      </c:layout>
      <c:overlay val="0"/>
      <c:txPr>
        <a:bodyPr/>
        <a:lstStyle/>
        <a:p>
          <a:pPr>
            <a:defRPr sz="1000" cap="small" spc="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Социальная сфера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92D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A88-47CA-9035-8B4E0E961842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A88-47CA-9035-8B4E0E961842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A88-47CA-9035-8B4E0E961842}"/>
              </c:ext>
            </c:extLst>
          </c:dPt>
          <c:dPt>
            <c:idx val="3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A88-47CA-9035-8B4E0E96184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Образование</c:v>
                </c:pt>
                <c:pt idx="1">
                  <c:v>Здравоохранение</c:v>
                </c:pt>
                <c:pt idx="2">
                  <c:v>Физическая культура, спорт, культура и средства массовой информации</c:v>
                </c:pt>
                <c:pt idx="3">
                  <c:v>Социальная политика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16352.7</c:v>
                </c:pt>
                <c:pt idx="1">
                  <c:v>8050</c:v>
                </c:pt>
                <c:pt idx="2">
                  <c:v>2049.3000000000002</c:v>
                </c:pt>
                <c:pt idx="3">
                  <c:v>2088.3000000000002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A88-47CA-9035-8B4E0E96184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0696938667419936"/>
          <c:y val="0.64205603523271182"/>
          <c:w val="0.78606122665160161"/>
          <c:h val="0.34335873371100606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0.09375</cdr:x>
      <cdr:y>0.25581</cdr:y>
    </cdr:from>
    <cdr:to>
      <cdr:x>0.19375</cdr:x>
      <cdr:y>0.40465</cdr:y>
    </cdr:to>
    <cdr:sp macro="" textlink="">
      <cdr:nvSpPr>
        <cdr:cNvPr id="3" name="Прямая соединительная линия 2"/>
        <cdr:cNvSpPr/>
      </cdr:nvSpPr>
      <cdr:spPr>
        <a:xfrm xmlns:a="http://schemas.openxmlformats.org/drawingml/2006/main">
          <a:off x="857224" y="1571636"/>
          <a:ext cx="914400" cy="91440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0FFAF-A5B1-4933-B433-5BDAA62548F3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7CFA8-7570-492B-9D88-1915AB5434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972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158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21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061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495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066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029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865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67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730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708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7C11-ADB6-45EA-AEE4-8B59C4FBC80A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266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27C11-ADB6-45EA-AEE4-8B59C4FBC80A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CCFE9-5D3E-4C69-A2E7-9C9476ADEA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2220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52775" y="2500306"/>
            <a:ext cx="5764774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214282" y="285728"/>
            <a:ext cx="7143800" cy="2353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3900" dirty="0">
                <a:latin typeface="Times New Roman" pitchFamily="18" charset="0"/>
                <a:cs typeface="Times New Roman" pitchFamily="18" charset="0"/>
              </a:rPr>
              <a:t>Бюджет для граждан консолидированного  бюджета Сенненского района на 2020 год</a:t>
            </a:r>
          </a:p>
          <a:p>
            <a:pPr>
              <a:lnSpc>
                <a:spcPts val="4000"/>
              </a:lnSpc>
            </a:pPr>
            <a:endParaRPr lang="ru-RU" sz="2400" dirty="0">
              <a:latin typeface="Bookman Old Style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851694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Состав и структура расходов консолидированного бюджета на национальную экономику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01416781"/>
              </p:ext>
            </p:extLst>
          </p:nvPr>
        </p:nvGraphicFramePr>
        <p:xfrm>
          <a:off x="457200" y="1124745"/>
          <a:ext cx="404018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662038712"/>
              </p:ext>
            </p:extLst>
          </p:nvPr>
        </p:nvGraphicFramePr>
        <p:xfrm>
          <a:off x="4645025" y="1196753"/>
          <a:ext cx="4041775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36504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390736" cy="792088"/>
          </a:xfrm>
        </p:spPr>
        <p:txBody>
          <a:bodyPr>
            <a:noAutofit/>
          </a:bodyPr>
          <a:lstStyle/>
          <a:p>
            <a:r>
              <a:rPr lang="ru-RU" sz="1800" b="1" dirty="0">
                <a:effectLst/>
                <a:latin typeface="Times New Roman" pitchFamily="18" charset="0"/>
                <a:cs typeface="Times New Roman" pitchFamily="18" charset="0"/>
              </a:rPr>
              <a:t>Структура расходов консолидированного бюджета </a:t>
            </a:r>
            <a:r>
              <a:rPr lang="ru-RU" sz="1800" b="1" dirty="0" err="1">
                <a:effectLst/>
                <a:latin typeface="Times New Roman" pitchFamily="18" charset="0"/>
                <a:cs typeface="Times New Roman" pitchFamily="18" charset="0"/>
              </a:rPr>
              <a:t>Сенненского</a:t>
            </a:r>
            <a:r>
              <a:rPr lang="ru-RU" sz="1800" b="1" dirty="0">
                <a:effectLst/>
                <a:latin typeface="Times New Roman" pitchFamily="18" charset="0"/>
                <a:cs typeface="Times New Roman" pitchFamily="18" charset="0"/>
              </a:rPr>
              <a:t> района по функциональной классификации на 2020 год (в процентах)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29937935"/>
              </p:ext>
            </p:extLst>
          </p:nvPr>
        </p:nvGraphicFramePr>
        <p:xfrm>
          <a:off x="457200" y="1444625"/>
          <a:ext cx="4040188" cy="5296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168588252"/>
              </p:ext>
            </p:extLst>
          </p:nvPr>
        </p:nvGraphicFramePr>
        <p:xfrm>
          <a:off x="4645025" y="1444625"/>
          <a:ext cx="4248150" cy="5224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33741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Таблица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9248"/>
              </p:ext>
            </p:extLst>
          </p:nvPr>
        </p:nvGraphicFramePr>
        <p:xfrm>
          <a:off x="484312" y="1268760"/>
          <a:ext cx="8208912" cy="46805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484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604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4368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Виды обязательств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Всего по органам местного управления и самоуправления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43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1.Долг органов местного управления и самоуправления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1 214,4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2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1.1Ценные бумаги (облигации)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1 214,4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81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1.2. Бюджетные кредиты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59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2.Долг, гарантированный местными исполнительными и распорядительными органами по кредитам банков, выданным субъектам хозяйствования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678,1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2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ИТОГО долговых обязательств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1 892,5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cxnSp>
        <p:nvCxnSpPr>
          <p:cNvPr id="49" name="Прямая соединительная линия 48"/>
          <p:cNvCxnSpPr/>
          <p:nvPr/>
        </p:nvCxnSpPr>
        <p:spPr>
          <a:xfrm>
            <a:off x="2806700" y="9675813"/>
            <a:ext cx="361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67"/>
          <p:cNvSpPr>
            <a:spLocks noChangeArrowheads="1"/>
          </p:cNvSpPr>
          <p:nvPr/>
        </p:nvSpPr>
        <p:spPr bwMode="auto">
          <a:xfrm>
            <a:off x="412304" y="332656"/>
            <a:ext cx="82809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Долговые обязательства органов местного</a:t>
            </a:r>
            <a:r>
              <a:rPr kumimoji="0" lang="ru-RU" sz="18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управления и самоуправления </a:t>
            </a:r>
            <a:r>
              <a:rPr kumimoji="0" lang="ru-RU" sz="1800" b="1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Сенненского</a:t>
            </a:r>
            <a:r>
              <a:rPr kumimoji="0" lang="ru-RU" sz="18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района на 1 января 2019  г., тыс. рублей</a:t>
            </a:r>
            <a:endParaRPr kumimoji="0" lang="ru-R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74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397652250"/>
              </p:ext>
            </p:extLst>
          </p:nvPr>
        </p:nvGraphicFramePr>
        <p:xfrm>
          <a:off x="-16768" y="721388"/>
          <a:ext cx="9144000" cy="6143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86776" y="214290"/>
            <a:ext cx="571504" cy="400110"/>
          </a:xfrm>
          <a:prstGeom prst="rect">
            <a:avLst/>
          </a:prstGeom>
          <a:noFill/>
          <a:ln cap="rnd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200212"/>
              </p:ext>
            </p:extLst>
          </p:nvPr>
        </p:nvGraphicFramePr>
        <p:xfrm>
          <a:off x="0" y="2"/>
          <a:ext cx="12072688" cy="6997984"/>
        </p:xfrm>
        <a:graphic>
          <a:graphicData uri="http://schemas.openxmlformats.org/drawingml/2006/table">
            <a:tbl>
              <a:tblPr/>
              <a:tblGrid>
                <a:gridCol w="3594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98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476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33024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1007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4124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069895">
                  <a:extLst>
                    <a:ext uri="{9D8B030D-6E8A-4147-A177-3AD203B41FA5}">
                      <a16:colId xmlns:a16="http://schemas.microsoft.com/office/drawing/2014/main" xmlns="" val="822843272"/>
                    </a:ext>
                  </a:extLst>
                </a:gridCol>
                <a:gridCol w="39793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557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410774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90871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590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576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16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16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093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Собственные доходы бюджета района на 2020 год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20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4576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r>
                        <a:rPr lang="ru-RU" sz="16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тыс.рублей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754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Наименование показателей </a:t>
                      </a:r>
                    </a:p>
                  </a:txBody>
                  <a:tcPr marL="7537" marR="7537" marT="75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План на год   (тыс.рублей)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Удельный вес в общем объеме доходов, %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4406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1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Налоговые доходы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13 560,1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88,6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9C0006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1949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из них: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949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подоходный налог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7 238,6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47,3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1949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налог на прибыль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217,4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1,4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1044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налоги на собственность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2 276,9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14,9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1949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налог на добавленную стоимость 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2 488,0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16,2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4406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1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Неналоговые доходы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1 753,4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9C0006"/>
                          </a:solidFill>
                          <a:latin typeface="Calibri"/>
                        </a:rPr>
                        <a:t>11,4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9C0006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1949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из них: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1949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компенсации расходов государства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1 034,3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6,8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1949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доходы от приватизации жилищного фонда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120,9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0,8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1949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Итого собственные доходы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15313,5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100,0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4576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3590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4576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537" marR="7537" marT="753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6257158"/>
              </p:ext>
            </p:extLst>
          </p:nvPr>
        </p:nvGraphicFramePr>
        <p:xfrm>
          <a:off x="-2" y="3"/>
          <a:ext cx="10003238" cy="7085101"/>
        </p:xfrm>
        <a:graphic>
          <a:graphicData uri="http://schemas.openxmlformats.org/drawingml/2006/table">
            <a:tbl>
              <a:tblPr/>
              <a:tblGrid>
                <a:gridCol w="3089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29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7080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72233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3504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85297">
                  <a:extLst>
                    <a:ext uri="{9D8B030D-6E8A-4147-A177-3AD203B41FA5}">
                      <a16:colId xmlns:a16="http://schemas.microsoft.com/office/drawing/2014/main" xmlns="" val="2633260439"/>
                    </a:ext>
                  </a:extLst>
                </a:gridCol>
                <a:gridCol w="23883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94045">
                  <a:extLst>
                    <a:ext uri="{9D8B030D-6E8A-4147-A177-3AD203B41FA5}">
                      <a16:colId xmlns:a16="http://schemas.microsoft.com/office/drawing/2014/main" xmlns="" val="3141543439"/>
                    </a:ext>
                  </a:extLst>
                </a:gridCol>
                <a:gridCol w="47410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58777">
                  <a:extLst>
                    <a:ext uri="{9D8B030D-6E8A-4147-A177-3AD203B41FA5}">
                      <a16:colId xmlns:a16="http://schemas.microsoft.com/office/drawing/2014/main" xmlns="" val="3285078938"/>
                    </a:ext>
                  </a:extLst>
                </a:gridCol>
                <a:gridCol w="34207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53107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332653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03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920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15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15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2762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Бюджета района на 2020 год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mpd="sng">
                      <a:noFill/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20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920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тыс.рублей</a:t>
                      </a:r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тыс.рублей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296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показателей </a:t>
                      </a:r>
                    </a:p>
                  </a:txBody>
                  <a:tcPr marL="7362" marR="7362" marT="73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План на год   (тыс. рублей)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 том числе: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 том числе: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5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48108"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t"/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r" fontAlgn="t"/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r" fontAlgn="t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районный бюджет</a:t>
                      </a:r>
                      <a:endParaRPr lang="x-none" dirty="0"/>
                    </a:p>
                  </a:txBody>
                  <a:tcPr marL="7362" marR="7362" marT="73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t"/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r" fontAlgn="t"/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r" fontAlgn="t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7362" marR="7362" marT="736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ru-RU" sz="15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бюджеты сельских Советов</a:t>
                      </a:r>
                      <a:endParaRPr lang="x-none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 fontAlgn="b"/>
                      <a:r>
                        <a:rPr lang="ru-RU" sz="15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бюджеты сельских Советов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x-none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0775">
                <a:tc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600" b="0" i="1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Собственные доходы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15 313,5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14 720,7</a:t>
                      </a:r>
                      <a:endParaRPr lang="x-none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592,8</a:t>
                      </a:r>
                      <a:endParaRPr lang="x-none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x-none" dirty="0"/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96340030"/>
                  </a:ext>
                </a:extLst>
              </a:tr>
              <a:tr h="488601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r>
                        <a:rPr lang="ru-RU" sz="1600" b="0" i="1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Собственные доходы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15 313,5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14 720,7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14 720,7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592,8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592,8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6296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Безвозмездные поступления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22 081,7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21 606,9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21 606,9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474,8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474,8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296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1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в том числе: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6296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дотация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21 721,5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21 301,7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21 246,7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419,8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474,8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6296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субвенции 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360,0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360,0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360,0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6296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иные межбюджетные трансферты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0,2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-54,8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0,2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55,0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6296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ВСЕГО ДОХОДОВ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37 395,2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36 327,6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36 327,6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1 067,6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1 067,6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6296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ВСЕГО РАСХОДОВ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37 395,2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36 327,6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36 327,6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1 067,6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chemeClr val="tx1"/>
                          </a:solidFill>
                          <a:latin typeface="Times New Roman"/>
                        </a:rPr>
                        <a:t>1 067,6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7920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7403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7920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900" b="0" i="0" u="none" strike="noStrike" dirty="0">
                        <a:solidFill>
                          <a:srgbClr val="006100"/>
                        </a:solidFill>
                        <a:latin typeface="Calibri"/>
                      </a:endParaRP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61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362" marR="7362" marT="7362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50125"/>
          </a:xfrm>
        </p:spPr>
        <p:txBody>
          <a:bodyPr>
            <a:norm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Консолидированный бюджет района на  2020 год исполнен по доходам и расходам в сумме 37 395,2 тыс. рублей.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Поступления  собственных доходов бюджета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Сенненского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района предусмотрены в сумме 15 313,5 тыс. рублей. Налоговые доходы запланированы в сумме 13 560,1 тыс. рублей, неналоговые доходы – 1 753,4 тыс. рублей.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Безвозмездные поступления из областного бюджета в структуре доходов бюджета района составляют 59,0 процентов (22 081,7 тыс. рублей), из них дотация – 58,1 процента (21 721,5 тыс. рублей), субвенции – 0,9 процента (360,0 тыс. рублей).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Расходы консолидированного бюджета района на 2020 года запланированы в сумме 37 395,2 тыс. В объеме расходов бюджета района средства, предусмотренные на текущие расходы, составляют 35 331,8 тыс. рублей или 94,5 процента всех расходов, из них расходы на выплату заработной платы с начислениями на нее, трансфертов населению, расчеты за лекарственные средства, продукты питания, коммунальные услуги, субсидирование жилищно-коммунальных и транспортных услуг населению, расчеты за топливо, отпускаемое населению, обслуживание долга – 32 675,7 тыс. рублей или 87,4 процента. Расходы капитального характера запланированы в сумме 1 913,6 тыс. рублей или 5,1 процента всех расходов.</a:t>
            </a:r>
          </a:p>
        </p:txBody>
      </p:sp>
    </p:spTree>
    <p:extLst>
      <p:ext uri="{BB962C8B-B14F-4D97-AF65-F5344CB8AC3E}">
        <p14:creationId xmlns:p14="http://schemas.microsoft.com/office/powerpoint/2010/main" val="2904557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3008676" y="2946792"/>
            <a:ext cx="2943224" cy="155496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effectLst/>
                <a:ea typeface="Calibri"/>
                <a:cs typeface="Times New Roman"/>
              </a:rPr>
              <a:t>Государственные программы 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200" b="1" dirty="0">
                <a:effectLst/>
                <a:ea typeface="Calibri"/>
                <a:cs typeface="Times New Roman"/>
              </a:rPr>
              <a:t>3</a:t>
            </a:r>
            <a:r>
              <a:rPr lang="ru-RU" sz="1200" b="1" dirty="0">
                <a:effectLst/>
                <a:ea typeface="Calibri"/>
                <a:cs typeface="Times New Roman"/>
              </a:rPr>
              <a:t>7</a:t>
            </a:r>
            <a:r>
              <a:rPr lang="en-US" sz="1200" b="1" dirty="0">
                <a:effectLst/>
                <a:ea typeface="Calibri"/>
                <a:cs typeface="Times New Roman"/>
              </a:rPr>
              <a:t> </a:t>
            </a:r>
            <a:r>
              <a:rPr lang="ru-RU" sz="1200" b="1" dirty="0">
                <a:effectLst/>
                <a:ea typeface="Calibri"/>
                <a:cs typeface="Times New Roman"/>
              </a:rPr>
              <a:t>395</a:t>
            </a:r>
            <a:r>
              <a:rPr lang="en-US" sz="1200" b="1" dirty="0">
                <a:effectLst/>
                <a:ea typeface="Calibri"/>
                <a:cs typeface="Times New Roman"/>
              </a:rPr>
              <a:t>,</a:t>
            </a:r>
            <a:r>
              <a:rPr lang="ru-RU" sz="1200" b="1" dirty="0">
                <a:effectLst/>
                <a:ea typeface="Calibri"/>
                <a:cs typeface="Times New Roman"/>
              </a:rPr>
              <a:t>2тыс. рублей</a:t>
            </a:r>
            <a:endParaRPr lang="ru-RU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effectLst/>
                <a:ea typeface="Calibri"/>
                <a:cs typeface="Times New Roman"/>
              </a:rPr>
              <a:t> (88,2% расходов) бюджета)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8" name="Блок-схема: решение 7"/>
          <p:cNvSpPr/>
          <p:nvPr/>
        </p:nvSpPr>
        <p:spPr>
          <a:xfrm>
            <a:off x="4566012" y="54429"/>
            <a:ext cx="2771775" cy="156210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Увековечивание погибших при защите Отечества и сохранение памяти о жертвах войн 13,</a:t>
            </a:r>
            <a:r>
              <a:rPr lang="ru-RU" sz="900" dirty="0">
                <a:ea typeface="Calibri"/>
                <a:cs typeface="Times New Roman"/>
              </a:rPr>
              <a:t>0</a:t>
            </a:r>
            <a:r>
              <a:rPr lang="ru-RU" sz="900" dirty="0">
                <a:effectLst/>
                <a:ea typeface="Calibri"/>
                <a:cs typeface="Times New Roman"/>
              </a:rPr>
              <a:t>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9" name="Блок-схема: решение 8"/>
          <p:cNvSpPr/>
          <p:nvPr/>
        </p:nvSpPr>
        <p:spPr>
          <a:xfrm>
            <a:off x="2349273" y="201930"/>
            <a:ext cx="2152650" cy="1225699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Охрана окружающей среды 59,2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139473" y="577487"/>
            <a:ext cx="2209800" cy="139319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Строительство жилья</a:t>
            </a:r>
            <a:r>
              <a:rPr lang="ru-RU" sz="1100" dirty="0">
                <a:effectLst/>
                <a:ea typeface="Calibri"/>
                <a:cs typeface="Times New Roman"/>
              </a:rPr>
              <a:t> </a:t>
            </a:r>
            <a:r>
              <a:rPr lang="en-US" sz="1100" dirty="0">
                <a:effectLst/>
                <a:ea typeface="Calibri"/>
                <a:cs typeface="Times New Roman"/>
              </a:rPr>
              <a:t>23</a:t>
            </a:r>
            <a:r>
              <a:rPr lang="ru-RU" sz="1100" dirty="0">
                <a:effectLst/>
                <a:ea typeface="Calibri"/>
                <a:cs typeface="Times New Roman"/>
              </a:rPr>
              <a:t>,9</a:t>
            </a:r>
            <a:r>
              <a:rPr lang="ru-RU" sz="900" dirty="0">
                <a:effectLst/>
                <a:ea typeface="Calibri"/>
                <a:cs typeface="Times New Roman"/>
              </a:rPr>
              <a:t> тыс.</a:t>
            </a:r>
            <a:r>
              <a:rPr lang="ru-RU" sz="1100" dirty="0">
                <a:effectLst/>
                <a:ea typeface="Calibri"/>
                <a:cs typeface="Times New Roman"/>
              </a:rPr>
              <a:t> </a:t>
            </a:r>
            <a:r>
              <a:rPr lang="ru-RU" sz="900" dirty="0">
                <a:effectLst/>
                <a:ea typeface="Calibri"/>
                <a:cs typeface="Times New Roman"/>
              </a:rPr>
              <a:t>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1" name="Блок-схема: решение 10"/>
          <p:cNvSpPr/>
          <p:nvPr/>
        </p:nvSpPr>
        <p:spPr>
          <a:xfrm>
            <a:off x="7109505" y="457200"/>
            <a:ext cx="2000250" cy="144780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Развитее транспортного комплекса  </a:t>
            </a:r>
            <a:r>
              <a:rPr lang="ru-RU" sz="900" dirty="0">
                <a:ea typeface="Calibri"/>
                <a:cs typeface="Times New Roman"/>
              </a:rPr>
              <a:t>40</a:t>
            </a:r>
            <a:r>
              <a:rPr lang="ru-RU" sz="900" dirty="0">
                <a:effectLst/>
                <a:ea typeface="Calibri"/>
                <a:cs typeface="Times New Roman"/>
              </a:rPr>
              <a:t>,4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2" name="Блок-схема: решение 11"/>
          <p:cNvSpPr/>
          <p:nvPr/>
        </p:nvSpPr>
        <p:spPr>
          <a:xfrm>
            <a:off x="6595779" y="2185427"/>
            <a:ext cx="2497374" cy="118110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Развитие физической культуры и спорта </a:t>
            </a:r>
            <a:r>
              <a:rPr lang="en-US" sz="900" dirty="0">
                <a:effectLst/>
                <a:ea typeface="Calibri"/>
                <a:cs typeface="Times New Roman"/>
              </a:rPr>
              <a:t>5</a:t>
            </a:r>
            <a:r>
              <a:rPr lang="ru-RU" sz="900" dirty="0">
                <a:effectLst/>
                <a:ea typeface="Calibri"/>
                <a:cs typeface="Times New Roman"/>
              </a:rPr>
              <a:t>74</a:t>
            </a:r>
            <a:r>
              <a:rPr lang="en-US" sz="900" dirty="0">
                <a:effectLst/>
                <a:ea typeface="Calibri"/>
                <a:cs typeface="Times New Roman"/>
              </a:rPr>
              <a:t>,</a:t>
            </a:r>
            <a:r>
              <a:rPr lang="ru-RU" sz="900" dirty="0">
                <a:effectLst/>
                <a:ea typeface="Calibri"/>
                <a:cs typeface="Times New Roman"/>
              </a:rPr>
              <a:t>6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3" name="Блок-схема: решение 12"/>
          <p:cNvSpPr/>
          <p:nvPr/>
        </p:nvSpPr>
        <p:spPr>
          <a:xfrm>
            <a:off x="6323693" y="3699510"/>
            <a:ext cx="2820307" cy="1267777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Образование и молодежная политика 16 804,5 тыс. руб</a:t>
            </a:r>
            <a:r>
              <a:rPr lang="ru-RU" sz="1100" dirty="0">
                <a:effectLst/>
                <a:ea typeface="Calibri"/>
                <a:cs typeface="Times New Roman"/>
              </a:rPr>
              <a:t>.</a:t>
            </a:r>
          </a:p>
        </p:txBody>
      </p:sp>
      <p:sp>
        <p:nvSpPr>
          <p:cNvPr id="14" name="Блок-схема: решение 13"/>
          <p:cNvSpPr/>
          <p:nvPr/>
        </p:nvSpPr>
        <p:spPr>
          <a:xfrm>
            <a:off x="5721259" y="5180759"/>
            <a:ext cx="3448050" cy="1152525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Социальная защита и содействие занятости 1 </a:t>
            </a:r>
            <a:r>
              <a:rPr lang="en-US" sz="900" dirty="0">
                <a:effectLst/>
                <a:ea typeface="Calibri"/>
                <a:cs typeface="Times New Roman"/>
              </a:rPr>
              <a:t>4</a:t>
            </a:r>
            <a:r>
              <a:rPr lang="ru-RU" sz="900" dirty="0">
                <a:effectLst/>
                <a:ea typeface="Calibri"/>
                <a:cs typeface="Times New Roman"/>
              </a:rPr>
              <a:t>95,2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5" name="Блок-схема: решение 14"/>
          <p:cNvSpPr/>
          <p:nvPr/>
        </p:nvSpPr>
        <p:spPr>
          <a:xfrm>
            <a:off x="3053624" y="5572125"/>
            <a:ext cx="3438525" cy="1133475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Здоровье народа и демографическая безопасность 8 076,0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6" name="Блок-схема: решение 15"/>
          <p:cNvSpPr/>
          <p:nvPr/>
        </p:nvSpPr>
        <p:spPr>
          <a:xfrm>
            <a:off x="1000125" y="5124450"/>
            <a:ext cx="2752725" cy="89535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Культура Беларуси </a:t>
            </a:r>
            <a:r>
              <a:rPr lang="en-US" sz="900" dirty="0">
                <a:effectLst/>
                <a:ea typeface="Calibri"/>
                <a:cs typeface="Times New Roman"/>
              </a:rPr>
              <a:t>1</a:t>
            </a:r>
            <a:r>
              <a:rPr lang="ru-RU" sz="900" dirty="0">
                <a:effectLst/>
                <a:ea typeface="Calibri"/>
                <a:cs typeface="Times New Roman"/>
              </a:rPr>
              <a:t>316</a:t>
            </a:r>
            <a:r>
              <a:rPr lang="en-US" sz="900" dirty="0">
                <a:effectLst/>
                <a:ea typeface="Calibri"/>
                <a:cs typeface="Times New Roman"/>
              </a:rPr>
              <a:t>,</a:t>
            </a:r>
            <a:r>
              <a:rPr lang="ru-RU" sz="900" dirty="0">
                <a:effectLst/>
                <a:ea typeface="Calibri"/>
                <a:cs typeface="Times New Roman"/>
              </a:rPr>
              <a:t>3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7" name="Блок-схема: решение 16"/>
          <p:cNvSpPr/>
          <p:nvPr/>
        </p:nvSpPr>
        <p:spPr>
          <a:xfrm>
            <a:off x="0" y="2305050"/>
            <a:ext cx="2800350" cy="81915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Развитие аграрного бизнеса 582,0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sp>
        <p:nvSpPr>
          <p:cNvPr id="18" name="Блок-схема: решение 17"/>
          <p:cNvSpPr/>
          <p:nvPr/>
        </p:nvSpPr>
        <p:spPr>
          <a:xfrm>
            <a:off x="0" y="3519487"/>
            <a:ext cx="2965486" cy="144780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ffectLst/>
                <a:ea typeface="Calibri"/>
                <a:cs typeface="Times New Roman"/>
              </a:rPr>
              <a:t>Комфортное жилье и благоприятная среда 3995</a:t>
            </a:r>
            <a:r>
              <a:rPr lang="en-US" sz="900" dirty="0">
                <a:effectLst/>
                <a:ea typeface="Calibri"/>
                <a:cs typeface="Times New Roman"/>
              </a:rPr>
              <a:t>,</a:t>
            </a:r>
            <a:r>
              <a:rPr lang="ru-RU" sz="900" dirty="0">
                <a:effectLst/>
                <a:ea typeface="Calibri"/>
                <a:cs typeface="Times New Roman"/>
              </a:rPr>
              <a:t>5 тыс. руб.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V="1">
            <a:off x="5057775" y="1427629"/>
            <a:ext cx="651782" cy="151559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 flipV="1">
            <a:off x="3562350" y="1391223"/>
            <a:ext cx="1153666" cy="155200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1414464" y="1844825"/>
            <a:ext cx="2338386" cy="116984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1800863" y="3014665"/>
            <a:ext cx="1252761" cy="51911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2349273" y="4333398"/>
            <a:ext cx="1213077" cy="22907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7" idx="4"/>
          </p:cNvCxnSpPr>
          <p:nvPr/>
        </p:nvCxnSpPr>
        <p:spPr>
          <a:xfrm flipH="1">
            <a:off x="3411886" y="4501758"/>
            <a:ext cx="1068402" cy="94654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endCxn id="15" idx="0"/>
          </p:cNvCxnSpPr>
          <p:nvPr/>
        </p:nvCxnSpPr>
        <p:spPr>
          <a:xfrm>
            <a:off x="4772887" y="4510834"/>
            <a:ext cx="0" cy="106129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5453439" y="1624015"/>
            <a:ext cx="2284679" cy="147637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5932055" y="3248259"/>
            <a:ext cx="1632845" cy="25955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>
            <a:off x="5891483" y="4005064"/>
            <a:ext cx="1190626" cy="1428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5541102" y="4287815"/>
            <a:ext cx="1054677" cy="11604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0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074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54" y="5517232"/>
            <a:ext cx="64187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15616" y="938154"/>
            <a:ext cx="2736304" cy="7498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40" y="945918"/>
            <a:ext cx="640800" cy="742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130176" y="5479132"/>
            <a:ext cx="2649736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064" y="1983284"/>
            <a:ext cx="640800" cy="80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249511" y="938154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Образование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352,7 тыс. рублей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15616" y="1914869"/>
            <a:ext cx="2750380" cy="7831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096408" y="1983284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Здравоохранение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8 050,0 тыс. рублей</a:t>
            </a: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724" y="2851644"/>
            <a:ext cx="640800" cy="845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112155" y="2851644"/>
            <a:ext cx="2739765" cy="8022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167266" y="357591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122004" y="2929584"/>
            <a:ext cx="2729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Национальная экономика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1 1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01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3 тыс. рублей</a:t>
            </a:r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945247"/>
            <a:ext cx="786004" cy="9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1122005" y="3945247"/>
            <a:ext cx="2743991" cy="12360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105555" y="3980963"/>
            <a:ext cx="27705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Жилищно-коммунальные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услуги, жилищное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строительство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482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тыс. рублей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868144" y="1060888"/>
            <a:ext cx="2954026" cy="11439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1217208" y="5483046"/>
            <a:ext cx="2562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Социальная политика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2 088,3 тыс. рублей</a:t>
            </a:r>
          </a:p>
        </p:txBody>
      </p:sp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101263"/>
            <a:ext cx="1064890" cy="1107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5868144" y="1008845"/>
            <a:ext cx="29540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Физическая культура, спорт, культура и средства массовой информации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2 049,3 тыс. рублей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563227"/>
            <a:ext cx="1064891" cy="89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5868888" y="3614885"/>
            <a:ext cx="2980595" cy="14573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5860743" y="2357979"/>
            <a:ext cx="29530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Государственные органы общего назначения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807,5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653854"/>
            <a:ext cx="1064890" cy="121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5895457" y="5315734"/>
            <a:ext cx="2954026" cy="921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5868144" y="2357264"/>
            <a:ext cx="2954026" cy="921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1025" y="5374162"/>
            <a:ext cx="1357115" cy="864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5890893" y="3617135"/>
            <a:ext cx="28016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Обслуживание долга органов местного управления и самоуправления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107,1 тыс. рублей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919794" y="5374162"/>
            <a:ext cx="28940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Расходы по другим разделам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56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9 тыс. рублей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460739" y="85515"/>
            <a:ext cx="83887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Состав расходов консолидированного бюджета по функциональной классификации на 2020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7636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Структура расходов бюджета  на 2020 год, тыс. рублей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966861"/>
              </p:ext>
            </p:extLst>
          </p:nvPr>
        </p:nvGraphicFramePr>
        <p:xfrm>
          <a:off x="457200" y="1481138"/>
          <a:ext cx="7715200" cy="4540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3437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r>
              <a:rPr lang="ru-RU" sz="2300" dirty="0">
                <a:effectLst/>
                <a:latin typeface="Times New Roman" pitchFamily="18" charset="0"/>
                <a:cs typeface="Times New Roman" pitchFamily="18" charset="0"/>
              </a:rPr>
              <a:t>Экономическая классификация консолидированного бюджета 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23128899"/>
              </p:ext>
            </p:extLst>
          </p:nvPr>
        </p:nvGraphicFramePr>
        <p:xfrm>
          <a:off x="457200" y="1124744"/>
          <a:ext cx="4040188" cy="5472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Объект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324409560"/>
              </p:ext>
            </p:extLst>
          </p:nvPr>
        </p:nvGraphicFramePr>
        <p:xfrm>
          <a:off x="4645025" y="1124745"/>
          <a:ext cx="4041775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83769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2716</TotalTime>
  <Words>745</Words>
  <Application>Microsoft Office PowerPoint</Application>
  <PresentationFormat>Экран (4:3)</PresentationFormat>
  <Paragraphs>345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Arial Black</vt:lpstr>
      <vt:lpstr>Bookman Old Style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расходов бюджета  на 2020 год, тыс. рублей</vt:lpstr>
      <vt:lpstr>Экономическая классификация консолидированного бюджета </vt:lpstr>
      <vt:lpstr>Состав и структура расходов консолидированного бюджета на национальную экономику</vt:lpstr>
      <vt:lpstr>Структура расходов консолидированного бюджета Сенненского района по функциональной классификации на 2020 год (в процентах)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doxod</dc:creator>
  <cp:lastModifiedBy>BEGLION</cp:lastModifiedBy>
  <cp:revision>225</cp:revision>
  <cp:lastPrinted>2020-02-24T11:39:11Z</cp:lastPrinted>
  <dcterms:created xsi:type="dcterms:W3CDTF">2018-02-22T12:26:12Z</dcterms:created>
  <dcterms:modified xsi:type="dcterms:W3CDTF">2020-11-26T09:42:20Z</dcterms:modified>
</cp:coreProperties>
</file>