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6" r:id="rId2"/>
    <p:sldId id="291" r:id="rId3"/>
    <p:sldId id="307" r:id="rId4"/>
    <p:sldId id="303" r:id="rId5"/>
    <p:sldId id="308" r:id="rId6"/>
    <p:sldId id="309" r:id="rId7"/>
    <p:sldId id="310" r:id="rId8"/>
    <p:sldId id="297" r:id="rId9"/>
    <p:sldId id="294" r:id="rId10"/>
    <p:sldId id="280" r:id="rId11"/>
    <p:sldId id="301" r:id="rId12"/>
    <p:sldId id="278" r:id="rId13"/>
    <p:sldId id="286" r:id="rId14"/>
    <p:sldId id="299" r:id="rId15"/>
    <p:sldId id="282" r:id="rId16"/>
    <p:sldId id="288" r:id="rId17"/>
    <p:sldId id="277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95" autoAdjust="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GVV\Documents\&#1089;&#1072;&#1081;&#1090;%20&#1088;&#1072;&#1081;&#1080;&#1089;&#1087;&#1086;&#1083;&#1082;&#1086;&#1084;&#1072;\&#1089;&#1072;&#1081;&#1090;%209%20&#1084;&#1077;&#1089;.%20%202019%20&#8212;%20&#1082;&#1086;&#1087;&#1080;&#1103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GVV\Documents\&#1089;&#1072;&#1081;&#1090;%20&#1088;&#1072;&#1081;&#1080;&#1089;&#1087;&#1086;&#1083;&#1082;&#1086;&#1084;&#1072;\&#1089;&#1072;&#1081;&#1090;%209%20&#1084;&#1077;&#1089;.%20%202019%20&#8212;%20&#1082;&#1086;&#1087;&#1080;&#110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V\Documents\&#1089;&#1072;&#1081;&#1090;%20&#1088;&#1072;&#1081;&#1080;&#1089;&#1087;&#1086;&#1083;&#1082;&#1086;&#1084;&#1072;\&#1089;&#1072;&#1081;&#1090;%209%20&#1084;&#1077;&#1089;.%20%202019%20&#8212;%20&#1082;&#1086;&#1087;&#1080;&#1103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V\Documents\&#1089;&#1072;&#1081;&#1090;%20&#1088;&#1072;&#1081;&#1080;&#1089;&#1087;&#1086;&#1083;&#1082;&#1086;&#1084;&#1072;\&#1089;&#1072;&#1081;&#1090;%209%20&#1084;&#1077;&#1089;.%20%202019%20&#8212;%20&#1082;&#1086;&#1087;&#1080;&#1103;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GVV\Documents\&#1089;&#1072;&#1081;&#1090;%20&#1088;&#1072;&#1081;&#1080;&#1089;&#1087;&#1086;&#1083;&#1082;&#1086;&#1084;&#1072;\&#1089;&#1072;&#1081;&#1090;%209%20&#1084;&#1077;&#1089;.%20%202019%20&#8212;%20&#1082;&#1086;&#1087;&#1080;&#1103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первичный уровень (бюджеты сельских Советов - 8)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первичный уровень (бюджеты сельских Советов - 8)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базовый уровень (районный бюджет - 1)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</a:t>
                    </a:r>
                    <a:r>
                      <a:rPr lang="ru-RU" smtClean="0"/>
                      <a:t>7,3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</c:f>
              <c:strCache>
                <c:ptCount val="1"/>
                <c:pt idx="0">
                  <c:v>первичный уровень (бюджеты сельских Советов - 8)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97.6</c:v>
                </c:pt>
              </c:numCache>
            </c:numRef>
          </c:val>
        </c:ser>
        <c:dLbls>
          <c:showVal val="1"/>
        </c:dLbls>
        <c:shape val="box"/>
        <c:axId val="117364608"/>
        <c:axId val="117366144"/>
        <c:axId val="0"/>
      </c:bar3DChart>
      <c:catAx>
        <c:axId val="117364608"/>
        <c:scaling>
          <c:orientation val="minMax"/>
        </c:scaling>
        <c:delete val="1"/>
        <c:axPos val="b"/>
        <c:tickLblPos val="nextTo"/>
        <c:crossAx val="117366144"/>
        <c:crosses val="autoZero"/>
        <c:auto val="1"/>
        <c:lblAlgn val="ctr"/>
        <c:lblOffset val="100"/>
      </c:catAx>
      <c:valAx>
        <c:axId val="117366144"/>
        <c:scaling>
          <c:orientation val="minMax"/>
        </c:scaling>
        <c:axPos val="l"/>
        <c:majorGridlines/>
        <c:numFmt formatCode="0%" sourceLinked="1"/>
        <c:tickLblPos val="nextTo"/>
        <c:crossAx val="11736460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Сельское хозяйство, рыбохозяйственная деятельность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326.7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Топливо и энергетика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194.5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16.100000000000001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Другая деятельность в области национальной экономики</c:v>
                </c:pt>
              </c:strCache>
            </c:strRef>
          </c:tx>
          <c:dLbls>
            <c:dLbl>
              <c:idx val="0"/>
              <c:layout>
                <c:manualLayout>
                  <c:x val="2.2003926549952642E-2"/>
                  <c:y val="-6.2655521055276914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тыс. рублей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4.0999999999999996</c:v>
                </c:pt>
              </c:numCache>
            </c:numRef>
          </c:val>
        </c:ser>
        <c:dLbls>
          <c:showVal val="1"/>
        </c:dLbls>
        <c:shape val="box"/>
        <c:axId val="176201728"/>
        <c:axId val="176203648"/>
        <c:axId val="0"/>
      </c:bar3DChart>
      <c:catAx>
        <c:axId val="17620172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4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400" b="0" dirty="0" smtClean="0">
                    <a:latin typeface="Times New Roman" pitchFamily="18" charset="0"/>
                    <a:cs typeface="Times New Roman" pitchFamily="18" charset="0"/>
                  </a:rPr>
                  <a:t>541,4 тыс. рублей</a:t>
                </a:r>
                <a:endParaRPr lang="ru-RU" sz="1400" b="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tickLblPos val="nextTo"/>
        <c:crossAx val="176203648"/>
        <c:crosses val="autoZero"/>
        <c:auto val="1"/>
        <c:lblAlgn val="ctr"/>
        <c:lblOffset val="100"/>
      </c:catAx>
      <c:valAx>
        <c:axId val="1762036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620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72361781184684"/>
          <c:y val="0.1530708467251837"/>
          <c:w val="0.33441587371676951"/>
          <c:h val="0.82595655801731349"/>
        </c:manualLayout>
      </c:layout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процентов</a:t>
            </a: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69397480067544792"/>
          <c:y val="2.185570886819060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процентов</c:v>
                </c:pt>
              </c:strCache>
            </c:strRef>
          </c:tx>
          <c:explosion val="25"/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5.6559308719559803E-2"/>
                  <c:y val="1.9123745259666761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0"/>
                  <c:y val="-6.556712660457149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8.4838963079340537E-2"/>
                  <c:y val="-3.0051599693761942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6.5985860172820099E-2"/>
                  <c:y val="-4.6443381344904812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Сельское хозяйство, рыбохозяйственная деятельность</c:v>
                </c:pt>
                <c:pt idx="1">
                  <c:v>Топливо и энергетика</c:v>
                </c:pt>
                <c:pt idx="2">
                  <c:v>Транспорт</c:v>
                </c:pt>
                <c:pt idx="3">
                  <c:v>Другая деятельность в области национальной экономики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60.3</c:v>
                </c:pt>
                <c:pt idx="1">
                  <c:v>35.9</c:v>
                </c:pt>
                <c:pt idx="2">
                  <c:v>3</c:v>
                </c:pt>
                <c:pt idx="3">
                  <c:v>0.8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0.11348603027135359"/>
          <c:y val="0.61466957332371608"/>
          <c:w val="0.77302769204124588"/>
          <c:h val="0.36966654641246782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7972549792237399E-2"/>
          <c:y val="9.5907994780944066E-3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3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2795444172399961"/>
                  <c:y val="-0.15918334508938217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1005428460259824E-2"/>
                  <c:y val="-9.0070445177348218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9.7371706465144612E-4"/>
                  <c:y val="4.9066001503188213E-3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4680123796220025E-2"/>
                  <c:y val="8.8649852828905293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2491002893924736E-2"/>
                  <c:y val="0.10131196636630115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6872294061563664E-2"/>
                  <c:y val="0.1818390675528561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980056373614307E-2"/>
                  <c:y val="-4.7745473921471583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ЖИЛИЩНО-КОММУНАЛЬНЫЕ УСЛУГИ И ЖИЛИЩНОЕ СТРОИТЕЛЬСТВО</c:v>
                </c:pt>
                <c:pt idx="3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2031.6</c:v>
                </c:pt>
                <c:pt idx="1">
                  <c:v>800</c:v>
                </c:pt>
                <c:pt idx="2">
                  <c:v>3811.3</c:v>
                </c:pt>
                <c:pt idx="3">
                  <c:v>19688.599999999984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745"/>
          <c:h val="0.37903009453167735"/>
        </c:manualLayout>
      </c:layout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сфера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11196</c:v>
                </c:pt>
                <c:pt idx="1">
                  <c:v>5699.9</c:v>
                </c:pt>
                <c:pt idx="2">
                  <c:v>1340.9</c:v>
                </c:pt>
                <c:pt idx="3">
                  <c:v>1426.7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0.10696938667419936"/>
          <c:y val="0.64205603523271182"/>
          <c:w val="0.78606122665160161"/>
          <c:h val="0.34335873371100634"/>
        </c:manualLayout>
      </c:layout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39579009933340814"/>
          <c:y val="0.11695906432748536"/>
          <c:w val="0.57393760976438168"/>
          <c:h val="0.7649043869516311"/>
        </c:manualLayout>
      </c:layout>
      <c:barChart>
        <c:barDir val="bar"/>
        <c:grouping val="percentStacked"/>
        <c:ser>
          <c:idx val="0"/>
          <c:order val="0"/>
          <c:tx>
            <c:strRef>
              <c:f>'таб 3'!$B$2:$B$4</c:f>
              <c:strCache>
                <c:ptCount val="1"/>
                <c:pt idx="0">
                  <c:v>всего</c:v>
                </c:pt>
              </c:strCache>
            </c:strRef>
          </c:tx>
          <c:dLbls>
            <c:showVal val="1"/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3'!$B$5:$B$13</c:f>
            </c:numRef>
          </c:val>
        </c:ser>
        <c:ser>
          <c:idx val="1"/>
          <c:order val="1"/>
          <c:tx>
            <c:strRef>
              <c:f>'таб 3'!$C$2:$C$4</c:f>
              <c:strCache>
                <c:ptCount val="1"/>
                <c:pt idx="0">
                  <c:v>всего райбюджет</c:v>
                </c:pt>
              </c:strCache>
            </c:strRef>
          </c:tx>
          <c:dLbls>
            <c:showVal val="1"/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3'!$C$5:$C$13</c:f>
              <c:numCache>
                <c:formatCode>#,##0.0</c:formatCode>
                <c:ptCount val="9"/>
                <c:pt idx="0">
                  <c:v>4283.8</c:v>
                </c:pt>
                <c:pt idx="1">
                  <c:v>106.8</c:v>
                </c:pt>
                <c:pt idx="2">
                  <c:v>1691.7</c:v>
                </c:pt>
                <c:pt idx="3">
                  <c:v>1724.4</c:v>
                </c:pt>
                <c:pt idx="4">
                  <c:v>825.5</c:v>
                </c:pt>
                <c:pt idx="5">
                  <c:v>32.200000000000003</c:v>
                </c:pt>
                <c:pt idx="6">
                  <c:v>48.6</c:v>
                </c:pt>
                <c:pt idx="7">
                  <c:v>1388.5</c:v>
                </c:pt>
                <c:pt idx="8">
                  <c:v>10101.5</c:v>
                </c:pt>
              </c:numCache>
            </c:numRef>
          </c:val>
        </c:ser>
        <c:ser>
          <c:idx val="2"/>
          <c:order val="2"/>
          <c:tx>
            <c:strRef>
              <c:f>'таб 3'!$D$2:$D$4</c:f>
              <c:strCache>
                <c:ptCount val="1"/>
                <c:pt idx="0">
                  <c:v>всего сельские Советы</c:v>
                </c:pt>
              </c:strCache>
            </c:strRef>
          </c:tx>
          <c:dLbls>
            <c:showVal val="1"/>
          </c:dLbls>
          <c:cat>
            <c:strRef>
              <c:f>'таб 3'!$A$5:$A$13</c:f>
              <c:strCache>
                <c:ptCount val="9"/>
                <c:pt idx="0">
                  <c:v>Подоходный налог с физических лиц</c:v>
                </c:pt>
                <c:pt idx="1">
                  <c:v>Налог на прибыль</c:v>
                </c:pt>
                <c:pt idx="2">
                  <c:v>налоги на собственность</c:v>
                </c:pt>
                <c:pt idx="3">
                  <c:v>Налог на добавленную стоимость</c:v>
                </c:pt>
                <c:pt idx="4">
                  <c:v>Налоги, уплачиваемые при особых режимах налогообложения</c:v>
                </c:pt>
                <c:pt idx="5">
                  <c:v>Налог за добычу (изъятие) природных ресурсов</c:v>
                </c:pt>
                <c:pt idx="6">
                  <c:v>Государственная пошлина</c:v>
                </c:pt>
                <c:pt idx="7">
                  <c:v>Другие налоги и платежи</c:v>
                </c:pt>
                <c:pt idx="8">
                  <c:v>ИТОГО  ДОХОДОВ</c:v>
                </c:pt>
              </c:strCache>
            </c:strRef>
          </c:cat>
          <c:val>
            <c:numRef>
              <c:f>'таб 3'!$D$5:$D$13</c:f>
              <c:numCache>
                <c:formatCode>General</c:formatCode>
                <c:ptCount val="9"/>
                <c:pt idx="0" formatCode="#,##0.0">
                  <c:v>267.3</c:v>
                </c:pt>
                <c:pt idx="2" formatCode="#,##0.0">
                  <c:v>70.099999999999994</c:v>
                </c:pt>
                <c:pt idx="6" formatCode="#,##0.0">
                  <c:v>3.8</c:v>
                </c:pt>
                <c:pt idx="7" formatCode="#,##0.0">
                  <c:v>43.4</c:v>
                </c:pt>
                <c:pt idx="8" formatCode="#,##0.0">
                  <c:v>384.59999999999991</c:v>
                </c:pt>
              </c:numCache>
            </c:numRef>
          </c:val>
        </c:ser>
        <c:overlap val="100"/>
        <c:axId val="99505664"/>
        <c:axId val="99507200"/>
      </c:barChart>
      <c:catAx>
        <c:axId val="99505664"/>
        <c:scaling>
          <c:orientation val="minMax"/>
        </c:scaling>
        <c:axPos val="l"/>
        <c:tickLblPos val="nextTo"/>
        <c:crossAx val="99507200"/>
        <c:crosses val="autoZero"/>
        <c:auto val="1"/>
        <c:lblAlgn val="ctr"/>
        <c:lblOffset val="100"/>
      </c:catAx>
      <c:valAx>
        <c:axId val="99507200"/>
        <c:scaling>
          <c:orientation val="minMax"/>
        </c:scaling>
        <c:axPos val="b"/>
        <c:majorGridlines/>
        <c:numFmt formatCode="0%" sourceLinked="1"/>
        <c:tickLblPos val="nextTo"/>
        <c:crossAx val="99505664"/>
        <c:crosses val="autoZero"/>
        <c:crossBetween val="between"/>
      </c:valAx>
    </c:plotArea>
    <c:legend>
      <c:legendPos val="b"/>
      <c:layout/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43088294944578542"/>
          <c:y val="8.544391452917395E-2"/>
          <c:w val="0.53464770311188203"/>
          <c:h val="0.76868197469796795"/>
        </c:manualLayout>
      </c:layout>
      <c:barChart>
        <c:barDir val="bar"/>
        <c:grouping val="clustered"/>
        <c:ser>
          <c:idx val="0"/>
          <c:order val="0"/>
          <c:tx>
            <c:strRef>
              <c:f>'таб 4'!$B$2</c:f>
              <c:strCache>
                <c:ptCount val="1"/>
                <c:pt idx="0">
                  <c:v>Поступило доходов  на          1.10.2018 г.   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4'!$B$3:$B$12</c:f>
              <c:numCache>
                <c:formatCode>#,##0.0</c:formatCode>
                <c:ptCount val="10"/>
                <c:pt idx="1">
                  <c:v>4316.4000000000005</c:v>
                </c:pt>
                <c:pt idx="2">
                  <c:v>72.900000000000006</c:v>
                </c:pt>
                <c:pt idx="3">
                  <c:v>2473.8000000000002</c:v>
                </c:pt>
                <c:pt idx="4">
                  <c:v>1632.3</c:v>
                </c:pt>
                <c:pt idx="5">
                  <c:v>396</c:v>
                </c:pt>
                <c:pt idx="6">
                  <c:v>245.9</c:v>
                </c:pt>
                <c:pt idx="7">
                  <c:v>617.70000000000005</c:v>
                </c:pt>
                <c:pt idx="8">
                  <c:v>682.4</c:v>
                </c:pt>
                <c:pt idx="9">
                  <c:v>10437.4</c:v>
                </c:pt>
              </c:numCache>
            </c:numRef>
          </c:val>
        </c:ser>
        <c:ser>
          <c:idx val="1"/>
          <c:order val="1"/>
          <c:tx>
            <c:strRef>
              <c:f>'таб 4'!$C$2</c:f>
              <c:strCache>
                <c:ptCount val="1"/>
                <c:pt idx="0">
                  <c:v>Поступило доходов  на          1.10.2019 г.   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'таб 4'!$A$3:$A$12</c:f>
              <c:strCache>
                <c:ptCount val="10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Налоги при упрощенной системе налогообложения</c:v>
                </c:pt>
                <c:pt idx="6">
                  <c:v>Единый налог для производителей сельскохозяйственной продукции 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  <c:pt idx="9">
                  <c:v>ИТОГО  ДОХОДОВ</c:v>
                </c:pt>
              </c:strCache>
            </c:strRef>
          </c:cat>
          <c:val>
            <c:numRef>
              <c:f>'таб 4'!$C$3:$C$12</c:f>
              <c:numCache>
                <c:formatCode>#,##0.0</c:formatCode>
                <c:ptCount val="10"/>
                <c:pt idx="1">
                  <c:v>4551.1000000000004</c:v>
                </c:pt>
                <c:pt idx="2">
                  <c:v>106.8</c:v>
                </c:pt>
                <c:pt idx="3">
                  <c:v>1761.8</c:v>
                </c:pt>
                <c:pt idx="4">
                  <c:v>1724.4</c:v>
                </c:pt>
                <c:pt idx="5">
                  <c:v>521.9</c:v>
                </c:pt>
                <c:pt idx="6">
                  <c:v>246.9</c:v>
                </c:pt>
                <c:pt idx="7">
                  <c:v>692.7</c:v>
                </c:pt>
                <c:pt idx="8">
                  <c:v>880.5</c:v>
                </c:pt>
                <c:pt idx="9">
                  <c:v>10486.1</c:v>
                </c:pt>
              </c:numCache>
            </c:numRef>
          </c:val>
        </c:ser>
        <c:axId val="99886592"/>
        <c:axId val="99888128"/>
      </c:barChart>
      <c:catAx>
        <c:axId val="9988659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9888128"/>
        <c:crosses val="autoZero"/>
        <c:auto val="1"/>
        <c:lblAlgn val="ctr"/>
        <c:lblOffset val="100"/>
      </c:catAx>
      <c:valAx>
        <c:axId val="9988812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988659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Прирост (снижение) собственных доходов бюджетов района</a:t>
            </a:r>
            <a:endParaRPr lang="en-US"/>
          </a:p>
          <a:p>
            <a:pPr>
              <a:defRPr/>
            </a:pPr>
            <a:r>
              <a:rPr lang="ru-RU"/>
              <a:t> за 9</a:t>
            </a:r>
            <a:r>
              <a:rPr lang="ru-RU" baseline="0"/>
              <a:t> месяцев</a:t>
            </a:r>
            <a:r>
              <a:rPr lang="ru-RU"/>
              <a:t> 2019 года к 9</a:t>
            </a:r>
            <a:r>
              <a:rPr lang="ru-RU" baseline="0"/>
              <a:t> месяцам</a:t>
            </a:r>
            <a:r>
              <a:rPr lang="ru-RU"/>
              <a:t> 2018 года, тыс.рублей</a:t>
            </a:r>
            <a:r>
              <a:rPr lang="en-US"/>
              <a:t> </a:t>
            </a:r>
          </a:p>
          <a:p>
            <a:pPr>
              <a:defRPr/>
            </a:pPr>
            <a:r>
              <a:rPr lang="en-US"/>
              <a:t>(</a:t>
            </a:r>
            <a:r>
              <a:rPr lang="ru-RU"/>
              <a:t>прирост +, снижение -</a:t>
            </a:r>
            <a:r>
              <a:rPr lang="en-US"/>
              <a:t>)</a:t>
            </a:r>
            <a:endParaRPr lang="ru-RU"/>
          </a:p>
        </c:rich>
      </c:tx>
      <c:layout>
        <c:manualLayout>
          <c:xMode val="edge"/>
          <c:yMode val="edge"/>
          <c:x val="0.19347372310861363"/>
          <c:y val="2.0961640857440046E-2"/>
        </c:manualLayout>
      </c:layout>
    </c:title>
    <c:plotArea>
      <c:layout>
        <c:manualLayout>
          <c:layoutTarget val="inner"/>
          <c:xMode val="edge"/>
          <c:yMode val="edge"/>
          <c:x val="3.1650778413954597E-2"/>
          <c:y val="0.17183313345501067"/>
          <c:w val="0.78988732511205417"/>
          <c:h val="0.67833124212082163"/>
        </c:manualLayout>
      </c:layout>
      <c:barChart>
        <c:barDir val="bar"/>
        <c:grouping val="clustered"/>
        <c:ser>
          <c:idx val="0"/>
          <c:order val="0"/>
          <c:tx>
            <c:strRef>
              <c:f>'табл 5 (2)'!$B$5</c:f>
              <c:strCache>
                <c:ptCount val="1"/>
                <c:pt idx="0">
                  <c:v>прирост +, снижение -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'табл 5 (2)'!$A$6:$A$16</c:f>
              <c:strCache>
                <c:ptCount val="11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итого по Советам</c:v>
                </c:pt>
                <c:pt idx="9">
                  <c:v>районный бюджет</c:v>
                </c:pt>
                <c:pt idx="10">
                  <c:v>Всего по району</c:v>
                </c:pt>
              </c:strCache>
            </c:strRef>
          </c:cat>
          <c:val>
            <c:numRef>
              <c:f>'табл 5 (2)'!$B$6:$B$16</c:f>
              <c:numCache>
                <c:formatCode>General</c:formatCode>
                <c:ptCount val="11"/>
                <c:pt idx="0">
                  <c:v>8.6000000000000014</c:v>
                </c:pt>
                <c:pt idx="1">
                  <c:v>29.1</c:v>
                </c:pt>
                <c:pt idx="2">
                  <c:v>-0.70000000000000284</c:v>
                </c:pt>
                <c:pt idx="3">
                  <c:v>9.6000000000000014</c:v>
                </c:pt>
                <c:pt idx="4">
                  <c:v>4.1000000000000005</c:v>
                </c:pt>
                <c:pt idx="5">
                  <c:v>-0.70000000000000284</c:v>
                </c:pt>
                <c:pt idx="6">
                  <c:v>-4.8999999999999986</c:v>
                </c:pt>
                <c:pt idx="7">
                  <c:v>7.5999999999999943</c:v>
                </c:pt>
                <c:pt idx="8">
                  <c:v>52.700000000000053</c:v>
                </c:pt>
                <c:pt idx="9">
                  <c:v>-4</c:v>
                </c:pt>
                <c:pt idx="10">
                  <c:v>48.700000000000742</c:v>
                </c:pt>
              </c:numCache>
            </c:numRef>
          </c:val>
        </c:ser>
        <c:axId val="99929088"/>
        <c:axId val="102302464"/>
      </c:barChart>
      <c:catAx>
        <c:axId val="99929088"/>
        <c:scaling>
          <c:orientation val="minMax"/>
        </c:scaling>
        <c:axPos val="l"/>
        <c:majorTickMark val="none"/>
        <c:tickLblPos val="high"/>
        <c:txPr>
          <a:bodyPr/>
          <a:lstStyle/>
          <a:p>
            <a:pPr>
              <a:defRPr sz="1400"/>
            </a:pPr>
            <a:endParaRPr lang="ru-RU"/>
          </a:p>
        </c:txPr>
        <c:crossAx val="102302464"/>
        <c:crosses val="autoZero"/>
        <c:auto val="1"/>
        <c:lblAlgn val="ctr"/>
        <c:lblOffset val="100"/>
      </c:catAx>
      <c:valAx>
        <c:axId val="10230246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9992908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доходов консолидированного бюджета района                                   за 9</a:t>
            </a:r>
            <a:r>
              <a:rPr lang="ru-RU" baseline="0"/>
              <a:t> месяцев</a:t>
            </a:r>
            <a:r>
              <a:rPr lang="ru-RU"/>
              <a:t> 2019 года, тыс.рублей   </a:t>
            </a:r>
          </a:p>
        </c:rich>
      </c:tx>
      <c:layout>
        <c:manualLayout>
          <c:xMode val="edge"/>
          <c:yMode val="edge"/>
          <c:x val="0.16147409802720641"/>
          <c:y val="2.083997915345723E-3"/>
        </c:manualLayout>
      </c:layout>
    </c:title>
    <c:view3D>
      <c:rotX val="30"/>
      <c:rotY val="230"/>
      <c:perspective val="30"/>
    </c:view3D>
    <c:plotArea>
      <c:layout>
        <c:manualLayout>
          <c:layoutTarget val="inner"/>
          <c:xMode val="edge"/>
          <c:yMode val="edge"/>
          <c:x val="9.670583380871503E-2"/>
          <c:y val="0.14594138944571697"/>
          <c:w val="0.7874330088886945"/>
          <c:h val="0.71848519278457901"/>
        </c:manualLayout>
      </c:layout>
      <c:pie3DChart>
        <c:varyColors val="1"/>
        <c:ser>
          <c:idx val="0"/>
          <c:order val="0"/>
          <c:tx>
            <c:strRef>
              <c:f>'табл 6 '!$B$2</c:f>
              <c:strCache>
                <c:ptCount val="1"/>
                <c:pt idx="0">
                  <c:v>Поступило доходов  за 9 месяцев  2019 года   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-7.9357768760339231E-2"/>
                  <c:y val="-4.1679958306913966E-3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3"/>
              <c:layout>
                <c:manualLayout>
                  <c:x val="-5.4729495696785722E-2"/>
                  <c:y val="-5.6267943714334086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4"/>
              <c:layout>
                <c:manualLayout>
                  <c:x val="0"/>
                  <c:y val="-0.16046800357594396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5"/>
              <c:layout>
                <c:manualLayout>
                  <c:x val="3.420593481049105E-2"/>
                  <c:y val="-1.8755981238111463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6"/>
              <c:layout>
                <c:manualLayout>
                  <c:x val="-3.4206042545718802E-2"/>
                  <c:y val="-4.1679958306913963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7"/>
              <c:layout>
                <c:manualLayout>
                  <c:x val="-2.1891798278714368E-2"/>
                  <c:y val="3.3343966645531319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8"/>
              <c:layout>
                <c:manualLayout>
                  <c:x val="-3.1161337274287992E-2"/>
                  <c:y val="-1.0419989576728536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9"/>
              <c:layout>
                <c:manualLayout>
                  <c:x val="-7.4433191499906652E-3"/>
                  <c:y val="-9.1695908275211832E-2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10"/>
              <c:layout>
                <c:manualLayout>
                  <c:x val="-2.3260035671133911E-2"/>
                  <c:y val="0"/>
                </c:manualLayout>
              </c:layout>
              <c:dLblPos val="outEnd"/>
              <c:showVal val="1"/>
              <c:showCatName val="1"/>
              <c:showPercent val="1"/>
            </c:dLbl>
            <c:dLbl>
              <c:idx val="11"/>
              <c:layout>
                <c:manualLayout>
                  <c:x val="0"/>
                  <c:y val="-8.3359916613828217E-2"/>
                </c:manualLayout>
              </c:layout>
              <c:dLblPos val="outEnd"/>
              <c:showVal val="1"/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  <c:showCatName val="1"/>
            <c:showPercent val="1"/>
            <c:showLeaderLines val="1"/>
          </c:dLbls>
          <c:cat>
            <c:strRef>
              <c:f>'табл 6 '!$A$3:$A$11</c:f>
              <c:strCache>
                <c:ptCount val="9"/>
                <c:pt idx="1">
                  <c:v>Подоходный налог с физических лиц</c:v>
                </c:pt>
                <c:pt idx="2">
                  <c:v>Налог на прибыль</c:v>
                </c:pt>
                <c:pt idx="3">
                  <c:v>Налоги на собственность</c:v>
                </c:pt>
                <c:pt idx="4">
                  <c:v>Налог на добавленную стоимость</c:v>
                </c:pt>
                <c:pt idx="5">
                  <c:v>Налог при упрощенной системе налогообложения</c:v>
                </c:pt>
                <c:pt idx="6">
                  <c:v>Единый налог для производителей сельскохозяйственной продукции</c:v>
                </c:pt>
                <c:pt idx="7">
                  <c:v>Компенсации расходов государства</c:v>
                </c:pt>
                <c:pt idx="8">
                  <c:v>Другие платежи</c:v>
                </c:pt>
              </c:strCache>
            </c:strRef>
          </c:cat>
          <c:val>
            <c:numRef>
              <c:f>'табл 6 '!$B$3:$B$11</c:f>
              <c:numCache>
                <c:formatCode>#,##0.0</c:formatCode>
                <c:ptCount val="9"/>
                <c:pt idx="1">
                  <c:v>4551.1000000000004</c:v>
                </c:pt>
                <c:pt idx="2">
                  <c:v>106.8</c:v>
                </c:pt>
                <c:pt idx="3">
                  <c:v>1761.8</c:v>
                </c:pt>
                <c:pt idx="4">
                  <c:v>1724.4</c:v>
                </c:pt>
                <c:pt idx="5">
                  <c:v>521.9</c:v>
                </c:pt>
                <c:pt idx="6">
                  <c:v>246.9</c:v>
                </c:pt>
                <c:pt idx="7">
                  <c:v>692.7</c:v>
                </c:pt>
                <c:pt idx="8">
                  <c:v>880.5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298057587711289"/>
          <c:y val="7.5023924952446225E-2"/>
          <c:w val="0.83300899643019921"/>
          <c:h val="0.79459328893597259"/>
        </c:manualLayout>
      </c:layout>
      <c:barChart>
        <c:barDir val="bar"/>
        <c:grouping val="percentStacked"/>
        <c:ser>
          <c:idx val="0"/>
          <c:order val="0"/>
          <c:tx>
            <c:strRef>
              <c:f>'состав доходов, в %'!$B$7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%'!$B$8:$B$17</c:f>
              <c:numCache>
                <c:formatCode>#,##0.0</c:formatCode>
                <c:ptCount val="10"/>
                <c:pt idx="0">
                  <c:v>0.4243713105921173</c:v>
                </c:pt>
                <c:pt idx="1">
                  <c:v>0.78866308732512569</c:v>
                </c:pt>
                <c:pt idx="2">
                  <c:v>0.42818588417047337</c:v>
                </c:pt>
                <c:pt idx="3">
                  <c:v>0.45965611619191116</c:v>
                </c:pt>
                <c:pt idx="4">
                  <c:v>0.39766929554362457</c:v>
                </c:pt>
                <c:pt idx="5">
                  <c:v>0.33663611828992673</c:v>
                </c:pt>
                <c:pt idx="6">
                  <c:v>0.39099379178150134</c:v>
                </c:pt>
                <c:pt idx="7">
                  <c:v>0.44153689169471977</c:v>
                </c:pt>
                <c:pt idx="8">
                  <c:v>96.332287504410573</c:v>
                </c:pt>
                <c:pt idx="9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'состав доходов, в %'!$C$7</c:f>
              <c:strCache>
                <c:ptCount val="1"/>
                <c:pt idx="0">
                  <c:v>Дотации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%'!$C$8:$C$17</c:f>
              <c:numCache>
                <c:formatCode>#,##0.0</c:formatCode>
                <c:ptCount val="10"/>
                <c:pt idx="0">
                  <c:v>0.21858936993270103</c:v>
                </c:pt>
                <c:pt idx="1">
                  <c:v>0.68292618303216557</c:v>
                </c:pt>
                <c:pt idx="2">
                  <c:v>0.21329023369190836</c:v>
                </c:pt>
                <c:pt idx="3">
                  <c:v>0.19010651263843989</c:v>
                </c:pt>
                <c:pt idx="4">
                  <c:v>0.19606804090933186</c:v>
                </c:pt>
                <c:pt idx="5">
                  <c:v>0.16228604737427801</c:v>
                </c:pt>
                <c:pt idx="6">
                  <c:v>0.19076890466853902</c:v>
                </c:pt>
                <c:pt idx="7">
                  <c:v>0.23448677865507925</c:v>
                </c:pt>
                <c:pt idx="8">
                  <c:v>97.9114779290976</c:v>
                </c:pt>
                <c:pt idx="9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'состав доходов, в %'!$D$7</c:f>
              <c:strCache>
                <c:ptCount val="1"/>
                <c:pt idx="0">
                  <c:v>Субвенции и иные межбюджетные трансферты 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'состав доходов, в %'!$A$8:$A$17</c:f>
              <c:strCache>
                <c:ptCount val="10"/>
                <c:pt idx="0">
                  <c:v>Белицкий</c:v>
                </c:pt>
                <c:pt idx="1">
                  <c:v>Богушевский</c:v>
                </c:pt>
                <c:pt idx="2">
                  <c:v>Богдановский</c:v>
                </c:pt>
                <c:pt idx="3">
                  <c:v>Коковчинский </c:v>
                </c:pt>
                <c:pt idx="4">
                  <c:v>Мошканский</c:v>
                </c:pt>
                <c:pt idx="5">
                  <c:v>Немойтовский</c:v>
                </c:pt>
                <c:pt idx="6">
                  <c:v>Студенковский</c:v>
                </c:pt>
                <c:pt idx="7">
                  <c:v>Ходцевский</c:v>
                </c:pt>
                <c:pt idx="8">
                  <c:v>районный бюджет</c:v>
                </c:pt>
                <c:pt idx="9">
                  <c:v>Всего по району</c:v>
                </c:pt>
              </c:strCache>
            </c:strRef>
          </c:cat>
          <c:val>
            <c:numRef>
              <c:f>'состав доходов, в %'!$D$8:$D$17</c:f>
              <c:numCache>
                <c:formatCode>#,##0.0</c:formatCode>
                <c:ptCount val="10"/>
                <c:pt idx="0">
                  <c:v>1.0532074955546431</c:v>
                </c:pt>
                <c:pt idx="1">
                  <c:v>0</c:v>
                </c:pt>
                <c:pt idx="2">
                  <c:v>0.25988236903296419</c:v>
                </c:pt>
                <c:pt idx="3">
                  <c:v>0.13678019422787585</c:v>
                </c:pt>
                <c:pt idx="4">
                  <c:v>0</c:v>
                </c:pt>
                <c:pt idx="5">
                  <c:v>6.8390097113937925E-2</c:v>
                </c:pt>
                <c:pt idx="6">
                  <c:v>0.13678019422787585</c:v>
                </c:pt>
                <c:pt idx="7">
                  <c:v>0.20517029134181369</c:v>
                </c:pt>
                <c:pt idx="8">
                  <c:v>98.139789358500835</c:v>
                </c:pt>
                <c:pt idx="9">
                  <c:v>100</c:v>
                </c:pt>
              </c:numCache>
            </c:numRef>
          </c:val>
        </c:ser>
        <c:overlap val="100"/>
        <c:axId val="102365056"/>
        <c:axId val="102366592"/>
      </c:barChart>
      <c:catAx>
        <c:axId val="10236505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2366592"/>
        <c:crosses val="autoZero"/>
        <c:auto val="1"/>
        <c:lblAlgn val="ctr"/>
        <c:lblOffset val="100"/>
      </c:catAx>
      <c:valAx>
        <c:axId val="102366592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236505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-0.17736617326835338"/>
                  <c:y val="-0.13399557283349733"/>
                </c:manualLayout>
              </c:layout>
              <c:dLblPos val="bestFit"/>
              <c:showVal val="1"/>
              <c:showCatName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howPercent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3111.1</c:v>
                </c:pt>
                <c:pt idx="1">
                  <c:v>23220.400000000001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 baseline="0"/>
            </a:pPr>
            <a:r>
              <a:rPr lang="ru-RU" sz="1800" baseline="0" dirty="0" smtClean="0"/>
              <a:t>Состав, тыс. рублей</a:t>
            </a:r>
            <a:endParaRPr lang="ru-RU" sz="1800" baseline="0" dirty="0"/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0.14147732729269041"/>
          <c:y val="5.2910797358553502E-2"/>
          <c:w val="0.46880961975036894"/>
          <c:h val="0.9204713585316836"/>
        </c:manualLayout>
      </c:layout>
      <c:bar3DChart>
        <c:barDir val="col"/>
        <c:grouping val="stacked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showVal val="1"/>
          </c:dLbls>
          <c:val>
            <c:numRef>
              <c:f>Лист1!$B$2</c:f>
              <c:numCache>
                <c:formatCode>#,##0.0</c:formatCode>
                <c:ptCount val="1"/>
                <c:pt idx="0">
                  <c:v>14740.2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showVal val="1"/>
          </c:dLbls>
          <c:val>
            <c:numRef>
              <c:f>Лист1!$B$3</c:f>
              <c:numCache>
                <c:formatCode>#,##0.0</c:formatCode>
                <c:ptCount val="1"/>
                <c:pt idx="0">
                  <c:v>2015.2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showVal val="1"/>
          </c:dLbls>
          <c:val>
            <c:numRef>
              <c:f>Лист1!$B$4</c:f>
              <c:numCache>
                <c:formatCode>#,##0.0</c:formatCode>
                <c:ptCount val="1"/>
                <c:pt idx="0">
                  <c:v>3417.1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dLbls>
            <c:showVal val="1"/>
          </c:dLbls>
          <c:val>
            <c:numRef>
              <c:f>Лист1!$B$5</c:f>
              <c:numCache>
                <c:formatCode>#,##0.0</c:formatCode>
                <c:ptCount val="1"/>
                <c:pt idx="0">
                  <c:v>1188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dLbls>
            <c:showVal val="1"/>
          </c:dLbls>
          <c:val>
            <c:numRef>
              <c:f>Лист1!$B$6</c:f>
              <c:numCache>
                <c:formatCode>#,##0.0</c:formatCode>
                <c:ptCount val="1"/>
                <c:pt idx="0">
                  <c:v>936.2</c:v>
                </c:pt>
              </c:numCache>
            </c:numRef>
          </c:val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Lbls>
            <c:showVal val="1"/>
          </c:dLbls>
          <c:val>
            <c:numRef>
              <c:f>Лист1!$B$7</c:f>
              <c:numCache>
                <c:formatCode>#,##0.0</c:formatCode>
                <c:ptCount val="1"/>
                <c:pt idx="0">
                  <c:v>1432.1</c:v>
                </c:pt>
              </c:numCache>
            </c:numRef>
          </c:val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-0.12259330506402177"/>
                  <c:y val="0"/>
                </c:manualLayout>
              </c:layout>
              <c:showVal val="1"/>
            </c:dLbl>
            <c:showVal val="1"/>
          </c:dLbls>
          <c:val>
            <c:numRef>
              <c:f>Лист1!$B$8</c:f>
              <c:numCache>
                <c:formatCode>#,##0.0</c:formatCode>
                <c:ptCount val="1"/>
                <c:pt idx="0">
                  <c:v>816.1</c:v>
                </c:pt>
              </c:numCache>
            </c:numRef>
          </c:val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dLbls>
            <c:showVal val="1"/>
          </c:dLbls>
          <c:val>
            <c:numRef>
              <c:f>Лист1!$B$9</c:f>
              <c:numCache>
                <c:formatCode>#,##0.0</c:formatCode>
                <c:ptCount val="1"/>
                <c:pt idx="0">
                  <c:v>106.1</c:v>
                </c:pt>
              </c:numCache>
            </c:numRef>
          </c:val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dLbls>
            <c:dLbl>
              <c:idx val="0"/>
              <c:layout>
                <c:manualLayout>
                  <c:x val="3.1434180785647275E-3"/>
                  <c:y val="-3.9451033118219653E-2"/>
                </c:manualLayout>
              </c:layout>
              <c:showVal val="1"/>
            </c:dLbl>
            <c:showVal val="1"/>
          </c:dLbls>
          <c:val>
            <c:numRef>
              <c:f>Лист1!$B$10</c:f>
              <c:numCache>
                <c:formatCode>#,##0.0</c:formatCode>
                <c:ptCount val="1"/>
                <c:pt idx="0">
                  <c:v>1680.5</c:v>
                </c:pt>
              </c:numCache>
            </c:numRef>
          </c:val>
        </c:ser>
        <c:dLbls>
          <c:showVal val="1"/>
        </c:dLbls>
        <c:shape val="box"/>
        <c:axId val="168367232"/>
        <c:axId val="168369152"/>
        <c:axId val="0"/>
      </c:bar3DChart>
      <c:catAx>
        <c:axId val="16836723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Расходы, %</a:t>
                </a:r>
              </a:p>
            </c:rich>
          </c:tx>
          <c:layout/>
        </c:title>
        <c:tickLblPos val="nextTo"/>
        <c:crossAx val="168369152"/>
        <c:crosses val="autoZero"/>
        <c:auto val="1"/>
        <c:lblAlgn val="ctr"/>
        <c:lblOffset val="100"/>
      </c:catAx>
      <c:valAx>
        <c:axId val="168369152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800" baseline="0"/>
            </a:pPr>
            <a:endParaRPr lang="ru-RU"/>
          </a:p>
        </c:txPr>
        <c:crossAx val="1683672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51822835967065"/>
          <c:y val="0.10236663137788862"/>
          <c:w val="0.33562126316894386"/>
          <c:h val="0.89763336862211152"/>
        </c:manualLayout>
      </c:layout>
    </c:legend>
    <c:plotVisOnly val="1"/>
    <c:dispBlanksAs val="gap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 baseline="0">
                <a:latin typeface="Times New Roman" pitchFamily="18" charset="0"/>
              </a:defRPr>
            </a:pPr>
            <a:r>
              <a:rPr lang="ru-RU" sz="1800" baseline="0" dirty="0" smtClean="0">
                <a:latin typeface="Times New Roman" pitchFamily="18" charset="0"/>
              </a:rPr>
              <a:t>Структура, %</a:t>
            </a:r>
            <a:endParaRPr lang="ru-RU" sz="1800" baseline="0" dirty="0">
              <a:latin typeface="Times New Roman" pitchFamily="18" charset="0"/>
            </a:endParaRPr>
          </a:p>
        </c:rich>
      </c:tx>
      <c:layout/>
      <c:overlay val="1"/>
    </c:title>
    <c:view3D>
      <c:rAngAx val="1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Лист1!$A$2</c:f>
              <c:strCache>
                <c:ptCount val="1"/>
                <c:pt idx="0">
                  <c:v>Заработная плата и начисления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numFmt formatCode="General" sourceLinked="0"/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Лист1!$B$2</c:f>
              <c:numCache>
                <c:formatCode>General</c:formatCode>
                <c:ptCount val="1"/>
                <c:pt idx="0">
                  <c:v>56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Коммунальные услуги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Лист1!$B$3</c:f>
              <c:numCache>
                <c:formatCode>General</c:formatCode>
                <c:ptCount val="1"/>
                <c:pt idx="0">
                  <c:v>7.7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00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Лист1!$B$4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Продукты питания и лекарственные средства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Лист1!$B$5</c:f>
              <c:numCache>
                <c:formatCode>General</c:formatCode>
                <c:ptCount val="1"/>
                <c:pt idx="0">
                  <c:v>4.5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Текущие трансферты населению</c:v>
                </c:pt>
              </c:strCache>
            </c:strRef>
          </c:tx>
          <c:spPr>
            <a:solidFill>
              <a:srgbClr val="FFFF00"/>
            </a:solidFill>
          </c:spPr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Лист1!$B$6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Лист1!$B$7</c:f>
              <c:numCache>
                <c:formatCode>General</c:formatCode>
                <c:ptCount val="1"/>
                <c:pt idx="0">
                  <c:v>5.4</c:v>
                </c:pt>
              </c:numCache>
            </c:numRef>
          </c:val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Содержание сооружений благоустройства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Лист1!$B$8</c:f>
              <c:numCache>
                <c:formatCode>General</c:formatCode>
                <c:ptCount val="1"/>
                <c:pt idx="0">
                  <c:v>3.1</c:v>
                </c:pt>
              </c:numCache>
            </c:numRef>
          </c:val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Обслуживание долга местных органов власти</c:v>
                </c:pt>
              </c:strCache>
            </c:strRef>
          </c:tx>
          <c:dLbls>
            <c:dLbl>
              <c:idx val="0"/>
              <c:layout>
                <c:manualLayout>
                  <c:x val="-6.9128043990573443E-2"/>
                  <c:y val="2.3515905640113946E-3"/>
                </c:manualLayout>
              </c:layout>
              <c:showVal val="1"/>
            </c:dLbl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Лист1!$B$9</c:f>
              <c:numCache>
                <c:formatCode>General</c:formatCode>
                <c:ptCount val="1"/>
                <c:pt idx="0">
                  <c:v>0.4</c:v>
                </c:pt>
              </c:numCache>
            </c:numRef>
          </c:val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Капитальные расходы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3.2922267896159686E-2"/>
                </c:manualLayout>
              </c:layout>
              <c:showVal val="1"/>
            </c:dLbl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val>
            <c:numRef>
              <c:f>Лист1!$B$10</c:f>
              <c:numCache>
                <c:formatCode>General</c:formatCode>
                <c:ptCount val="1"/>
                <c:pt idx="0">
                  <c:v>6.4</c:v>
                </c:pt>
              </c:numCache>
            </c:numRef>
          </c:val>
        </c:ser>
        <c:dLbls>
          <c:showVal val="1"/>
        </c:dLbls>
        <c:shape val="box"/>
        <c:axId val="174855296"/>
        <c:axId val="174857216"/>
        <c:axId val="0"/>
      </c:bar3DChart>
      <c:catAx>
        <c:axId val="17485529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dirty="0" smtClean="0">
                    <a:latin typeface="Times New Roman" pitchFamily="18" charset="0"/>
                    <a:cs typeface="Times New Roman" pitchFamily="18" charset="0"/>
                  </a:rPr>
                  <a:t>Всего расходов 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17765,3</a:t>
                </a:r>
                <a:r>
                  <a:rPr lang="ru-RU" sz="1000" dirty="0" smtClean="0">
                    <a:latin typeface="Times New Roman" pitchFamily="18" charset="0"/>
                    <a:cs typeface="Times New Roman" pitchFamily="18" charset="0"/>
                  </a:rPr>
                  <a:t> тыс. рублей</a:t>
                </a:r>
                <a:endParaRPr lang="ru-RU" sz="1000" dirty="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10937669711945858"/>
              <c:y val="0.86552549716698346"/>
            </c:manualLayout>
          </c:layout>
        </c:title>
        <c:tickLblPos val="nextTo"/>
        <c:crossAx val="174857216"/>
        <c:crosses val="autoZero"/>
        <c:auto val="1"/>
        <c:lblAlgn val="ctr"/>
        <c:lblOffset val="100"/>
      </c:catAx>
      <c:valAx>
        <c:axId val="174857216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4855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500398958378635"/>
          <c:y val="8.8433137058845313E-2"/>
          <c:w val="0.33614290750969739"/>
          <c:h val="0.88427489538199455"/>
        </c:manualLayout>
      </c:layout>
      <c:txPr>
        <a:bodyPr/>
        <a:lstStyle/>
        <a:p>
          <a:pPr>
            <a:defRPr sz="10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0.20966</cdr:x>
      <cdr:y>0.03008</cdr:y>
    </cdr:from>
    <cdr:to>
      <cdr:x>0.76249</cdr:x>
      <cdr:y>0.10276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50720" y="182880"/>
          <a:ext cx="5143500" cy="4419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/>
            <a:t>Структура</a:t>
          </a:r>
          <a:r>
            <a:rPr lang="ru-RU" sz="1100" baseline="0"/>
            <a:t> собственных доходов консолидированного бюджета Сенненского района в разрезе бюджетов за 9 месяцев 2019 года, тыс.рублей</a:t>
          </a:r>
          <a:endParaRPr lang="ru-RU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0.11849</cdr:x>
      <cdr:y>0.00625</cdr:y>
    </cdr:from>
    <cdr:to>
      <cdr:x>0.8749</cdr:x>
      <cdr:y>0.09706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9826" y="38100"/>
          <a:ext cx="7021009" cy="55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l"/>
          <a:r>
            <a:rPr lang="ru-RU" sz="1400"/>
            <a:t>Сравнительный анализ</a:t>
          </a:r>
          <a:r>
            <a:rPr lang="ru-RU" sz="1400" baseline="0"/>
            <a:t> поступления собственных  доходов бюджета Сенненского района за 9 месяцев 2018 и 9 месяцев 2019 годы, тыс.рублей</a:t>
          </a:r>
          <a:endParaRPr lang="ru-RU" sz="14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0.14517</cdr:x>
      <cdr:y>0.01914</cdr:y>
    </cdr:from>
    <cdr:to>
      <cdr:x>0.87513</cdr:x>
      <cdr:y>0.07715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7461" y="116652"/>
          <a:ext cx="6775500" cy="353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/>
            <a:t>Структура</a:t>
          </a:r>
          <a:r>
            <a:rPr lang="ru-RU" sz="1400" baseline="0"/>
            <a:t> доходов бюджета Сенненского  района за 9 месяцев 2019 года, тыс.рублей </a:t>
          </a:r>
          <a:endParaRPr lang="ru-RU" sz="14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158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12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206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149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506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80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8865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067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273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170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926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7C11-ADB6-45EA-AEE4-8B59C4FBC80A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22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2775" y="2500306"/>
            <a:ext cx="576477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7143800" cy="306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 бюджета Сенненского района   за 9 месяцев 2019 года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008676" y="2946792"/>
            <a:ext cx="2943224" cy="155496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Государственные программы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ea typeface="Calibri"/>
                <a:cs typeface="Times New Roman"/>
              </a:rPr>
              <a:t>23</a:t>
            </a:r>
            <a:r>
              <a:rPr lang="en-US" sz="1200" b="1" dirty="0">
                <a:effectLst/>
                <a:ea typeface="Calibri"/>
                <a:cs typeface="Times New Roman"/>
              </a:rPr>
              <a:t> </a:t>
            </a:r>
            <a:r>
              <a:rPr lang="ru-RU" sz="1200" b="1" dirty="0" smtClean="0">
                <a:effectLst/>
                <a:ea typeface="Calibri"/>
                <a:cs typeface="Times New Roman"/>
              </a:rPr>
              <a:t>220,4 </a:t>
            </a:r>
            <a:r>
              <a:rPr lang="ru-RU" sz="1200" b="1" dirty="0">
                <a:effectLst/>
                <a:ea typeface="Calibri"/>
                <a:cs typeface="Times New Roman"/>
              </a:rPr>
              <a:t>тыс. рублей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effectLst/>
                <a:ea typeface="Calibri"/>
                <a:cs typeface="Times New Roman"/>
              </a:rPr>
              <a:t> </a:t>
            </a:r>
            <a:r>
              <a:rPr lang="ru-RU" sz="1200" b="1" dirty="0" smtClean="0">
                <a:effectLst/>
                <a:ea typeface="Calibri"/>
                <a:cs typeface="Times New Roman"/>
              </a:rPr>
              <a:t>(88,2% </a:t>
            </a:r>
            <a:r>
              <a:rPr lang="ru-RU" sz="1200" b="1" dirty="0">
                <a:effectLst/>
                <a:ea typeface="Calibri"/>
                <a:cs typeface="Times New Roman"/>
              </a:rPr>
              <a:t>расходов) бюджета)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566012" y="54429"/>
            <a:ext cx="2771775" cy="1562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Увековечивание погибших при защите Отечества и сохранение памяти о жертвах войн </a:t>
            </a:r>
            <a:r>
              <a:rPr lang="ru-RU" sz="900" dirty="0" smtClean="0">
                <a:effectLst/>
                <a:ea typeface="Calibri"/>
                <a:cs typeface="Times New Roman"/>
              </a:rPr>
              <a:t>16,9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2349273" y="201930"/>
            <a:ext cx="2152650" cy="1225699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Охрана окружающей среды </a:t>
            </a:r>
            <a:r>
              <a:rPr lang="ru-RU" sz="900" dirty="0" smtClean="0">
                <a:effectLst/>
                <a:ea typeface="Calibri"/>
                <a:cs typeface="Times New Roman"/>
              </a:rPr>
              <a:t>15,2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139473" y="577487"/>
            <a:ext cx="2209800" cy="139319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Строительство жилья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1100" dirty="0" smtClean="0">
                <a:effectLst/>
                <a:ea typeface="Calibri"/>
                <a:cs typeface="Times New Roman"/>
              </a:rPr>
              <a:t>17</a:t>
            </a:r>
            <a:r>
              <a:rPr lang="ru-RU" sz="900" dirty="0" smtClean="0">
                <a:effectLst/>
                <a:ea typeface="Calibri"/>
                <a:cs typeface="Times New Roman"/>
              </a:rPr>
              <a:t>,9 </a:t>
            </a:r>
            <a:r>
              <a:rPr lang="ru-RU" sz="900" dirty="0">
                <a:effectLst/>
                <a:ea typeface="Calibri"/>
                <a:cs typeface="Times New Roman"/>
              </a:rPr>
              <a:t>тыс.</a:t>
            </a:r>
            <a:r>
              <a:rPr lang="ru-RU" sz="1100" dirty="0">
                <a:effectLst/>
                <a:ea typeface="Calibri"/>
                <a:cs typeface="Times New Roman"/>
              </a:rPr>
              <a:t>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7109505" y="457200"/>
            <a:ext cx="2000250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Развитее транспортного комплекса  </a:t>
            </a:r>
            <a:r>
              <a:rPr lang="ru-RU" sz="900" dirty="0" smtClean="0">
                <a:effectLst/>
                <a:ea typeface="Calibri"/>
                <a:cs typeface="Times New Roman"/>
              </a:rPr>
              <a:t>22,1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2" name="Блок-схема: решение 11"/>
          <p:cNvSpPr/>
          <p:nvPr/>
        </p:nvSpPr>
        <p:spPr>
          <a:xfrm>
            <a:off x="6595779" y="2185427"/>
            <a:ext cx="2497374" cy="11811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физической культуры и спорта </a:t>
            </a:r>
            <a:r>
              <a:rPr lang="ru-RU" sz="900" dirty="0" smtClean="0">
                <a:effectLst/>
                <a:ea typeface="Calibri"/>
                <a:cs typeface="Times New Roman"/>
              </a:rPr>
              <a:t>406,9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6323693" y="3699510"/>
            <a:ext cx="2820307" cy="1267777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Образование и молодежная политика </a:t>
            </a:r>
            <a:r>
              <a:rPr lang="ru-RU" sz="900" dirty="0" smtClean="0">
                <a:effectLst/>
                <a:ea typeface="Calibri"/>
                <a:cs typeface="Times New Roman"/>
              </a:rPr>
              <a:t>10</a:t>
            </a:r>
            <a:r>
              <a:rPr lang="ru-RU" sz="900" dirty="0">
                <a:effectLst/>
                <a:ea typeface="Calibri"/>
                <a:cs typeface="Times New Roman"/>
              </a:rPr>
              <a:t> </a:t>
            </a:r>
            <a:r>
              <a:rPr lang="ru-RU" sz="900" dirty="0" smtClean="0">
                <a:effectLst/>
                <a:ea typeface="Calibri"/>
                <a:cs typeface="Times New Roman"/>
              </a:rPr>
              <a:t>973,5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</a:t>
            </a:r>
            <a:r>
              <a:rPr lang="ru-RU" sz="1100" dirty="0">
                <a:effectLst/>
                <a:ea typeface="Calibri"/>
                <a:cs typeface="Times New Roman"/>
              </a:rPr>
              <a:t>.</a:t>
            </a:r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5721259" y="5180759"/>
            <a:ext cx="3448050" cy="115252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Социальная защита и содействие занятости </a:t>
            </a:r>
            <a:r>
              <a:rPr lang="ru-RU" sz="900" dirty="0" smtClean="0">
                <a:effectLst/>
                <a:ea typeface="Calibri"/>
                <a:cs typeface="Times New Roman"/>
              </a:rPr>
              <a:t>1 032,7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3053624" y="5572125"/>
            <a:ext cx="3438525" cy="1133475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Здоровье народа и демографическая безопасность </a:t>
            </a:r>
            <a:r>
              <a:rPr lang="ru-RU" sz="900" dirty="0" smtClean="0">
                <a:effectLst/>
                <a:ea typeface="Calibri"/>
                <a:cs typeface="Times New Roman"/>
              </a:rPr>
              <a:t>5</a:t>
            </a:r>
            <a:r>
              <a:rPr lang="ru-RU" sz="900" dirty="0">
                <a:effectLst/>
                <a:ea typeface="Calibri"/>
                <a:cs typeface="Times New Roman"/>
              </a:rPr>
              <a:t> </a:t>
            </a:r>
            <a:r>
              <a:rPr lang="ru-RU" sz="900" dirty="0" smtClean="0">
                <a:effectLst/>
                <a:ea typeface="Calibri"/>
                <a:cs typeface="Times New Roman"/>
              </a:rPr>
              <a:t>624,9 тыс. </a:t>
            </a:r>
            <a:r>
              <a:rPr lang="ru-RU" sz="900" dirty="0">
                <a:effectLst/>
                <a:ea typeface="Calibri"/>
                <a:cs typeface="Times New Roman"/>
              </a:rPr>
              <a:t>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Блок-схема: решение 15"/>
          <p:cNvSpPr/>
          <p:nvPr/>
        </p:nvSpPr>
        <p:spPr>
          <a:xfrm>
            <a:off x="1000125" y="5124450"/>
            <a:ext cx="2752725" cy="8953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Культура Беларуси </a:t>
            </a:r>
            <a:r>
              <a:rPr lang="ru-RU" sz="900" dirty="0" smtClean="0">
                <a:effectLst/>
                <a:ea typeface="Calibri"/>
                <a:cs typeface="Times New Roman"/>
              </a:rPr>
              <a:t>851,5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0" y="2305050"/>
            <a:ext cx="2800350" cy="81915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Развитие аграрного бизнеса </a:t>
            </a:r>
            <a:r>
              <a:rPr lang="ru-RU" sz="900" dirty="0" smtClean="0">
                <a:effectLst/>
                <a:ea typeface="Calibri"/>
                <a:cs typeface="Times New Roman"/>
              </a:rPr>
              <a:t>465,2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0" y="3519487"/>
            <a:ext cx="2965486" cy="1447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00" dirty="0">
                <a:effectLst/>
                <a:ea typeface="Calibri"/>
                <a:cs typeface="Times New Roman"/>
              </a:rPr>
              <a:t>Комфортное жилье и благоприятная среда </a:t>
            </a:r>
            <a:r>
              <a:rPr lang="ru-RU" sz="900" dirty="0" smtClean="0">
                <a:effectLst/>
                <a:ea typeface="Calibri"/>
                <a:cs typeface="Times New Roman"/>
              </a:rPr>
              <a:t>3</a:t>
            </a:r>
            <a:r>
              <a:rPr lang="ru-RU" sz="900" dirty="0">
                <a:effectLst/>
                <a:ea typeface="Calibri"/>
                <a:cs typeface="Times New Roman"/>
              </a:rPr>
              <a:t> </a:t>
            </a:r>
            <a:r>
              <a:rPr lang="ru-RU" sz="900" dirty="0" smtClean="0">
                <a:effectLst/>
                <a:ea typeface="Calibri"/>
                <a:cs typeface="Times New Roman"/>
              </a:rPr>
              <a:t>793,6 </a:t>
            </a:r>
            <a:r>
              <a:rPr lang="ru-RU" sz="900" dirty="0">
                <a:effectLst/>
                <a:ea typeface="Calibri"/>
                <a:cs typeface="Times New Roman"/>
              </a:rPr>
              <a:t>тыс. руб.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057775" y="1427629"/>
            <a:ext cx="651782" cy="1515596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562350" y="1391223"/>
            <a:ext cx="1153666" cy="155200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1414464" y="1844825"/>
            <a:ext cx="2338386" cy="116984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1800863" y="3014665"/>
            <a:ext cx="1252761" cy="5191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349273" y="4333398"/>
            <a:ext cx="1213077" cy="22907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7" idx="4"/>
          </p:cNvCxnSpPr>
          <p:nvPr/>
        </p:nvCxnSpPr>
        <p:spPr>
          <a:xfrm flipH="1">
            <a:off x="3411886" y="4501758"/>
            <a:ext cx="1068402" cy="94654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5" idx="0"/>
          </p:cNvCxnSpPr>
          <p:nvPr/>
        </p:nvCxnSpPr>
        <p:spPr>
          <a:xfrm>
            <a:off x="4772887" y="4510834"/>
            <a:ext cx="0" cy="106129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453439" y="1624015"/>
            <a:ext cx="2284679" cy="147637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5932055" y="3248259"/>
            <a:ext cx="1632845" cy="25955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5891483" y="4005064"/>
            <a:ext cx="1190626" cy="1428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41102" y="4287815"/>
            <a:ext cx="1054677" cy="116048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60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4" y="5517232"/>
            <a:ext cx="64187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938154"/>
            <a:ext cx="2736304" cy="7498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0" y="945918"/>
            <a:ext cx="640800" cy="7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0176" y="5479132"/>
            <a:ext cx="264973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4" y="1983284"/>
            <a:ext cx="640800" cy="80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49511" y="9381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11 196,0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914869"/>
            <a:ext cx="2750380" cy="7831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96408" y="198328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5 699,9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24" y="2851644"/>
            <a:ext cx="640800" cy="84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12155" y="2851644"/>
            <a:ext cx="2739765" cy="8022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7266" y="35759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22004" y="2929584"/>
            <a:ext cx="2729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800,0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45247"/>
            <a:ext cx="786004" cy="9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122005" y="3945247"/>
            <a:ext cx="2743991" cy="1236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105555" y="3980963"/>
            <a:ext cx="27705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Жилищно-коммунальные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услуги, жилищное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3 811,3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060888"/>
            <a:ext cx="2954026" cy="11439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17208" y="5483046"/>
            <a:ext cx="2562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1 426,7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01263"/>
            <a:ext cx="1064890" cy="110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868144" y="1008845"/>
            <a:ext cx="2954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Физическая культура, спорт, культура и средства массовой информации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1 340,9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3227"/>
            <a:ext cx="1064891" cy="89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5868888" y="3614885"/>
            <a:ext cx="2980595" cy="145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860743" y="2357979"/>
            <a:ext cx="295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Государственные органы общего назначения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1 705,9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53854"/>
            <a:ext cx="1064890" cy="121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5895457" y="531573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2357264"/>
            <a:ext cx="2954026" cy="921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5374162"/>
            <a:ext cx="1357115" cy="8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890893" y="3617135"/>
            <a:ext cx="2801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Обслуживание долга органов местного управления и самоуправления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106,1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19794" y="5374162"/>
            <a:ext cx="2894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по другим разделам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244,7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0739" y="85515"/>
            <a:ext cx="8388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расходов консолидированного бюджета по функциональной классификации 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2019 года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7636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9 месяцев 2019 года, тыс. рублей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42234014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7034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300" dirty="0" smtClean="0">
                <a:effectLst/>
                <a:latin typeface="Times New Roman" pitchFamily="18" charset="0"/>
                <a:cs typeface="Times New Roman" pitchFamily="18" charset="0"/>
              </a:rPr>
              <a:t>Экономическая классификация консолидированного бюджета 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193045079"/>
              </p:ext>
            </p:extLst>
          </p:nvPr>
        </p:nvGraphicFramePr>
        <p:xfrm>
          <a:off x="457200" y="1124744"/>
          <a:ext cx="4040188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1232786159"/>
              </p:ext>
            </p:extLst>
          </p:nvPr>
        </p:nvGraphicFramePr>
        <p:xfrm>
          <a:off x="4645025" y="1124745"/>
          <a:ext cx="404177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68376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и структура расходов консолидированного бюджета на национальную экономику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97031921"/>
              </p:ext>
            </p:extLst>
          </p:nvPr>
        </p:nvGraphicFramePr>
        <p:xfrm>
          <a:off x="457200" y="1124745"/>
          <a:ext cx="40401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2944187294"/>
              </p:ext>
            </p:extLst>
          </p:nvPr>
        </p:nvGraphicFramePr>
        <p:xfrm>
          <a:off x="4645025" y="1196753"/>
          <a:ext cx="404177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336504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79208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1800" b="1" dirty="0" err="1" smtClean="0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 района по функциональной классификации за 9 месяцев  2019 года (в процентах)</a:t>
            </a:r>
            <a:endParaRPr lang="ru-RU" sz="1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981191639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1808646103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233741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расходах на выплату государственной адресной социальной помощи, бесплатное обеспечение продуктами питания детей первых двух лет жизни по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Сенненскому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району за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2019 года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42512486"/>
              </p:ext>
            </p:extLst>
          </p:nvPr>
        </p:nvGraphicFramePr>
        <p:xfrm>
          <a:off x="457200" y="1196973"/>
          <a:ext cx="8229600" cy="5575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760"/>
                <a:gridCol w="1296144"/>
                <a:gridCol w="1512168"/>
                <a:gridCol w="1666528"/>
              </a:tblGrid>
              <a:tr h="9481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 измерения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 к годовому плану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Государственная адресная социальная помощь – всего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241,9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77,3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-единовременное социальное пособие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719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-ежемесячное социальное пособие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110,4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-социальное пособие для возмещения затрат на приобретение подгузников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127,6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987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81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 Бесплатное обеспечение продуктами питания детей первых двух лет жизни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723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получателей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человек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98180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1855678"/>
              </p:ext>
            </p:extLst>
          </p:nvPr>
        </p:nvGraphicFramePr>
        <p:xfrm>
          <a:off x="484312" y="1268760"/>
          <a:ext cx="8208912" cy="4680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/>
                <a:gridCol w="3860444"/>
              </a:tblGrid>
              <a:tr h="743682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3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485,8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285,8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8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200,0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59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689,0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0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174,8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412304" y="194157"/>
            <a:ext cx="828092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октября 2019  г., тыс. рублей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3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 бюджета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3161830"/>
              </p:ext>
            </p:extLst>
          </p:nvPr>
        </p:nvGraphicFramePr>
        <p:xfrm>
          <a:off x="457200" y="1481138"/>
          <a:ext cx="8229600" cy="490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325903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80010" y="388620"/>
          <a:ext cx="9304020" cy="608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-69007" y="71414"/>
          <a:ext cx="9282015" cy="640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 noGrp="1"/>
          </p:cNvGraphicFramePr>
          <p:nvPr/>
        </p:nvGraphicFramePr>
        <p:xfrm>
          <a:off x="142844" y="285728"/>
          <a:ext cx="9070164" cy="6172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 noGrp="1"/>
          </p:cNvGraphicFramePr>
          <p:nvPr/>
        </p:nvGraphicFramePr>
        <p:xfrm>
          <a:off x="-69007" y="381972"/>
          <a:ext cx="9282015" cy="6094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 noGrp="1"/>
          </p:cNvGraphicFramePr>
          <p:nvPr/>
        </p:nvGraphicFramePr>
        <p:xfrm>
          <a:off x="-69007" y="381972"/>
          <a:ext cx="9282015" cy="6094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Консолидированный бюджет района за 9 месяцев 2019 года исполнен по доходам в сумме 26 314,1 тыс. рублей, по расходам  - 26 331,5 тыс. рублей.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Поступления  собственных доходов бюджета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района составили 10486,1 тыс. рублей или 72,5 процента к годовому плану. Налоговые доходы поступили в сумме 9 055,5 тыс. рублей, неналоговые доходы – 1 430,6 тыс. рублей.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Безвозмездные поступления из областного бюджета в структуре доходов бюджета района составили 60,2 процента ( 15 828,0 тыс. рублей), из них дотация – 57,4 процента (15 096,9 тыс. рублей), субвенции – 0,1 процента (7,1 тыс. рублей), иные межбюджетные трансферты – 2,7 процента (724,0 тыс. рублей)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Расходы консолидированного бюджета района за 9 месяцев 2019 года профинансированы в сумме 26 331,5 тыс. рублей или 73,6 процента к годовому плану. В объеме расходов бюджета района средства, предусмотренные на текущие расходы, составляют 24 651,0 тыс. рублей или 93,6 процента всех расходов, из них расходы на выплату заработной платы с начислениями на нее, трансфертов населению, расчеты за лекарственные средства, продукты питания, коммунальные услуги, субсидирование жилищно-коммунальных и транспортных услуг населению, расчеты за топливо, отпускаемое населению, обслуживание долга – 22089,3 тыс. рублей или 83,9 процента. Расходы капитального характера профинансированы в сумме 1 680,4 тыс. рублей или 6,4 процента всех расходов.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4557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404664"/>
            <a:ext cx="7632848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Субвенции – 7,1 тыс. рублей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(трансферт, передаваемый бюджету области на осуществление целевых расходов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871700" y="206923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индексированным жилищным квотам (чеки «Жилье») – 7,1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91680" y="2069232"/>
            <a:ext cx="5112568" cy="6372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54023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2052</TotalTime>
  <Words>820</Words>
  <Application>Microsoft Office PowerPoint</Application>
  <PresentationFormat>Экран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Состав бюджета Сенненского района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Структура расходов бюджета  за 9 месяцев 2019 года, тыс. рублей</vt:lpstr>
      <vt:lpstr>Экономическая классификация консолидированного бюджета </vt:lpstr>
      <vt:lpstr>Состав и структура расходов консолидированного бюджета на национальную экономику</vt:lpstr>
      <vt:lpstr>Структура расходов консолидированного бюджета Сенненского района по функциональной классификации за 9 месяцев  2019 года (в процентах)</vt:lpstr>
      <vt:lpstr>  Сведения о расходах на выплату государственной адресной социальной помощи, бесплатное обеспечение продуктами питания детей первых двух лет жизни по Сенненскому району за 9 месяцев 2019 года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GVV</cp:lastModifiedBy>
  <cp:revision>196</cp:revision>
  <cp:lastPrinted>2019-07-18T08:22:45Z</cp:lastPrinted>
  <dcterms:created xsi:type="dcterms:W3CDTF">2018-02-22T12:26:12Z</dcterms:created>
  <dcterms:modified xsi:type="dcterms:W3CDTF">2019-11-15T05:07:02Z</dcterms:modified>
</cp:coreProperties>
</file>