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307" r:id="rId3"/>
    <p:sldId id="303" r:id="rId4"/>
    <p:sldId id="308" r:id="rId5"/>
    <p:sldId id="309" r:id="rId6"/>
    <p:sldId id="310" r:id="rId7"/>
    <p:sldId id="297" r:id="rId8"/>
    <p:sldId id="280" r:id="rId9"/>
    <p:sldId id="301" r:id="rId10"/>
    <p:sldId id="278" r:id="rId11"/>
    <p:sldId id="286" r:id="rId12"/>
    <p:sldId id="299" r:id="rId13"/>
    <p:sldId id="282" r:id="rId14"/>
    <p:sldId id="288" r:id="rId15"/>
    <p:sldId id="277" r:id="rId16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95" autoAdjust="0"/>
    <p:restoredTop sz="94660"/>
  </p:normalViewPr>
  <p:slideViewPr>
    <p:cSldViewPr>
      <p:cViewPr varScale="1">
        <p:scale>
          <a:sx n="108" d="100"/>
          <a:sy n="108" d="100"/>
        </p:scale>
        <p:origin x="5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F216-SRSQL001\OFUMail\in\&#1054;&#1041;&#1065;&#1040;&#1071;\&#1089;&#1072;&#1081;&#1090;%209%20&#1084;&#1077;&#1089;.%20%202019%20&#8212;%20&#1082;&#1086;&#1087;&#1080;&#1103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216-SRSQL001\OFUMail\in\&#1054;&#1041;&#1065;&#1040;&#1071;\&#1089;&#1072;&#1081;&#1090;%209%20&#1084;&#1077;&#1089;.%20%202019%20&#8212;%20&#1082;&#1086;&#1087;&#1080;&#110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216-SRSQL001\OFUMail\in\&#1054;&#1041;&#1065;&#1040;&#1071;\&#1089;&#1072;&#1081;&#1090;%209%20&#1084;&#1077;&#1089;.%20%202019%20&#8212;%20&#1082;&#1086;&#1087;&#1080;&#110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F216-SRSQL001\OFUMail\in\&#1054;&#1041;&#1065;&#1040;&#1071;\&#1089;&#1072;&#1081;&#1090;%209%20&#1084;&#1077;&#1089;.%20%202019%20&#8212;%20&#1082;&#1086;&#1087;&#1080;&#110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9579009933340792"/>
          <c:y val="0.11695906432748535"/>
          <c:w val="0.57393760976438168"/>
          <c:h val="0.764904386951631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'таб 3'!$B$2:$B$4</c:f>
              <c:strCache>
                <c:ptCount val="3"/>
                <c:pt idx="0">
                  <c:v>всего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3'!$B$5:$B$13</c:f>
            </c:numRef>
          </c:val>
          <c:extLst>
            <c:ext xmlns:c16="http://schemas.microsoft.com/office/drawing/2014/chart" uri="{C3380CC4-5D6E-409C-BE32-E72D297353CC}">
              <c16:uniqueId val="{00000000-29F9-4AFE-9CDA-57DA306984EE}"/>
            </c:ext>
          </c:extLst>
        </c:ser>
        <c:ser>
          <c:idx val="1"/>
          <c:order val="1"/>
          <c:tx>
            <c:strRef>
              <c:f>'таб 3'!$C$2:$C$4</c:f>
              <c:strCache>
                <c:ptCount val="3"/>
                <c:pt idx="0">
                  <c:v>всего</c:v>
                </c:pt>
                <c:pt idx="2">
                  <c:v>райбюджет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3'!$C$5:$C$13</c:f>
              <c:numCache>
                <c:formatCode>#,##0.0</c:formatCode>
                <c:ptCount val="9"/>
                <c:pt idx="0">
                  <c:v>5837.9</c:v>
                </c:pt>
                <c:pt idx="1">
                  <c:v>231.3</c:v>
                </c:pt>
                <c:pt idx="2">
                  <c:v>2411.6</c:v>
                </c:pt>
                <c:pt idx="3">
                  <c:v>2333.8000000000002</c:v>
                </c:pt>
                <c:pt idx="4">
                  <c:v>1151.3</c:v>
                </c:pt>
                <c:pt idx="5">
                  <c:v>41.8</c:v>
                </c:pt>
                <c:pt idx="6">
                  <c:v>64.599999999999994</c:v>
                </c:pt>
                <c:pt idx="7">
                  <c:v>1823.5</c:v>
                </c:pt>
                <c:pt idx="8">
                  <c:v>13895.799999999997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F9-4AFE-9CDA-57DA306984EE}"/>
            </c:ext>
          </c:extLst>
        </c:ser>
        <c:ser>
          <c:idx val="2"/>
          <c:order val="2"/>
          <c:tx>
            <c:strRef>
              <c:f>'таб 3'!$D$2:$D$4</c:f>
              <c:strCache>
                <c:ptCount val="3"/>
                <c:pt idx="0">
                  <c:v>всего</c:v>
                </c:pt>
                <c:pt idx="2">
                  <c:v>сельские Советы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3'!$D$5:$D$13</c:f>
              <c:numCache>
                <c:formatCode>General</c:formatCode>
                <c:ptCount val="9"/>
                <c:pt idx="0" formatCode="#,##0.0">
                  <c:v>372.2</c:v>
                </c:pt>
                <c:pt idx="2" formatCode="#,##0.0">
                  <c:v>155.80000000000001</c:v>
                </c:pt>
                <c:pt idx="6" formatCode="#,##0.0">
                  <c:v>5</c:v>
                </c:pt>
                <c:pt idx="7" formatCode="#,##0.0">
                  <c:v>58.4</c:v>
                </c:pt>
                <c:pt idx="8" formatCode="#,##0.0">
                  <c:v>591.4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F9-4AFE-9CDA-57DA306984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8766080"/>
        <c:axId val="58767616"/>
      </c:barChart>
      <c:catAx>
        <c:axId val="58766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58767616"/>
        <c:crosses val="autoZero"/>
        <c:auto val="1"/>
        <c:lblAlgn val="ctr"/>
        <c:lblOffset val="100"/>
        <c:noMultiLvlLbl val="0"/>
      </c:catAx>
      <c:valAx>
        <c:axId val="58767616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extTo"/>
        <c:crossAx val="587660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процентов</a:t>
            </a:r>
          </a:p>
        </c:rich>
      </c:tx>
      <c:layout>
        <c:manualLayout>
          <c:xMode val="edge"/>
          <c:yMode val="edge"/>
          <c:x val="0.69397480067544726"/>
          <c:y val="2.1855708868190573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процентов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BC7-40D2-A660-EF12761FFAC7}"/>
              </c:ext>
            </c:extLst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BC7-40D2-A660-EF12761FFAC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7BC7-40D2-A660-EF12761FFAC7}"/>
              </c:ext>
            </c:extLst>
          </c:dPt>
          <c:dLbls>
            <c:dLbl>
              <c:idx val="0"/>
              <c:layout>
                <c:manualLayout>
                  <c:x val="5.6559308719559893E-2"/>
                  <c:y val="1.91237452596667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BC7-40D2-A660-EF12761FFAC7}"/>
                </c:ext>
              </c:extLst>
            </c:dLbl>
            <c:dLbl>
              <c:idx val="1"/>
              <c:layout>
                <c:manualLayout>
                  <c:x val="0"/>
                  <c:y val="-6.55671266045714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BC7-40D2-A660-EF12761FFAC7}"/>
                </c:ext>
              </c:extLst>
            </c:dLbl>
            <c:dLbl>
              <c:idx val="2"/>
              <c:layout>
                <c:manualLayout>
                  <c:x val="-8.4838963079340413E-2"/>
                  <c:y val="-3.005159969376194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BC7-40D2-A660-EF12761FFAC7}"/>
                </c:ext>
              </c:extLst>
            </c:dLbl>
            <c:dLbl>
              <c:idx val="3"/>
              <c:layout>
                <c:manualLayout>
                  <c:x val="6.5985860172820099E-2"/>
                  <c:y val="-4.644338134490481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BC7-40D2-A660-EF12761FFA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Сельское хозяйство, рыбохозяйственная деятельность</c:v>
                </c:pt>
                <c:pt idx="1">
                  <c:v>Топливо и энергетика</c:v>
                </c:pt>
                <c:pt idx="2">
                  <c:v>Транспорт</c:v>
                </c:pt>
                <c:pt idx="3">
                  <c:v>Другая деятельность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53.9</c:v>
                </c:pt>
                <c:pt idx="1">
                  <c:v>41.5</c:v>
                </c:pt>
                <c:pt idx="2">
                  <c:v>3.6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BC7-40D2-A660-EF12761FFA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1348603027135359"/>
          <c:y val="0.6146695733237153"/>
          <c:w val="0.77302769204124544"/>
          <c:h val="0.3696665464124678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</a:t>
            </a:r>
          </a:p>
        </c:rich>
      </c:tx>
      <c:layout>
        <c:manualLayout>
          <c:xMode val="edge"/>
          <c:yMode val="edge"/>
          <c:x val="5.7972549792237399E-2"/>
          <c:y val="9.5907994780944066E-3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320-4C12-A478-9925ACB0B919}"/>
              </c:ext>
            </c:extLst>
          </c:dPt>
          <c:dLbls>
            <c:dLbl>
              <c:idx val="0"/>
              <c:layout>
                <c:manualLayout>
                  <c:x val="-0.1279544417239995"/>
                  <c:y val="-0.159183345089382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20-4C12-A478-9925ACB0B919}"/>
                </c:ext>
              </c:extLst>
            </c:dLbl>
            <c:dLbl>
              <c:idx val="1"/>
              <c:layout>
                <c:manualLayout>
                  <c:x val="1.1005428460259812E-2"/>
                  <c:y val="-9.00704451773481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20-4C12-A478-9925ACB0B919}"/>
                </c:ext>
              </c:extLst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20-4C12-A478-9925ACB0B919}"/>
                </c:ext>
              </c:extLst>
            </c:dLbl>
            <c:dLbl>
              <c:idx val="4"/>
              <c:layout>
                <c:manualLayout>
                  <c:x val="9.7371706465144688E-4"/>
                  <c:y val="4.087209819317267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20-4C12-A478-9925ACB0B919}"/>
                </c:ext>
              </c:extLst>
            </c:dLbl>
            <c:dLbl>
              <c:idx val="5"/>
              <c:layout>
                <c:manualLayout>
                  <c:x val="9.46801237962199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20-4C12-A478-9925ACB0B919}"/>
                </c:ext>
              </c:extLst>
            </c:dLbl>
            <c:dLbl>
              <c:idx val="6"/>
              <c:layout>
                <c:manualLayout>
                  <c:x val="-1.2491002893924736E-2"/>
                  <c:y val="0.101311966366301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20-4C12-A478-9925ACB0B919}"/>
                </c:ext>
              </c:extLst>
            </c:dLbl>
            <c:dLbl>
              <c:idx val="7"/>
              <c:layout>
                <c:manualLayout>
                  <c:x val="3.6872294061563636E-2"/>
                  <c:y val="0.18183906755285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20-4C12-A478-9925ACB0B919}"/>
                </c:ext>
              </c:extLst>
            </c:dLbl>
            <c:dLbl>
              <c:idx val="8"/>
              <c:layout>
                <c:manualLayout>
                  <c:x val="-1.9800563736143053E-2"/>
                  <c:y val="-4.77454739214715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20-4C12-A478-9925ACB0B9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ЖИЛИЩНО-КОММУНАЛЬНЫЕ УСЛУГИ И ЖИЛИЩНОЕ СТРОИТЕЛЬСТВО</c:v>
                </c:pt>
                <c:pt idx="3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2931.7</c:v>
                </c:pt>
                <c:pt idx="1">
                  <c:v>1157.2</c:v>
                </c:pt>
                <c:pt idx="2">
                  <c:v>4621.1000000000004</c:v>
                </c:pt>
                <c:pt idx="3">
                  <c:v>28201.1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20-4C12-A478-9925ACB0B91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7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сфера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EA88-47CA-9035-8B4E0E961842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88-47CA-9035-8B4E0E961842}"/>
              </c:ext>
            </c:extLst>
          </c:dPt>
          <c:dPt>
            <c:idx val="2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5-EA88-47CA-9035-8B4E0E961842}"/>
              </c:ext>
            </c:extLst>
          </c:dPt>
          <c:dPt>
            <c:idx val="3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EA88-47CA-9035-8B4E0E96184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16424.8</c:v>
                </c:pt>
                <c:pt idx="1">
                  <c:v>7905.3</c:v>
                </c:pt>
                <c:pt idx="2">
                  <c:v>1906.8</c:v>
                </c:pt>
                <c:pt idx="3">
                  <c:v>1426.7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A88-47CA-9035-8B4E0E96184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0696938667419936"/>
          <c:y val="0.64205603523271182"/>
          <c:w val="0.78606122665160161"/>
          <c:h val="0.34335873371100606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BY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088294944578515"/>
          <c:y val="8.544391452917395E-2"/>
          <c:w val="0.5346477031118817"/>
          <c:h val="0.768681974697967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'таб 4'!$B$2</c:f>
              <c:strCache>
                <c:ptCount val="1"/>
                <c:pt idx="0">
                  <c:v>Поступило доходов  на          1.01.2019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4'!$B$3:$B$12</c:f>
              <c:numCache>
                <c:formatCode>#,##0.0</c:formatCode>
                <c:ptCount val="10"/>
                <c:pt idx="1">
                  <c:v>5965.1</c:v>
                </c:pt>
                <c:pt idx="2">
                  <c:v>167.7</c:v>
                </c:pt>
                <c:pt idx="3">
                  <c:v>3173.9</c:v>
                </c:pt>
                <c:pt idx="4">
                  <c:v>2231.1999999999998</c:v>
                </c:pt>
                <c:pt idx="5">
                  <c:v>569.9</c:v>
                </c:pt>
                <c:pt idx="6">
                  <c:v>342.8</c:v>
                </c:pt>
                <c:pt idx="7">
                  <c:v>876.3</c:v>
                </c:pt>
                <c:pt idx="8">
                  <c:v>983.3</c:v>
                </c:pt>
                <c:pt idx="9">
                  <c:v>14310.199999999999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A9-42F6-8826-247A784CFDE2}"/>
            </c:ext>
          </c:extLst>
        </c:ser>
        <c:ser>
          <c:idx val="1"/>
          <c:order val="1"/>
          <c:tx>
            <c:strRef>
              <c:f>'таб 4'!$C$2</c:f>
              <c:strCache>
                <c:ptCount val="1"/>
                <c:pt idx="0">
                  <c:v>Поступило доходов  на          1.01.2020 г.  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4'!$C$3:$C$12</c:f>
              <c:numCache>
                <c:formatCode>#,##0.0</c:formatCode>
                <c:ptCount val="10"/>
                <c:pt idx="1">
                  <c:v>6210.1</c:v>
                </c:pt>
                <c:pt idx="2">
                  <c:v>231.3</c:v>
                </c:pt>
                <c:pt idx="3">
                  <c:v>2567.4</c:v>
                </c:pt>
                <c:pt idx="4">
                  <c:v>2333.8000000000002</c:v>
                </c:pt>
                <c:pt idx="5">
                  <c:v>710.9</c:v>
                </c:pt>
                <c:pt idx="6">
                  <c:v>361.6</c:v>
                </c:pt>
                <c:pt idx="7">
                  <c:v>966.6</c:v>
                </c:pt>
                <c:pt idx="8">
                  <c:v>1105.5</c:v>
                </c:pt>
                <c:pt idx="9">
                  <c:v>14487.200000000003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A9-42F6-8826-247A784CF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311488"/>
        <c:axId val="111333760"/>
      </c:barChart>
      <c:catAx>
        <c:axId val="1113114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1333760"/>
        <c:crosses val="autoZero"/>
        <c:auto val="1"/>
        <c:lblAlgn val="ctr"/>
        <c:lblOffset val="100"/>
        <c:noMultiLvlLbl val="0"/>
      </c:catAx>
      <c:valAx>
        <c:axId val="111333760"/>
        <c:scaling>
          <c:orientation val="minMax"/>
        </c:scaling>
        <c:delete val="0"/>
        <c:axPos val="b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ru-BY"/>
          </a:p>
        </c:txPr>
        <c:crossAx val="1113114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Прирост (снижение) собственных доходов бюджетов района</a:t>
            </a:r>
            <a:endParaRPr lang="en-US"/>
          </a:p>
          <a:p>
            <a:pPr>
              <a:defRPr/>
            </a:pPr>
            <a:r>
              <a:rPr lang="ru-RU"/>
              <a:t> за  2019 года, тыс.рублей</a:t>
            </a:r>
            <a:r>
              <a:rPr lang="en-US"/>
              <a:t> </a:t>
            </a:r>
          </a:p>
          <a:p>
            <a:pPr>
              <a:defRPr/>
            </a:pPr>
            <a:r>
              <a:rPr lang="en-US"/>
              <a:t>(</a:t>
            </a:r>
            <a:r>
              <a:rPr lang="ru-RU"/>
              <a:t>прирост +, снижение -</a:t>
            </a:r>
            <a:r>
              <a:rPr lang="en-US"/>
              <a:t>)</a:t>
            </a:r>
            <a:endParaRPr lang="ru-RU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3.1650778413954563E-2"/>
          <c:y val="0.17183313345501058"/>
          <c:w val="0.78988732511205451"/>
          <c:h val="0.678331242120820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'[сайт 9 мес.  2019 — копия.xlsx]табл 5 (2)'!$B$5</c:f>
              <c:strCache>
                <c:ptCount val="1"/>
                <c:pt idx="0">
                  <c:v>прирост +, снижение -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9 мес.  2019 — копия.xlsx]табл 5 (2)'!$A$6:$A$16</c:f>
              <c:strCache>
                <c:ptCount val="11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итого по Советам</c:v>
                </c:pt>
                <c:pt idx="9">
                  <c:v>районный бюджет</c:v>
                </c:pt>
                <c:pt idx="10">
                  <c:v>Всего по району</c:v>
                </c:pt>
              </c:strCache>
            </c:strRef>
          </c:cat>
          <c:val>
            <c:numRef>
              <c:f>'[сайт 9 мес.  2019 — копия.xlsx]табл 5 (2)'!$B$6:$B$16</c:f>
              <c:numCache>
                <c:formatCode>General</c:formatCode>
                <c:ptCount val="11"/>
                <c:pt idx="0">
                  <c:v>10.800000000000004</c:v>
                </c:pt>
                <c:pt idx="1">
                  <c:v>24.200000000000017</c:v>
                </c:pt>
                <c:pt idx="2">
                  <c:v>1.1000000000000085</c:v>
                </c:pt>
                <c:pt idx="3">
                  <c:v>12.100000000000001</c:v>
                </c:pt>
                <c:pt idx="4">
                  <c:v>4.5</c:v>
                </c:pt>
                <c:pt idx="5">
                  <c:v>-2.1000000000000014</c:v>
                </c:pt>
                <c:pt idx="6">
                  <c:v>-5.5999999999999943</c:v>
                </c:pt>
                <c:pt idx="7">
                  <c:v>10.900000000000006</c:v>
                </c:pt>
                <c:pt idx="8">
                  <c:v>55.900000000000091</c:v>
                </c:pt>
                <c:pt idx="9">
                  <c:v>121.09999999999854</c:v>
                </c:pt>
                <c:pt idx="10">
                  <c:v>176.99999999999818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86-427D-8A1D-207426DBA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045504"/>
        <c:axId val="115047424"/>
      </c:barChart>
      <c:catAx>
        <c:axId val="11504550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high"/>
        <c:txPr>
          <a:bodyPr/>
          <a:lstStyle/>
          <a:p>
            <a:pPr>
              <a:defRPr sz="1400"/>
            </a:pPr>
            <a:endParaRPr lang="ru-BY"/>
          </a:p>
        </c:txPr>
        <c:crossAx val="115047424"/>
        <c:crosses val="autoZero"/>
        <c:auto val="1"/>
        <c:lblAlgn val="ctr"/>
        <c:lblOffset val="100"/>
        <c:noMultiLvlLbl val="0"/>
      </c:catAx>
      <c:valAx>
        <c:axId val="1150474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BY"/>
          </a:p>
        </c:txPr>
        <c:crossAx val="11504550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доходов консолидированного бюджета района                                   за</a:t>
            </a:r>
            <a:r>
              <a:rPr lang="ru-RU" baseline="0" dirty="0"/>
              <a:t> </a:t>
            </a:r>
            <a:r>
              <a:rPr lang="ru-RU" dirty="0"/>
              <a:t>2019 год, тыс. рублей   </a:t>
            </a:r>
          </a:p>
        </c:rich>
      </c:tx>
      <c:layout>
        <c:manualLayout>
          <c:xMode val="edge"/>
          <c:yMode val="edge"/>
          <c:x val="0.16147409802720641"/>
          <c:y val="2.0839979153457217E-3"/>
        </c:manualLayout>
      </c:layout>
      <c:overlay val="0"/>
    </c:title>
    <c:autoTitleDeleted val="0"/>
    <c:view3D>
      <c:rotX val="30"/>
      <c:rotY val="2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70583380871503E-2"/>
          <c:y val="0.14594138944571686"/>
          <c:w val="0.7874330088886945"/>
          <c:h val="0.71848519278457856"/>
        </c:manualLayout>
      </c:layout>
      <c:pie3DChart>
        <c:varyColors val="1"/>
        <c:ser>
          <c:idx val="0"/>
          <c:order val="0"/>
          <c:tx>
            <c:strRef>
              <c:f>'[сайт 9 мес.  2019 — копия.xlsx]табл 6 '!$B$2</c:f>
              <c:strCache>
                <c:ptCount val="1"/>
                <c:pt idx="0">
                  <c:v>Поступило доходов  за  2019 год   </c:v>
                </c:pt>
              </c:strCache>
            </c:strRef>
          </c:tx>
          <c:explosion val="25"/>
          <c:dLbls>
            <c:dLbl>
              <c:idx val="1"/>
              <c:tx>
                <c:rich>
                  <a:bodyPr/>
                  <a:lstStyle/>
                  <a:p>
                    <a:fld id="{CAA697FB-AAE0-45B4-A6E3-9B4041C9DDA5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</a:p>
                  <a:p>
                    <a:fld id="{9615C1BD-F39E-46B7-BB39-3FC080AE1D00}" type="VALUE">
                      <a:rPr lang="ru-RU" b="1" baseline="0" smtClean="0"/>
                      <a:pPr/>
                      <a:t>[ЗНАЧЕНИЕ]</a:t>
                    </a:fld>
                    <a:r>
                      <a:rPr lang="ru-RU" b="1" baseline="0"/>
                      <a:t>;</a:t>
                    </a:r>
                  </a:p>
                  <a:p>
                    <a:r>
                      <a:rPr lang="ru-RU" b="1" baseline="0"/>
                      <a:t> </a:t>
                    </a:r>
                    <a:fld id="{B395EA10-F87F-4061-BBF8-0B007A3AFB55}" type="PERCENTAGE">
                      <a:rPr lang="ru-RU" b="1" baseline="0"/>
                      <a:pPr/>
                      <a:t>[ПРОЦЕНТ]</a:t>
                    </a:fld>
                    <a:endParaRPr lang="ru-RU" b="1" baseline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2F77-41D9-B78B-732C35D39811}"/>
                </c:ext>
              </c:extLst>
            </c:dLbl>
            <c:dLbl>
              <c:idx val="2"/>
              <c:layout>
                <c:manualLayout>
                  <c:x val="-7.9357768760339231E-2"/>
                  <c:y val="-4.1679958306914018E-3"/>
                </c:manualLayout>
              </c:layout>
              <c:tx>
                <c:rich>
                  <a:bodyPr/>
                  <a:lstStyle/>
                  <a:p>
                    <a:fld id="{752ADCC7-877F-4328-957E-CE3BAD3198A8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</a:p>
                  <a:p>
                    <a:fld id="{DF836F81-080D-466D-B337-7A5D965F53C3}" type="VALUE">
                      <a:rPr lang="ru-RU" b="1" baseline="0" smtClean="0"/>
                      <a:pPr/>
                      <a:t>[ЗНАЧЕНИЕ]</a:t>
                    </a:fld>
                    <a:r>
                      <a:rPr lang="ru-RU" b="1" baseline="0" dirty="0"/>
                      <a:t>; </a:t>
                    </a:r>
                  </a:p>
                  <a:p>
                    <a:fld id="{5B5C937D-F2EE-448A-A2F7-E9C8812B3147}" type="PERCENTAGE">
                      <a:rPr lang="ru-RU" b="1" baseline="0" smtClean="0"/>
                      <a:pPr/>
                      <a:t>[ПРОЦЕНТ]</a:t>
                    </a:fld>
                    <a:endParaRPr lang="ru-BY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F932-4D3A-8A69-8719D4E5CEB2}"/>
                </c:ext>
              </c:extLst>
            </c:dLbl>
            <c:dLbl>
              <c:idx val="3"/>
              <c:layout>
                <c:manualLayout>
                  <c:x val="-5.4729495696785722E-2"/>
                  <c:y val="-5.6267943714334086E-2"/>
                </c:manualLayout>
              </c:layout>
              <c:tx>
                <c:rich>
                  <a:bodyPr/>
                  <a:lstStyle/>
                  <a:p>
                    <a:fld id="{96B143E2-3CEB-46D3-AFD5-45951FA16342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</a:t>
                    </a:r>
                  </a:p>
                  <a:p>
                    <a:r>
                      <a:rPr lang="ru-RU" baseline="0" dirty="0"/>
                      <a:t> </a:t>
                    </a:r>
                    <a:fld id="{9009F517-612C-412A-B693-02E136C1D344}" type="VALUE">
                      <a:rPr lang="ru-RU" b="1" baseline="0"/>
                      <a:pPr/>
                      <a:t>[ЗНАЧЕНИЕ]</a:t>
                    </a:fld>
                    <a:r>
                      <a:rPr lang="ru-RU" b="1" baseline="0" dirty="0"/>
                      <a:t>;</a:t>
                    </a:r>
                  </a:p>
                  <a:p>
                    <a:r>
                      <a:rPr lang="ru-RU" b="1" baseline="0" dirty="0"/>
                      <a:t> </a:t>
                    </a:r>
                    <a:fld id="{6C7AB78C-FA17-4274-B939-C263C537A5CB}" type="PERCENTAGE">
                      <a:rPr lang="ru-RU" b="1" baseline="0" dirty="0"/>
                      <a:pPr/>
                      <a:t>[ПРОЦЕНТ]</a:t>
                    </a:fld>
                    <a:endParaRPr lang="ru-RU" b="1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932-4D3A-8A69-8719D4E5CEB2}"/>
                </c:ext>
              </c:extLst>
            </c:dLbl>
            <c:dLbl>
              <c:idx val="4"/>
              <c:layout>
                <c:manualLayout>
                  <c:x val="0"/>
                  <c:y val="-0.14374948474660723"/>
                </c:manualLayout>
              </c:layout>
              <c:tx>
                <c:rich>
                  <a:bodyPr/>
                  <a:lstStyle/>
                  <a:p>
                    <a:fld id="{5DEDA343-145C-4F1C-A12B-226FD13BAB46}" type="CATEGORYNAME">
                      <a:rPr lang="ru-RU" dirty="0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</a:p>
                  <a:p>
                    <a:fld id="{E6F9D531-AF7E-48B5-9388-194D766ED887}" type="VALUE">
                      <a:rPr lang="ru-RU" b="1" baseline="0" smtClean="0"/>
                      <a:pPr/>
                      <a:t>[ЗНАЧЕНИЕ]</a:t>
                    </a:fld>
                    <a:r>
                      <a:rPr lang="ru-RU" b="1" baseline="0" dirty="0"/>
                      <a:t>;</a:t>
                    </a:r>
                  </a:p>
                  <a:p>
                    <a:r>
                      <a:rPr lang="ru-RU" b="1" baseline="0" dirty="0"/>
                      <a:t> </a:t>
                    </a:r>
                    <a:fld id="{0389B947-ED0D-414C-875F-CD92ABE5EDBF}" type="PERCENTAGE">
                      <a:rPr lang="ru-RU" b="1" baseline="0" dirty="0"/>
                      <a:pPr/>
                      <a:t>[ПРОЦЕНТ]</a:t>
                    </a:fld>
                    <a:endParaRPr lang="ru-RU" b="1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932-4D3A-8A69-8719D4E5CEB2}"/>
                </c:ext>
              </c:extLst>
            </c:dLbl>
            <c:dLbl>
              <c:idx val="5"/>
              <c:layout>
                <c:manualLayout>
                  <c:x val="3.420593481049105E-2"/>
                  <c:y val="-1.8755981238111449E-2"/>
                </c:manualLayout>
              </c:layout>
              <c:tx>
                <c:rich>
                  <a:bodyPr/>
                  <a:lstStyle/>
                  <a:p>
                    <a:fld id="{8223D569-1555-42DD-969A-7D241CC8E9DC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  <a:fld id="{245204D8-110A-4DFF-B0E2-AF2DCC136DC0}" type="VALUE">
                      <a:rPr lang="ru-RU" b="1" baseline="0"/>
                      <a:pPr/>
                      <a:t>[ЗНАЧЕНИЕ]</a:t>
                    </a:fld>
                    <a:r>
                      <a:rPr lang="ru-RU" b="1" baseline="0" dirty="0"/>
                      <a:t>;</a:t>
                    </a:r>
                  </a:p>
                  <a:p>
                    <a:r>
                      <a:rPr lang="ru-RU" b="1" baseline="0" dirty="0"/>
                      <a:t> </a:t>
                    </a:r>
                    <a:fld id="{FD0C9C2B-3D96-4F0B-A4FD-A1C8B00A4300}" type="PERCENTAGE">
                      <a:rPr lang="ru-RU" b="1" baseline="0"/>
                      <a:pPr/>
                      <a:t>[ПРОЦЕНТ]</a:t>
                    </a:fld>
                    <a:endParaRPr lang="ru-RU" b="1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932-4D3A-8A69-8719D4E5CEB2}"/>
                </c:ext>
              </c:extLst>
            </c:dLbl>
            <c:dLbl>
              <c:idx val="6"/>
              <c:layout>
                <c:manualLayout>
                  <c:x val="-3.4206042545718802E-2"/>
                  <c:y val="-4.1679958306914018E-2"/>
                </c:manualLayout>
              </c:layout>
              <c:tx>
                <c:rich>
                  <a:bodyPr/>
                  <a:lstStyle/>
                  <a:p>
                    <a:fld id="{D0592E48-BD74-4D94-97A1-4E540507A19B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</a:t>
                    </a:r>
                  </a:p>
                  <a:p>
                    <a:r>
                      <a:rPr lang="ru-RU" baseline="0" dirty="0"/>
                      <a:t> </a:t>
                    </a:r>
                    <a:fld id="{765C4179-5153-4691-BAF0-684E25476218}" type="VALUE">
                      <a:rPr lang="ru-RU" b="1" baseline="0"/>
                      <a:pPr/>
                      <a:t>[ЗНАЧЕНИЕ]</a:t>
                    </a:fld>
                    <a:r>
                      <a:rPr lang="ru-RU" b="1" baseline="0" dirty="0"/>
                      <a:t>; </a:t>
                    </a:r>
                  </a:p>
                  <a:p>
                    <a:fld id="{17934FC8-845B-49C6-86D4-014B4894B41D}" type="PERCENTAGE">
                      <a:rPr lang="ru-RU" b="1" baseline="0" smtClean="0"/>
                      <a:pPr/>
                      <a:t>[ПРОЦЕНТ]</a:t>
                    </a:fld>
                    <a:endParaRPr lang="ru-BY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932-4D3A-8A69-8719D4E5CEB2}"/>
                </c:ext>
              </c:extLst>
            </c:dLbl>
            <c:dLbl>
              <c:idx val="7"/>
              <c:layout>
                <c:manualLayout>
                  <c:x val="-2.1891798278714337E-2"/>
                  <c:y val="3.3343966645531319E-2"/>
                </c:manualLayout>
              </c:layout>
              <c:tx>
                <c:rich>
                  <a:bodyPr/>
                  <a:lstStyle/>
                  <a:p>
                    <a:fld id="{4F6B1580-220F-4932-BD54-7A23BACE47DD}" type="CATEGORYNAME">
                      <a:rPr lang="ru-RU" dirty="0"/>
                      <a:pPr/>
                      <a:t>[ИМЯ КАТЕГОРИИ]</a:t>
                    </a:fld>
                    <a:r>
                      <a:rPr lang="ru-RU" baseline="0" dirty="0"/>
                      <a:t>; </a:t>
                    </a:r>
                  </a:p>
                  <a:p>
                    <a:fld id="{CBB7B497-AB06-4232-BFA9-A12DA986D93E}" type="VALUE">
                      <a:rPr lang="ru-RU" b="1" baseline="0" smtClean="0"/>
                      <a:pPr/>
                      <a:t>[ЗНАЧЕНИЕ]</a:t>
                    </a:fld>
                    <a:r>
                      <a:rPr lang="ru-RU" b="1" baseline="0" dirty="0"/>
                      <a:t>; </a:t>
                    </a:r>
                  </a:p>
                  <a:p>
                    <a:fld id="{3401883A-A9F0-4AF4-BD5E-F6221371E2A2}" type="PERCENTAGE">
                      <a:rPr lang="ru-RU" b="1" baseline="0" smtClean="0"/>
                      <a:pPr/>
                      <a:t>[ПРОЦЕНТ]</a:t>
                    </a:fld>
                    <a:endParaRPr lang="ru-BY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F932-4D3A-8A69-8719D4E5CEB2}"/>
                </c:ext>
              </c:extLst>
            </c:dLbl>
            <c:dLbl>
              <c:idx val="8"/>
              <c:layout>
                <c:manualLayout>
                  <c:x val="-3.1161337274287992E-2"/>
                  <c:y val="-1.0419989576728536E-2"/>
                </c:manualLayout>
              </c:layout>
              <c:tx>
                <c:rich>
                  <a:bodyPr/>
                  <a:lstStyle/>
                  <a:p>
                    <a:fld id="{D01F326C-87B9-4B3B-AEC7-14FE099F17F5}" type="CATEGORYNAME">
                      <a:rPr lang="ru-RU"/>
                      <a:pPr/>
                      <a:t>[ИМЯ КАТЕГОРИИ]</a:t>
                    </a:fld>
                    <a:r>
                      <a:rPr lang="ru-RU" baseline="0" dirty="0"/>
                      <a:t>;</a:t>
                    </a:r>
                  </a:p>
                  <a:p>
                    <a:r>
                      <a:rPr lang="ru-RU" baseline="0" dirty="0"/>
                      <a:t> </a:t>
                    </a:r>
                    <a:fld id="{306365A0-57E1-4F27-85A5-01A62689D77D}" type="VALUE">
                      <a:rPr lang="ru-RU" b="1" baseline="0"/>
                      <a:pPr/>
                      <a:t>[ЗНАЧЕНИЕ]</a:t>
                    </a:fld>
                    <a:r>
                      <a:rPr lang="ru-RU" b="1" baseline="0" dirty="0"/>
                      <a:t>;</a:t>
                    </a:r>
                  </a:p>
                  <a:p>
                    <a:r>
                      <a:rPr lang="ru-RU" b="1" baseline="0" dirty="0"/>
                      <a:t> </a:t>
                    </a:r>
                    <a:fld id="{798D2256-1E51-4BA6-9600-5CAFCB47990B}" type="PERCENTAGE">
                      <a:rPr lang="ru-RU" b="1" baseline="0"/>
                      <a:pPr/>
                      <a:t>[ПРОЦЕНТ]</a:t>
                    </a:fld>
                    <a:endParaRPr lang="ru-RU" b="1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F932-4D3A-8A69-8719D4E5CEB2}"/>
                </c:ext>
              </c:extLst>
            </c:dLbl>
            <c:dLbl>
              <c:idx val="9"/>
              <c:layout>
                <c:manualLayout>
                  <c:x val="-7.4433191499906582E-3"/>
                  <c:y val="-9.169590827521177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932-4D3A-8A69-8719D4E5CEB2}"/>
                </c:ext>
              </c:extLst>
            </c:dLbl>
            <c:dLbl>
              <c:idx val="10"/>
              <c:layout>
                <c:manualLayout>
                  <c:x val="-2.3260035671133911E-2"/>
                  <c:y val="0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932-4D3A-8A69-8719D4E5CEB2}"/>
                </c:ext>
              </c:extLst>
            </c:dLbl>
            <c:dLbl>
              <c:idx val="11"/>
              <c:layout>
                <c:manualLayout>
                  <c:x val="0"/>
                  <c:y val="-8.3359916613828217E-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932-4D3A-8A69-8719D4E5CEB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BY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'[сайт 9 мес.  2019 — копия.xlsx]табл 6 '!$A$3:$A$11</c:f>
              <c:strCache>
                <c:ptCount val="9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 при упрощенной системе налогообложения</c:v>
                </c:pt>
                <c:pt idx="6">
                  <c:v>Единый налог для производителей сельскохозяйственной продукции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</c:strCache>
            </c:strRef>
          </c:cat>
          <c:val>
            <c:numRef>
              <c:f>'[сайт 9 мес.  2019 — копия.xlsx]табл 6 '!$B$3:$B$11</c:f>
              <c:numCache>
                <c:formatCode>#\ ##0.0</c:formatCode>
                <c:ptCount val="9"/>
                <c:pt idx="1">
                  <c:v>6210.1</c:v>
                </c:pt>
                <c:pt idx="2">
                  <c:v>231.3</c:v>
                </c:pt>
                <c:pt idx="3">
                  <c:v>2567.4</c:v>
                </c:pt>
                <c:pt idx="4">
                  <c:v>2333.8000000000002</c:v>
                </c:pt>
                <c:pt idx="5">
                  <c:v>710.9</c:v>
                </c:pt>
                <c:pt idx="6">
                  <c:v>361.6</c:v>
                </c:pt>
                <c:pt idx="7">
                  <c:v>966.6</c:v>
                </c:pt>
                <c:pt idx="8">
                  <c:v>1105.5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932-4D3A-8A69-8719D4E5CE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8057587711289"/>
          <c:y val="7.5023924952446142E-2"/>
          <c:w val="0.83300899643019855"/>
          <c:h val="0.7945932889359725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'[сайт 9 мес.  2019 — копия.xlsx]состав доходов, в %'!$B$7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9 мес.  2019 — копия.xlsx]состав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9 мес.  2019 — копия.xlsx]состав доходов, в %'!$B$8:$B$17</c:f>
              <c:numCache>
                <c:formatCode>#\ ##0.0</c:formatCode>
                <c:ptCount val="10"/>
                <c:pt idx="0">
                  <c:v>0.4652382793086311</c:v>
                </c:pt>
                <c:pt idx="1">
                  <c:v>0.92702523607046239</c:v>
                </c:pt>
                <c:pt idx="2">
                  <c:v>0.45488431166823134</c:v>
                </c:pt>
                <c:pt idx="3">
                  <c:v>0.49491965321111053</c:v>
                </c:pt>
                <c:pt idx="4">
                  <c:v>0.43417637638743167</c:v>
                </c:pt>
                <c:pt idx="5">
                  <c:v>0.36929151250759296</c:v>
                </c:pt>
                <c:pt idx="6">
                  <c:v>0.44176928599039156</c:v>
                </c:pt>
                <c:pt idx="7">
                  <c:v>0.49491965321111053</c:v>
                </c:pt>
                <c:pt idx="8">
                  <c:v>95.917775691645033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D0-491F-8418-6B4A6D0590E7}"/>
            </c:ext>
          </c:extLst>
        </c:ser>
        <c:ser>
          <c:idx val="1"/>
          <c:order val="1"/>
          <c:tx>
            <c:strRef>
              <c:f>'[сайт 9 мес.  2019 — копия.xlsx]состав доходов, в %'!$C$7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9 мес.  2019 — копия.xlsx]состав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9 мес.  2019 — копия.xlsx]состав доходов, в %'!$C$8:$C$17</c:f>
              <c:numCache>
                <c:formatCode>#\ ##0.0</c:formatCode>
                <c:ptCount val="10"/>
                <c:pt idx="0">
                  <c:v>0.17748286698724017</c:v>
                </c:pt>
                <c:pt idx="1">
                  <c:v>0.52203627276513576</c:v>
                </c:pt>
                <c:pt idx="2">
                  <c:v>0.15239862178637692</c:v>
                </c:pt>
                <c:pt idx="3">
                  <c:v>0.15429177236757413</c:v>
                </c:pt>
                <c:pt idx="4">
                  <c:v>0.15665821059407067</c:v>
                </c:pt>
                <c:pt idx="5">
                  <c:v>0.13725341713679906</c:v>
                </c:pt>
                <c:pt idx="6">
                  <c:v>0.14813903297868314</c:v>
                </c:pt>
                <c:pt idx="7">
                  <c:v>0.17369656582484572</c:v>
                </c:pt>
                <c:pt idx="8">
                  <c:v>98.378043239559275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D0-491F-8418-6B4A6D0590E7}"/>
            </c:ext>
          </c:extLst>
        </c:ser>
        <c:ser>
          <c:idx val="2"/>
          <c:order val="2"/>
          <c:tx>
            <c:strRef>
              <c:f>'[сайт 9 мес.  2019 — копия.xlsx]состав доходов, в %'!$D$7</c:f>
              <c:strCache>
                <c:ptCount val="1"/>
                <c:pt idx="0">
                  <c:v>Субвенции и иные межбюджетные трансферты 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'[сайт 9 мес.  2019 — копия.xlsx]состав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'[сайт 9 мес.  2019 — копия.xlsx]состав доходов, в %'!$D$8:$D$17</c:f>
              <c:numCache>
                <c:formatCode>#\ ##0.0</c:formatCode>
                <c:ptCount val="10"/>
                <c:pt idx="0">
                  <c:v>2.0432795930683678</c:v>
                </c:pt>
                <c:pt idx="1">
                  <c:v>0</c:v>
                </c:pt>
                <c:pt idx="2">
                  <c:v>3.1037158375722043</c:v>
                </c:pt>
                <c:pt idx="3">
                  <c:v>8.6214328821450123E-2</c:v>
                </c:pt>
                <c:pt idx="4">
                  <c:v>0.02</c:v>
                </c:pt>
                <c:pt idx="5">
                  <c:v>4.3107164410725061E-2</c:v>
                </c:pt>
                <c:pt idx="6">
                  <c:v>0.25864298646435036</c:v>
                </c:pt>
                <c:pt idx="7">
                  <c:v>0.30175015087507545</c:v>
                </c:pt>
                <c:pt idx="8">
                  <c:v>93.990861281144916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D0-491F-8418-6B4A6D059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1286144"/>
        <c:axId val="111287680"/>
      </c:barChart>
      <c:catAx>
        <c:axId val="1112861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7680"/>
        <c:crosses val="autoZero"/>
        <c:auto val="1"/>
        <c:lblAlgn val="ctr"/>
        <c:lblOffset val="100"/>
        <c:noMultiLvlLbl val="0"/>
      </c:catAx>
      <c:valAx>
        <c:axId val="11128768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BY"/>
          </a:p>
        </c:txPr>
        <c:crossAx val="11128614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/>
          </a:pPr>
          <a:endParaRPr lang="ru-BY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1-1EDE-43A4-8702-545430740ADC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3-1EDE-43A4-8702-545430740ADC}"/>
              </c:ext>
            </c:extLst>
          </c:dPt>
          <c:dLbls>
            <c:dLbl>
              <c:idx val="1"/>
              <c:layout>
                <c:manualLayout>
                  <c:x val="-0.17736617326835338"/>
                  <c:y val="-0.1339955728334972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DE-43A4-8702-545430740A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5212.2</c:v>
                </c:pt>
                <c:pt idx="1">
                  <c:v>31771.8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DE-43A4-8702-545430740AD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/>
            </a:pPr>
            <a:r>
              <a:rPr lang="ru-RU" sz="1800" baseline="0" dirty="0"/>
              <a:t>Состав, тыс. рублей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47732729269041"/>
          <c:y val="5.2910797358553439E-2"/>
          <c:w val="0.46880961975036872"/>
          <c:h val="0.9204713585316836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#,##0.0</c:formatCode>
                <c:ptCount val="1"/>
                <c:pt idx="0">
                  <c:v>20315.099999999999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D5-48A7-87FD-5D6F3F393B3C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#,##0.0</c:formatCode>
                <c:ptCount val="1"/>
                <c:pt idx="0">
                  <c:v>3028.2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D5-48A7-87FD-5D6F3F393B3C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#,##0.0</c:formatCode>
                <c:ptCount val="1"/>
                <c:pt idx="0">
                  <c:v>3924.4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D5-48A7-87FD-5D6F3F393B3C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#,##0.0</c:formatCode>
                <c:ptCount val="1"/>
                <c:pt idx="0">
                  <c:v>1788.5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D5-48A7-87FD-5D6F3F393B3C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#,##0.0</c:formatCode>
                <c:ptCount val="1"/>
                <c:pt idx="0">
                  <c:v>1332.7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D5-48A7-87FD-5D6F3F393B3C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#,##0.0</c:formatCode>
                <c:ptCount val="1"/>
                <c:pt idx="0">
                  <c:v>2149.6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D5-48A7-87FD-5D6F3F393B3C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225933050640217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#,##0.0</c:formatCode>
                <c:ptCount val="1"/>
                <c:pt idx="0">
                  <c:v>1312.5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BD5-48A7-87FD-5D6F3F393B3C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#,##0.0</c:formatCode>
                <c:ptCount val="1"/>
                <c:pt idx="0">
                  <c:v>136.19999999999999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D5-48A7-87FD-5D6F3F393B3C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1434180785647244E-3"/>
                  <c:y val="-3.94510331182196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D5-48A7-87FD-5D6F3F393B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#,##0.0</c:formatCode>
                <c:ptCount val="1"/>
                <c:pt idx="0">
                  <c:v>2996.8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D5-48A7-87FD-5D6F3F393B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1594368"/>
        <c:axId val="31605888"/>
        <c:axId val="0"/>
      </c:bar3DChart>
      <c:catAx>
        <c:axId val="3159436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Расходы, %</a:t>
                </a:r>
              </a:p>
            </c:rich>
          </c:tx>
          <c:overlay val="0"/>
        </c:title>
        <c:majorTickMark val="out"/>
        <c:minorTickMark val="none"/>
        <c:tickLblPos val="nextTo"/>
        <c:crossAx val="31605888"/>
        <c:crosses val="autoZero"/>
        <c:auto val="1"/>
        <c:lblAlgn val="ctr"/>
        <c:lblOffset val="100"/>
        <c:noMultiLvlLbl val="0"/>
      </c:catAx>
      <c:valAx>
        <c:axId val="31605888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 baseline="0"/>
            </a:pPr>
            <a:endParaRPr lang="ru-BY"/>
          </a:p>
        </c:txPr>
        <c:crossAx val="3159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1822835967065"/>
          <c:y val="0.10236663137788862"/>
          <c:w val="0.33562126316894336"/>
          <c:h val="0.897633368622111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BY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</a:defRPr>
            </a:pPr>
            <a:r>
              <a:rPr lang="ru-RU" sz="1800" baseline="0" dirty="0">
                <a:latin typeface="Times New Roman" pitchFamily="18" charset="0"/>
              </a:rPr>
              <a:t>Структура, %</a:t>
            </a:r>
          </a:p>
        </c:rich>
      </c:tx>
      <c:overlay val="1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General</c:formatCode>
                <c:ptCount val="1"/>
                <c:pt idx="0">
                  <c:v>54.9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87-43C9-8FED-3368235E19E9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Лист1!$B$3</c:f>
              <c:numCache>
                <c:formatCode>General</c:formatCode>
                <c:ptCount val="1"/>
                <c:pt idx="0">
                  <c:v>8.1999999999999993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87-43C9-8FED-3368235E19E9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>
                    <a:latin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Лист1!$B$4</c:f>
              <c:numCache>
                <c:formatCode>General</c:formatCode>
                <c:ptCount val="1"/>
                <c:pt idx="0">
                  <c:v>10.6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87-43C9-8FED-3368235E19E9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</c:f>
              <c:numCache>
                <c:formatCode>General</c:formatCode>
                <c:ptCount val="1"/>
                <c:pt idx="0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87-43C9-8FED-3368235E19E9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Лист1!$B$6</c:f>
              <c:numCache>
                <c:formatCode>General</c:formatCode>
                <c:ptCount val="1"/>
                <c:pt idx="0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87-43C9-8FED-3368235E19E9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Лист1!$B$7</c:f>
              <c:numCache>
                <c:formatCode>General</c:formatCode>
                <c:ptCount val="1"/>
                <c:pt idx="0">
                  <c:v>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87-43C9-8FED-3368235E19E9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Лист1!$B$8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D87-43C9-8FED-3368235E19E9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9128043990573443E-2"/>
                  <c:y val="2.35159056401139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Лист1!$B$9</c:f>
              <c:numCache>
                <c:formatCode>General</c:formatCode>
                <c:ptCount val="1"/>
                <c:pt idx="0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87-43C9-8FED-3368235E19E9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2922267896159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D87-43C9-8FED-3368235E19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Лист1!$B$10</c:f>
              <c:numCache>
                <c:formatCode>General</c:formatCode>
                <c:ptCount val="1"/>
                <c:pt idx="0">
                  <c:v>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D87-43C9-8FED-3368235E19E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0628352"/>
        <c:axId val="60646912"/>
        <c:axId val="0"/>
      </c:bar3DChart>
      <c:catAx>
        <c:axId val="6062835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Всего расходов </a:t>
                </a:r>
                <a:r>
                  <a:rPr lang="en-US" sz="1000" dirty="0">
                    <a:latin typeface="Times New Roman" pitchFamily="18" charset="0"/>
                    <a:cs typeface="Times New Roman" pitchFamily="18" charset="0"/>
                  </a:rPr>
                  <a:t>36 984</a:t>
                </a:r>
                <a:r>
                  <a:rPr lang="ru-RU" sz="1000" dirty="0">
                    <a:latin typeface="Times New Roman" pitchFamily="18" charset="0"/>
                    <a:cs typeface="Times New Roman" pitchFamily="18" charset="0"/>
                  </a:rPr>
                  <a:t> тыс. рублей</a:t>
                </a:r>
              </a:p>
            </c:rich>
          </c:tx>
          <c:layout>
            <c:manualLayout>
              <c:xMode val="edge"/>
              <c:yMode val="edge"/>
              <c:x val="0.10937669711945858"/>
              <c:y val="0.86552549716698302"/>
            </c:manualLayout>
          </c:layout>
          <c:overlay val="0"/>
        </c:title>
        <c:majorTickMark val="out"/>
        <c:minorTickMark val="none"/>
        <c:tickLblPos val="nextTo"/>
        <c:crossAx val="60646912"/>
        <c:crosses val="autoZero"/>
        <c:auto val="1"/>
        <c:lblAlgn val="ctr"/>
        <c:lblOffset val="100"/>
        <c:noMultiLvlLbl val="0"/>
      </c:catAx>
      <c:valAx>
        <c:axId val="606469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6062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00398958378591"/>
          <c:y val="8.8433137058845313E-2"/>
          <c:w val="0.33614290750969694"/>
          <c:h val="0.8842748953819945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хозяйство, рыбохозяйственная деятельность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623.79999999999995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4-407F-B2F8-C989A7C9F1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Топливо и энергетика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480.6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4-407F-B2F8-C989A7C9F13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41.3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14-407F-B2F8-C989A7C9F13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Другая деятельность в области национальной экономики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2003926549952642E-2"/>
                  <c:y val="-6.2655521055276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14-407F-B2F8-C989A7C9F1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BY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14-407F-B2F8-C989A7C9F1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3891200"/>
        <c:axId val="93901568"/>
        <c:axId val="0"/>
      </c:bar3DChart>
      <c:catAx>
        <c:axId val="93891200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400" b="0" dirty="0">
                    <a:latin typeface="Times New Roman" pitchFamily="18" charset="0"/>
                    <a:cs typeface="Times New Roman" pitchFamily="18" charset="0"/>
                  </a:rPr>
                  <a:t>1 157,1</a:t>
                </a:r>
                <a:r>
                  <a:rPr lang="ru-RU" sz="1400" b="0" dirty="0">
                    <a:latin typeface="Times New Roman" pitchFamily="18" charset="0"/>
                    <a:cs typeface="Times New Roman" pitchFamily="18" charset="0"/>
                  </a:rPr>
                  <a:t> тыс. рублей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93901568"/>
        <c:crosses val="autoZero"/>
        <c:auto val="1"/>
        <c:lblAlgn val="ctr"/>
        <c:lblOffset val="100"/>
        <c:noMultiLvlLbl val="0"/>
      </c:catAx>
      <c:valAx>
        <c:axId val="93901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BY"/>
          </a:p>
        </c:txPr>
        <c:crossAx val="9389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72361781184606"/>
          <c:y val="0.1530708467251837"/>
          <c:w val="0.33441587371676901"/>
          <c:h val="0.82595655801731349"/>
        </c:manualLayout>
      </c:layout>
      <c:overlay val="0"/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BY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BY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0.31118</cdr:x>
      <cdr:y>0.03138</cdr:y>
    </cdr:from>
    <cdr:to>
      <cdr:x>0.86401</cdr:x>
      <cdr:y>0.10406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429" y="190670"/>
          <a:ext cx="5143855" cy="441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/>
            <a:t>Структура</a:t>
          </a:r>
          <a:r>
            <a:rPr lang="ru-RU" sz="1100" baseline="0" dirty="0"/>
            <a:t> собственных доходов консолидированного бюджета </a:t>
          </a:r>
          <a:r>
            <a:rPr lang="ru-RU" sz="1100" baseline="0" dirty="0" err="1"/>
            <a:t>Сенненского</a:t>
          </a:r>
          <a:r>
            <a:rPr lang="ru-RU" sz="1100" baseline="0" dirty="0"/>
            <a:t> района в разрезе бюджетов за  2019 год, тыс. рублей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0.11849</cdr:x>
      <cdr:y>0.00625</cdr:y>
    </cdr:from>
    <cdr:to>
      <cdr:x>0.8749</cdr:x>
      <cdr:y>0.09706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9826" y="38100"/>
          <a:ext cx="7021009" cy="55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/>
            <a:t>Сравнительный анализ</a:t>
          </a:r>
          <a:r>
            <a:rPr lang="ru-RU" sz="1400" baseline="0" dirty="0"/>
            <a:t> поступления собственных  доходов бюджета </a:t>
          </a:r>
          <a:r>
            <a:rPr lang="ru-RU" sz="1400" baseline="0" dirty="0" err="1"/>
            <a:t>Сенненского</a:t>
          </a:r>
          <a:r>
            <a:rPr lang="ru-RU" sz="1400" baseline="0" dirty="0"/>
            <a:t> района за  2018 и  2019 годы, тыс. рублей</a:t>
          </a:r>
          <a:endParaRPr lang="ru-RU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0.14517</cdr:x>
      <cdr:y>0.01914</cdr:y>
    </cdr:from>
    <cdr:to>
      <cdr:x>0.87513</cdr:x>
      <cdr:y>0.07715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7461" y="116652"/>
          <a:ext cx="6775500" cy="353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/>
            <a:t>Структура</a:t>
          </a:r>
          <a:r>
            <a:rPr lang="ru-RU" sz="1400" baseline="0" dirty="0"/>
            <a:t> доходов бюджета </a:t>
          </a:r>
          <a:r>
            <a:rPr lang="ru-RU" sz="1400" baseline="0" dirty="0" err="1"/>
            <a:t>Сенненского</a:t>
          </a:r>
          <a:r>
            <a:rPr lang="ru-RU" sz="1400" baseline="0" dirty="0"/>
            <a:t>  района за 2019 год, тыс.</a:t>
          </a:r>
          <a:r>
            <a:rPr lang="ru-RU" sz="1400" dirty="0"/>
            <a:t> </a:t>
          </a:r>
          <a:r>
            <a:rPr lang="ru-RU" sz="1400" baseline="0" dirty="0"/>
            <a:t>рублей </a:t>
          </a:r>
          <a:endParaRPr lang="ru-RU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BY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7CFA8-7570-492B-9D88-1915AB5434B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42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5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6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0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3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6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7C11-ADB6-45EA-AEE4-8B59C4FBC80A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2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2500306"/>
            <a:ext cx="57647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7143800" cy="301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 бюджета Сенненского района за 2019 года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2019 год, тыс. рублей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268940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300" dirty="0">
                <a:effectLst/>
                <a:latin typeface="Times New Roman" pitchFamily="18" charset="0"/>
                <a:cs typeface="Times New Roman" pitchFamily="18" charset="0"/>
              </a:rPr>
              <a:t>Экономическая классификация расходов консолидированного бюджета за 2019 год 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07540385"/>
              </p:ext>
            </p:extLst>
          </p:nvPr>
        </p:nvGraphicFramePr>
        <p:xfrm>
          <a:off x="457200" y="1124744"/>
          <a:ext cx="404018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26000279"/>
              </p:ext>
            </p:extLst>
          </p:nvPr>
        </p:nvGraphicFramePr>
        <p:xfrm>
          <a:off x="4645025" y="1124745"/>
          <a:ext cx="404177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376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Состав и структура расходов консолидированного бюджета на национальную экономику за 2019 год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86854236"/>
              </p:ext>
            </p:extLst>
          </p:nvPr>
        </p:nvGraphicFramePr>
        <p:xfrm>
          <a:off x="457200" y="1124745"/>
          <a:ext cx="40401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31013463"/>
              </p:ext>
            </p:extLst>
          </p:nvPr>
        </p:nvGraphicFramePr>
        <p:xfrm>
          <a:off x="4645025" y="1196753"/>
          <a:ext cx="404177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650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792088"/>
          </a:xfrm>
        </p:spPr>
        <p:txBody>
          <a:bodyPr>
            <a:noAutofit/>
          </a:bodyPr>
          <a:lstStyle/>
          <a:p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1800" b="1" dirty="0" err="1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800" b="1" dirty="0">
                <a:effectLst/>
                <a:latin typeface="Times New Roman" pitchFamily="18" charset="0"/>
                <a:cs typeface="Times New Roman" pitchFamily="18" charset="0"/>
              </a:rPr>
              <a:t> района по функциональной классификации за 2019 год (в процентах)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5579444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0797509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Сведения о расходах на выплату государственной адресной социальной помощи, бесплатное обеспечение продуктами питания детей первых двух лет жизни по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Сенненскому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району за 2019 год</a:t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704234"/>
              </p:ext>
            </p:extLst>
          </p:nvPr>
        </p:nvGraphicFramePr>
        <p:xfrm>
          <a:off x="457200" y="1196973"/>
          <a:ext cx="8229600" cy="5575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6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Един. измерения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к годовому плану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Государственная адресная социальная помощь – всего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336,0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-единовременное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78,2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-ежемесячное социальное пособие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153,9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-социальное пособие для возмещения затрат на приобретение подгузников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177,8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812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2. Бесплатное обеспечение продуктами питания детей первых двух лет жизни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18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9248"/>
              </p:ext>
            </p:extLst>
          </p:nvPr>
        </p:nvGraphicFramePr>
        <p:xfrm>
          <a:off x="484312" y="1268760"/>
          <a:ext cx="8208912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0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36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1 214,4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1 214,4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678,1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1 892,5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412304" y="332656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января 2019  г., тыс. рублей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781288"/>
              </p:ext>
            </p:extLst>
          </p:nvPr>
        </p:nvGraphicFramePr>
        <p:xfrm>
          <a:off x="0" y="404664"/>
          <a:ext cx="9129219" cy="606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026362"/>
              </p:ext>
            </p:extLst>
          </p:nvPr>
        </p:nvGraphicFramePr>
        <p:xfrm>
          <a:off x="35496" y="332656"/>
          <a:ext cx="8856984" cy="613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035308"/>
              </p:ext>
            </p:extLst>
          </p:nvPr>
        </p:nvGraphicFramePr>
        <p:xfrm>
          <a:off x="107504" y="548680"/>
          <a:ext cx="8856984" cy="5918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7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53299"/>
              </p:ext>
            </p:extLst>
          </p:nvPr>
        </p:nvGraphicFramePr>
        <p:xfrm>
          <a:off x="-80293" y="390446"/>
          <a:ext cx="9304587" cy="607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00000000-0008-0000-0A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511015"/>
              </p:ext>
            </p:extLst>
          </p:nvPr>
        </p:nvGraphicFramePr>
        <p:xfrm>
          <a:off x="-80294" y="390446"/>
          <a:ext cx="9304587" cy="6077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Консолидированный бюджет района за 2019 год исполнен по доходам в сумме 36 776,0 тыс. рублей, по расходам  - 36 984,0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Поступления  собственных доходов бюджета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района составили 14487,2 тыс. рублей или 100,8 процента к годовому плану. Налоговые доходы поступили в сумме 12 607,8 тыс. рублей, неналоговые доходы – 1 879,4 тыс. рублей.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Безвозмездные поступления из областного бюджета в структуре доходов бюджета района составили 60,6 процента ( 22 288,7 тыс. рублей), из них дотация – 57,4 процента (21 128,8 тыс. рублей), субвенции – 0,1 процента (7,1 тыс. рублей), иные межбюджетные трансферты – 3,1 процента (1 152,8 тыс. рублей)</a:t>
            </a:r>
          </a:p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     Расходы консолидированного бюджета района за 2019 год профинансированы в сумме 36 984,0 тыс. рублей или 99,8 процента к годовому плану. В объеме расходов бюджета района средства, предусмотренные на текущие расходы, составляют 33987,2 тыс. рублей или 91,9 процента всех расходов, из них расходы на выплату заработной платы с начислениями на нее, трансфертов населению, расчеты за лекарственные средства, продукты питания, коммунальные услуги, субсидирование жилищно-коммунальных и транспортных услуг населению, расчеты за топливо, отпускаемое населению, обслуживание долга – 30058,8 тыс. рублей или 81,7 процента. Расходы капитального характера профинансированы в сумме 2 996,8 тыс. рублей или 8,1 процента всех расходов.</a:t>
            </a:r>
          </a:p>
        </p:txBody>
      </p:sp>
    </p:spTree>
    <p:extLst>
      <p:ext uri="{BB962C8B-B14F-4D97-AF65-F5344CB8AC3E}">
        <p14:creationId xmlns:p14="http://schemas.microsoft.com/office/powerpoint/2010/main" val="2904557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008676" y="2946792"/>
            <a:ext cx="2943224" cy="155496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Государственные программы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 b="1" dirty="0">
                <a:effectLst/>
                <a:ea typeface="Calibri"/>
                <a:cs typeface="Times New Roman"/>
              </a:rPr>
              <a:t>31 771,8</a:t>
            </a:r>
            <a:r>
              <a:rPr lang="ru-RU" sz="1200" b="1" dirty="0">
                <a:effectLst/>
                <a:ea typeface="Calibri"/>
                <a:cs typeface="Times New Roman"/>
              </a:rPr>
              <a:t>тыс. рублей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 (8</a:t>
            </a:r>
            <a:r>
              <a:rPr lang="en-US" sz="1200" b="1" dirty="0">
                <a:effectLst/>
                <a:ea typeface="Calibri"/>
                <a:cs typeface="Times New Roman"/>
              </a:rPr>
              <a:t>5</a:t>
            </a:r>
            <a:r>
              <a:rPr lang="ru-RU" sz="1200" b="1" dirty="0">
                <a:effectLst/>
                <a:ea typeface="Calibri"/>
                <a:cs typeface="Times New Roman"/>
              </a:rPr>
              <a:t>,</a:t>
            </a:r>
            <a:r>
              <a:rPr lang="en-US" sz="1200" b="1" dirty="0">
                <a:effectLst/>
                <a:ea typeface="Calibri"/>
                <a:cs typeface="Times New Roman"/>
              </a:rPr>
              <a:t>9</a:t>
            </a:r>
            <a:r>
              <a:rPr lang="ru-RU" sz="1200" b="1" dirty="0">
                <a:effectLst/>
                <a:ea typeface="Calibri"/>
                <a:cs typeface="Times New Roman"/>
              </a:rPr>
              <a:t>% расходов) бюджета)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566012" y="54429"/>
            <a:ext cx="2771775" cy="1562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Увековечивание погибших при защите Отечества и сохранение памяти о жертвах войн 1</a:t>
            </a:r>
            <a:r>
              <a:rPr lang="en-US" sz="900" dirty="0">
                <a:effectLst/>
                <a:ea typeface="Calibri"/>
                <a:cs typeface="Times New Roman"/>
              </a:rPr>
              <a:t>7</a:t>
            </a:r>
            <a:r>
              <a:rPr lang="ru-RU" sz="900" dirty="0">
                <a:effectLst/>
                <a:ea typeface="Calibri"/>
                <a:cs typeface="Times New Roman"/>
              </a:rPr>
              <a:t>,</a:t>
            </a:r>
            <a:r>
              <a:rPr lang="en-US" sz="900" dirty="0">
                <a:effectLst/>
                <a:ea typeface="Calibri"/>
                <a:cs typeface="Times New Roman"/>
              </a:rPr>
              <a:t>1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349273" y="201930"/>
            <a:ext cx="2152650" cy="1225699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Охрана окружающей среды </a:t>
            </a:r>
            <a:r>
              <a:rPr lang="en-US" sz="900" dirty="0">
                <a:effectLst/>
                <a:ea typeface="Calibri"/>
                <a:cs typeface="Times New Roman"/>
              </a:rPr>
              <a:t>2</a:t>
            </a:r>
            <a:r>
              <a:rPr lang="ru-RU" sz="900" dirty="0">
                <a:effectLst/>
                <a:ea typeface="Calibri"/>
                <a:cs typeface="Times New Roman"/>
              </a:rPr>
              <a:t>5,</a:t>
            </a:r>
            <a:r>
              <a:rPr lang="en-US" sz="900" dirty="0">
                <a:effectLst/>
                <a:ea typeface="Calibri"/>
                <a:cs typeface="Times New Roman"/>
              </a:rPr>
              <a:t>0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39473" y="577487"/>
            <a:ext cx="2209800" cy="139319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Строительство жилья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en-US" sz="1100" dirty="0">
                <a:effectLst/>
                <a:ea typeface="Calibri"/>
                <a:cs typeface="Times New Roman"/>
              </a:rPr>
              <a:t>23</a:t>
            </a:r>
            <a:r>
              <a:rPr lang="ru-RU" sz="1100" dirty="0">
                <a:effectLst/>
                <a:ea typeface="Calibri"/>
                <a:cs typeface="Times New Roman"/>
              </a:rPr>
              <a:t>,</a:t>
            </a:r>
            <a:r>
              <a:rPr lang="en-US" sz="1100" dirty="0">
                <a:effectLst/>
                <a:ea typeface="Calibri"/>
                <a:cs typeface="Times New Roman"/>
              </a:rPr>
              <a:t>8</a:t>
            </a:r>
            <a:r>
              <a:rPr lang="ru-RU" sz="900" dirty="0">
                <a:effectLst/>
                <a:ea typeface="Calibri"/>
                <a:cs typeface="Times New Roman"/>
              </a:rPr>
              <a:t> тыс.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7109505" y="457200"/>
            <a:ext cx="2000250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Развитее транспортного комплекса  </a:t>
            </a:r>
            <a:r>
              <a:rPr lang="en-US" sz="900" dirty="0">
                <a:ea typeface="Calibri"/>
                <a:cs typeface="Times New Roman"/>
              </a:rPr>
              <a:t>39</a:t>
            </a:r>
            <a:r>
              <a:rPr lang="ru-RU" sz="900" dirty="0">
                <a:effectLst/>
                <a:ea typeface="Calibri"/>
                <a:cs typeface="Times New Roman"/>
              </a:rPr>
              <a:t>,</a:t>
            </a:r>
            <a:r>
              <a:rPr lang="en-US" sz="900" dirty="0">
                <a:effectLst/>
                <a:ea typeface="Calibri"/>
                <a:cs typeface="Times New Roman"/>
              </a:rPr>
              <a:t>9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6595779" y="2185427"/>
            <a:ext cx="2497374" cy="1181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физической культуры и спорта </a:t>
            </a:r>
            <a:r>
              <a:rPr lang="en-US" sz="900" dirty="0">
                <a:effectLst/>
                <a:ea typeface="Calibri"/>
                <a:cs typeface="Times New Roman"/>
              </a:rPr>
              <a:t>557,9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323693" y="3699510"/>
            <a:ext cx="2820307" cy="1267777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Образование и молодежная политика 1</a:t>
            </a:r>
            <a:r>
              <a:rPr lang="en-US" sz="900" dirty="0">
                <a:effectLst/>
                <a:ea typeface="Calibri"/>
                <a:cs typeface="Times New Roman"/>
              </a:rPr>
              <a:t>5</a:t>
            </a:r>
            <a:r>
              <a:rPr lang="ru-RU" sz="900" dirty="0">
                <a:effectLst/>
                <a:ea typeface="Calibri"/>
                <a:cs typeface="Times New Roman"/>
              </a:rPr>
              <a:t> </a:t>
            </a:r>
            <a:r>
              <a:rPr lang="en-US" sz="900" dirty="0">
                <a:effectLst/>
                <a:ea typeface="Calibri"/>
                <a:cs typeface="Times New Roman"/>
              </a:rPr>
              <a:t>440</a:t>
            </a:r>
            <a:r>
              <a:rPr lang="ru-RU" sz="900" dirty="0">
                <a:effectLst/>
                <a:ea typeface="Calibri"/>
                <a:cs typeface="Times New Roman"/>
              </a:rPr>
              <a:t>,</a:t>
            </a:r>
            <a:r>
              <a:rPr lang="en-US" sz="900" dirty="0">
                <a:effectLst/>
                <a:ea typeface="Calibri"/>
                <a:cs typeface="Times New Roman"/>
              </a:rPr>
              <a:t>8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</a:t>
            </a:r>
            <a:r>
              <a:rPr lang="ru-RU" sz="1100" dirty="0">
                <a:effectLst/>
                <a:ea typeface="Calibri"/>
                <a:cs typeface="Times New Roman"/>
              </a:rPr>
              <a:t>.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5721259" y="5180759"/>
            <a:ext cx="3448050" cy="115252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Социальная защита и содействие занятости 1 </a:t>
            </a:r>
            <a:r>
              <a:rPr lang="en-US" sz="900" dirty="0">
                <a:effectLst/>
                <a:ea typeface="Calibri"/>
                <a:cs typeface="Times New Roman"/>
              </a:rPr>
              <a:t>426</a:t>
            </a:r>
            <a:r>
              <a:rPr lang="ru-RU" sz="900" dirty="0">
                <a:effectLst/>
                <a:ea typeface="Calibri"/>
                <a:cs typeface="Times New Roman"/>
              </a:rPr>
              <a:t>,</a:t>
            </a:r>
            <a:r>
              <a:rPr lang="en-US" sz="900" dirty="0">
                <a:effectLst/>
                <a:ea typeface="Calibri"/>
                <a:cs typeface="Times New Roman"/>
              </a:rPr>
              <a:t>0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3053624" y="5572125"/>
            <a:ext cx="3438525" cy="113347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Здоровье народа и демографическая безопасность </a:t>
            </a:r>
            <a:r>
              <a:rPr lang="en-US" sz="900" dirty="0">
                <a:effectLst/>
                <a:ea typeface="Calibri"/>
                <a:cs typeface="Times New Roman"/>
              </a:rPr>
              <a:t>7</a:t>
            </a:r>
            <a:r>
              <a:rPr lang="ru-RU" sz="900" dirty="0">
                <a:effectLst/>
                <a:ea typeface="Calibri"/>
                <a:cs typeface="Times New Roman"/>
              </a:rPr>
              <a:t> </a:t>
            </a:r>
            <a:r>
              <a:rPr lang="en-US" sz="900" dirty="0">
                <a:effectLst/>
                <a:ea typeface="Calibri"/>
                <a:cs typeface="Times New Roman"/>
              </a:rPr>
              <a:t>816</a:t>
            </a:r>
            <a:r>
              <a:rPr lang="ru-RU" sz="900" dirty="0">
                <a:effectLst/>
                <a:ea typeface="Calibri"/>
                <a:cs typeface="Times New Roman"/>
              </a:rPr>
              <a:t>,</a:t>
            </a:r>
            <a:r>
              <a:rPr lang="en-US" sz="900" dirty="0">
                <a:effectLst/>
                <a:ea typeface="Calibri"/>
                <a:cs typeface="Times New Roman"/>
              </a:rPr>
              <a:t>3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000125" y="5124450"/>
            <a:ext cx="2752725" cy="8953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Культура Беларуси </a:t>
            </a:r>
            <a:r>
              <a:rPr lang="en-US" sz="900" dirty="0">
                <a:effectLst/>
                <a:ea typeface="Calibri"/>
                <a:cs typeface="Times New Roman"/>
              </a:rPr>
              <a:t>1207,1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0" y="2305050"/>
            <a:ext cx="2800350" cy="8191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аграрного бизнеса </a:t>
            </a:r>
            <a:r>
              <a:rPr lang="en-US" sz="900" dirty="0">
                <a:effectLst/>
                <a:ea typeface="Calibri"/>
                <a:cs typeface="Times New Roman"/>
              </a:rPr>
              <a:t>623,8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0" y="3519487"/>
            <a:ext cx="2965486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Комфортное жилье и благоприятная среда </a:t>
            </a:r>
            <a:r>
              <a:rPr lang="en-US" sz="900" dirty="0">
                <a:effectLst/>
                <a:ea typeface="Calibri"/>
                <a:cs typeface="Times New Roman"/>
              </a:rPr>
              <a:t>4594,1</a:t>
            </a:r>
            <a:r>
              <a:rPr lang="ru-RU" sz="900" dirty="0">
                <a:effectLst/>
                <a:ea typeface="Calibri"/>
                <a:cs typeface="Times New Roman"/>
              </a:rPr>
              <a:t> 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57775" y="1427629"/>
            <a:ext cx="651782" cy="15155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562350" y="1391223"/>
            <a:ext cx="1153666" cy="155200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14464" y="1844825"/>
            <a:ext cx="2338386" cy="11698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800863" y="3014665"/>
            <a:ext cx="1252761" cy="5191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49273" y="4333398"/>
            <a:ext cx="1213077" cy="22907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flipH="1">
            <a:off x="3411886" y="4501758"/>
            <a:ext cx="1068402" cy="9465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0"/>
          </p:cNvCxnSpPr>
          <p:nvPr/>
        </p:nvCxnSpPr>
        <p:spPr>
          <a:xfrm>
            <a:off x="4772887" y="4510834"/>
            <a:ext cx="0" cy="10612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453439" y="1624015"/>
            <a:ext cx="2284679" cy="14763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932055" y="3248259"/>
            <a:ext cx="1632845" cy="2595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891483" y="4005064"/>
            <a:ext cx="1190626" cy="142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41102" y="4287815"/>
            <a:ext cx="1054677" cy="116048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4" y="5517232"/>
            <a:ext cx="64187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38154"/>
            <a:ext cx="2736304" cy="749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0" y="945918"/>
            <a:ext cx="640800" cy="7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0176" y="5479132"/>
            <a:ext cx="264973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4" y="1983284"/>
            <a:ext cx="640800" cy="80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49511" y="938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424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14869"/>
            <a:ext cx="2750380" cy="783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6408" y="19832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905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4" y="2851644"/>
            <a:ext cx="640800" cy="8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2155" y="2851644"/>
            <a:ext cx="2739765" cy="802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7266" y="35759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04" y="2929584"/>
            <a:ext cx="272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1 157,2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5247"/>
            <a:ext cx="786004" cy="9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122005" y="3945247"/>
            <a:ext cx="2743991" cy="1236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05555" y="3980963"/>
            <a:ext cx="277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Жилищно-коммунальные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услуги, жилищное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4 621,1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060888"/>
            <a:ext cx="2954026" cy="11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7208" y="5483046"/>
            <a:ext cx="256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964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01263"/>
            <a:ext cx="1064890" cy="110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1008845"/>
            <a:ext cx="295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Физическая культура, спорт, культура и средства массовой информации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906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3227"/>
            <a:ext cx="1064891" cy="89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68888" y="3614885"/>
            <a:ext cx="2980595" cy="145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860743" y="2357979"/>
            <a:ext cx="29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Государственные органы общего назначения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2 523,3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53854"/>
            <a:ext cx="1064890" cy="121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895457" y="531573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35726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5374162"/>
            <a:ext cx="135711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90893" y="3617135"/>
            <a:ext cx="2801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Обслуживание долга органов местного управления и самоуправления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6,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919794" y="5374162"/>
            <a:ext cx="2894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по другим разделам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345,1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тыс. рублей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60739" y="85515"/>
            <a:ext cx="838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расходов консолидированного бюджета по функциональной классификации за 2019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7636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2488</TotalTime>
  <Words>840</Words>
  <Application>Microsoft Office PowerPoint</Application>
  <PresentationFormat>Экран (4:3)</PresentationFormat>
  <Paragraphs>140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 за 2019 год, тыс. рублей</vt:lpstr>
      <vt:lpstr>Экономическая классификация расходов консолидированного бюджета за 2019 год </vt:lpstr>
      <vt:lpstr>Состав и структура расходов консолидированного бюджета на национальную экономику за 2019 год</vt:lpstr>
      <vt:lpstr>Структура расходов консолидированного бюджета Сенненского района по функциональной классификации за 2019 год (в процентах)</vt:lpstr>
      <vt:lpstr>  Сведения о расходах на выплату государственной адресной социальной помощи, бесплатное обеспечение продуктами питания детей первых двух лет жизни по Сенненскому району за 2019 год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Горбачева Валентина Васильевна</cp:lastModifiedBy>
  <cp:revision>214</cp:revision>
  <cp:lastPrinted>2020-02-13T05:48:02Z</cp:lastPrinted>
  <dcterms:created xsi:type="dcterms:W3CDTF">2018-02-22T12:26:12Z</dcterms:created>
  <dcterms:modified xsi:type="dcterms:W3CDTF">2020-02-13T12:52:55Z</dcterms:modified>
</cp:coreProperties>
</file>