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8" r:id="rId3"/>
    <p:sldId id="271" r:id="rId4"/>
    <p:sldId id="278" r:id="rId5"/>
    <p:sldId id="280" r:id="rId6"/>
    <p:sldId id="281" r:id="rId7"/>
    <p:sldId id="282" r:id="rId8"/>
    <p:sldId id="277" r:id="rId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75" d="100"/>
          <a:sy n="75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 algn="r">
              <a:defRPr sz="2500">
                <a:latin typeface="Times New Roman" pitchFamily="18" charset="0"/>
                <a:cs typeface="Times New Roman" pitchFamily="18" charset="0"/>
              </a:defRPr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доходов бюджета за</a:t>
            </a:r>
            <a:r>
              <a:rPr lang="ru-RU" sz="23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2018 год,   </a:t>
            </a:r>
          </a:p>
          <a:p>
            <a:pPr algn="r">
              <a:defRPr sz="25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9.3836832895888164E-2"/>
          <c:y val="1.2403062417028069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277777777777767E-2"/>
          <c:y val="0.12941081872582469"/>
          <c:w val="0.84444444444444566"/>
          <c:h val="0.740984514340169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в 2017 году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1.8062554680664977E-2"/>
                  <c:y val="-6.4855176666541892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 Налоговые </a:t>
                    </a:r>
                    <a:r>
                      <a:rPr lang="ru-RU" sz="1400" dirty="0"/>
                      <a:t>доходы
</a:t>
                    </a:r>
                    <a:r>
                      <a:rPr lang="ru-RU" sz="1400" dirty="0" smtClean="0"/>
                      <a:t>12</a:t>
                    </a:r>
                    <a:r>
                      <a:rPr lang="ru-RU" sz="1400" baseline="0" dirty="0" smtClean="0"/>
                      <a:t> 645,2</a:t>
                    </a:r>
                  </a:p>
                  <a:p>
                    <a:r>
                      <a:rPr lang="ru-RU" sz="1400" dirty="0" smtClean="0"/>
                      <a:t>39,5%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10185717410323708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Неналоговые </a:t>
                    </a:r>
                    <a:r>
                      <a:rPr lang="ru-RU" sz="1400" dirty="0"/>
                      <a:t>доходы
</a:t>
                    </a:r>
                    <a:r>
                      <a:rPr lang="ru-RU" sz="1400" dirty="0" smtClean="0"/>
                      <a:t>1</a:t>
                    </a:r>
                    <a:r>
                      <a:rPr lang="ru-RU" sz="1400" baseline="0" dirty="0" smtClean="0"/>
                      <a:t> 665,1</a:t>
                    </a:r>
                  </a:p>
                  <a:p>
                    <a:r>
                      <a:rPr lang="ru-RU" sz="1400" dirty="0" smtClean="0"/>
                      <a:t>5,2%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5.6255468066491619E-4"/>
                  <c:y val="-0.38047240367443191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latin typeface="Arial Black" pitchFamily="34" charset="0"/>
                        <a:cs typeface="Arial" pitchFamily="34" charset="0"/>
                      </a:defRPr>
                    </a:pPr>
                    <a:r>
                      <a:rPr lang="ru-RU" sz="1400" dirty="0" smtClean="0">
                        <a:latin typeface="Arial Black" pitchFamily="34" charset="0"/>
                        <a:cs typeface="Arial" pitchFamily="34" charset="0"/>
                      </a:rPr>
                      <a:t> Безвозмездные </a:t>
                    </a:r>
                    <a:r>
                      <a:rPr lang="ru-RU" sz="1400" dirty="0">
                        <a:latin typeface="Arial Black" pitchFamily="34" charset="0"/>
                        <a:cs typeface="Arial" pitchFamily="34" charset="0"/>
                      </a:rPr>
                      <a:t>поступления
</a:t>
                    </a:r>
                    <a:r>
                      <a:rPr lang="ru-RU" sz="1400" dirty="0" smtClean="0">
                        <a:latin typeface="Arial Black" pitchFamily="34" charset="0"/>
                        <a:cs typeface="Arial" pitchFamily="34" charset="0"/>
                      </a:rPr>
                      <a:t>17</a:t>
                    </a:r>
                    <a:r>
                      <a:rPr lang="ru-RU" sz="1400" baseline="0" dirty="0" smtClean="0">
                        <a:latin typeface="Arial Black" pitchFamily="34" charset="0"/>
                        <a:cs typeface="Arial" pitchFamily="34" charset="0"/>
                      </a:rPr>
                      <a:t> 700,5</a:t>
                    </a:r>
                  </a:p>
                  <a:p>
                    <a:pPr>
                      <a:defRPr sz="1400">
                        <a:latin typeface="Arial Black" pitchFamily="34" charset="0"/>
                        <a:cs typeface="Arial" pitchFamily="34" charset="0"/>
                      </a:defRPr>
                    </a:pPr>
                    <a:r>
                      <a:rPr lang="ru-RU" sz="1400" baseline="0" dirty="0" smtClean="0">
                        <a:latin typeface="Arial Black" pitchFamily="34" charset="0"/>
                        <a:cs typeface="Arial" pitchFamily="34" charset="0"/>
                      </a:rPr>
                      <a:t>55,3</a:t>
                    </a:r>
                    <a:r>
                      <a:rPr lang="ru-RU" sz="1400" dirty="0" smtClean="0">
                        <a:latin typeface="Arial Black" pitchFamily="34" charset="0"/>
                        <a:cs typeface="Arial" pitchFamily="34" charset="0"/>
                      </a:rPr>
                      <a:t>%</a:t>
                    </a:r>
                    <a:endParaRPr lang="ru-RU" sz="1400" dirty="0">
                      <a:latin typeface="Arial Black" pitchFamily="34" charset="0"/>
                      <a:cs typeface="Arial" pitchFamily="34" charset="0"/>
                    </a:endParaRP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400">
                    <a:latin typeface="Arial Black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9284.4</c:v>
                </c:pt>
                <c:pt idx="1">
                  <c:v>1153.0999999999999</c:v>
                </c:pt>
                <c:pt idx="2">
                  <c:v>13156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7091618844255"/>
          <c:y val="3.0985826147113284E-2"/>
          <c:w val="0.64091835607018843"/>
          <c:h val="0.8081529320199365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2017 год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прочие платежи</c:v>
                </c:pt>
                <c:pt idx="1">
                  <c:v>компенсации расходов государства</c:v>
                </c:pt>
                <c:pt idx="2">
                  <c:v>единый налог для производителей с/х</c:v>
                </c:pt>
                <c:pt idx="3">
                  <c:v>налог при упрощенной системе</c:v>
                </c:pt>
                <c:pt idx="4">
                  <c:v>налог на недвижимость</c:v>
                </c:pt>
                <c:pt idx="5">
                  <c:v>налог на землю</c:v>
                </c:pt>
                <c:pt idx="6">
                  <c:v>НДС</c:v>
                </c:pt>
                <c:pt idx="7">
                  <c:v>подоходный налог с физических лиц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904.9</c:v>
                </c:pt>
                <c:pt idx="1">
                  <c:v>749.7</c:v>
                </c:pt>
                <c:pt idx="2">
                  <c:v>323.3</c:v>
                </c:pt>
                <c:pt idx="3">
                  <c:v>449.7</c:v>
                </c:pt>
                <c:pt idx="4">
                  <c:v>1806.7</c:v>
                </c:pt>
                <c:pt idx="5">
                  <c:v>605.29999999999995</c:v>
                </c:pt>
                <c:pt idx="6">
                  <c:v>2046.6</c:v>
                </c:pt>
                <c:pt idx="7">
                  <c:v>5031.6000000000004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2018 год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прочие платежи</c:v>
                </c:pt>
                <c:pt idx="1">
                  <c:v>компенсации расходов государства</c:v>
                </c:pt>
                <c:pt idx="2">
                  <c:v>единый налог для производителей с/х</c:v>
                </c:pt>
                <c:pt idx="3">
                  <c:v>налог при упрощенной системе</c:v>
                </c:pt>
                <c:pt idx="4">
                  <c:v>налог на недвижимость</c:v>
                </c:pt>
                <c:pt idx="5">
                  <c:v>налог на землю</c:v>
                </c:pt>
                <c:pt idx="6">
                  <c:v>НДС</c:v>
                </c:pt>
                <c:pt idx="7">
                  <c:v>подоходный налог с физических лиц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1153.0999999999999</c:v>
                </c:pt>
                <c:pt idx="1">
                  <c:v>876.3</c:v>
                </c:pt>
                <c:pt idx="2">
                  <c:v>342.8</c:v>
                </c:pt>
                <c:pt idx="3">
                  <c:v>569.9</c:v>
                </c:pt>
                <c:pt idx="4">
                  <c:v>2005.2</c:v>
                </c:pt>
                <c:pt idx="5">
                  <c:v>1166.7</c:v>
                </c:pt>
                <c:pt idx="6">
                  <c:v>2231.1999999999998</c:v>
                </c:pt>
                <c:pt idx="7">
                  <c:v>5965.1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140992"/>
        <c:axId val="23142784"/>
      </c:barChart>
      <c:catAx>
        <c:axId val="231409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3142784"/>
        <c:crosses val="autoZero"/>
        <c:auto val="1"/>
        <c:lblAlgn val="l"/>
        <c:lblOffset val="100"/>
        <c:noMultiLvlLbl val="0"/>
      </c:catAx>
      <c:valAx>
        <c:axId val="231427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314099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-0.17736617326835338"/>
                  <c:y val="-0.1339955728334967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5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Непрограммные</c:v>
                </c:pt>
                <c:pt idx="1">
                  <c:v>Программные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4066.7</c:v>
                </c:pt>
                <c:pt idx="1">
                  <c:v>28055.7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541277826382816"/>
          <c:y val="3.3672399370564779E-2"/>
          <c:w val="0.43989586371148076"/>
          <c:h val="0.9354612345397509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Государственная программа "Образование и молодежная политика" на 2016 - 2020 годы</c:v>
                </c:pt>
                <c:pt idx="1">
                  <c:v>Государственная программа "Здоровье народа и демографическая безопасность Республики Беларусь" на 2016-2020 годы</c:v>
                </c:pt>
                <c:pt idx="2">
                  <c:v>Государственная программа "Комфортное жилье и благоприятная среда" на 2016 - 2020 годы</c:v>
                </c:pt>
                <c:pt idx="3">
                  <c:v>Государственная программа о социальной защите и содействии занятости населения на 2016-2020 годы</c:v>
                </c:pt>
                <c:pt idx="4">
                  <c:v>Государственная программа "Культура Беларуси" на 2016 - 2020 годы</c:v>
                </c:pt>
                <c:pt idx="5">
                  <c:v>Государственная программа развития аграрного бизнеса в Республике Беларусь на 2016 - 2020 годы</c:v>
                </c:pt>
                <c:pt idx="6">
                  <c:v>Государственная программа развития физической культуры и спорта в Республике Беларусь на 2016 - 2020 годы</c:v>
                </c:pt>
                <c:pt idx="7">
                  <c:v>Государственная программа развития транспортного комплекса Республики Беларусь на 2016 - 2020 годы</c:v>
                </c:pt>
                <c:pt idx="8">
                  <c:v>Государственная программа "Строительство жилья" на 2016 - 2020 годы</c:v>
                </c:pt>
                <c:pt idx="9">
                  <c:v>Государственная программа "Охрана окружающей среды и устойчивое использование природных ресурсов" на 2016-2020 годы</c:v>
                </c:pt>
                <c:pt idx="10">
                  <c:v>Государственная программа на 2015-2020 годы по увековечению погибших при защите Отечества и сохранению памяти о жертвах войн</c:v>
                </c:pt>
              </c:strCache>
            </c:strRef>
          </c:cat>
          <c:val>
            <c:numRef>
              <c:f>Лист1!$B$2:$B$12</c:f>
              <c:numCache>
                <c:formatCode>#,##0.0</c:formatCode>
                <c:ptCount val="11"/>
                <c:pt idx="0">
                  <c:v>13504.6</c:v>
                </c:pt>
                <c:pt idx="1">
                  <c:v>6698.4</c:v>
                </c:pt>
                <c:pt idx="2">
                  <c:v>4128.8999999999996</c:v>
                </c:pt>
                <c:pt idx="3">
                  <c:v>1342.9</c:v>
                </c:pt>
                <c:pt idx="4">
                  <c:v>1160.8</c:v>
                </c:pt>
                <c:pt idx="5">
                  <c:v>688.3</c:v>
                </c:pt>
                <c:pt idx="6">
                  <c:v>451.5</c:v>
                </c:pt>
                <c:pt idx="7">
                  <c:v>35.5</c:v>
                </c:pt>
                <c:pt idx="8">
                  <c:v>23.9</c:v>
                </c:pt>
                <c:pt idx="9">
                  <c:v>10.6</c:v>
                </c:pt>
                <c:pt idx="10">
                  <c:v>10.3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683840"/>
        <c:axId val="23685376"/>
      </c:barChart>
      <c:catAx>
        <c:axId val="2368384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 anchor="t"/>
          <a:lstStyle/>
          <a:p>
            <a:pPr>
              <a:defRPr sz="1000" b="1" baseline="0">
                <a:latin typeface="Times New Roman" pitchFamily="18" charset="0"/>
              </a:defRPr>
            </a:pPr>
            <a:endParaRPr lang="ru-RU"/>
          </a:p>
        </c:txPr>
        <c:crossAx val="23685376"/>
        <c:crosses val="autoZero"/>
        <c:auto val="1"/>
        <c:lblAlgn val="l"/>
        <c:lblOffset val="100"/>
        <c:noMultiLvlLbl val="0"/>
      </c:catAx>
      <c:valAx>
        <c:axId val="23685376"/>
        <c:scaling>
          <c:orientation val="minMax"/>
        </c:scaling>
        <c:delete val="1"/>
        <c:axPos val="b"/>
        <c:majorGridlines/>
        <c:numFmt formatCode="#,##0.0" sourceLinked="1"/>
        <c:majorTickMark val="out"/>
        <c:minorTickMark val="none"/>
        <c:tickLblPos val="nextTo"/>
        <c:crossAx val="23683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консолидированного бюджета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за 2018 год,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055555555555534E-2"/>
                  <c:y val="-5.7126920724027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1666666666666664E-2"/>
                  <c:y val="-1.90423069080091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3611111111111124E-2"/>
                  <c:y val="-1.90423069080091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638888888888887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5000000000000001E-2"/>
                  <c:y val="1.90423069080091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2.9166666666666667E-2"/>
                  <c:y val="-7.0456535559633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НАЦИОНАЛЬНАЯ ОБОРОНА</c:v>
                </c:pt>
                <c:pt idx="1">
                  <c:v>ОХРАНА ОКРУЖАЮЩЕЙ СРЕДЫ</c:v>
                </c:pt>
                <c:pt idx="2">
                  <c:v>НАЦИОНАЛЬНАЯ ЭКОНОМИКА</c:v>
                </c:pt>
                <c:pt idx="3">
                  <c:v>ФИЗИЧЕСКАЯ КУЛЬТУРА, СПОРТ, КУЛЬТУРА И СРЕДСТВА МАССОВОЙ ИНФОРМАЦИИ</c:v>
                </c:pt>
                <c:pt idx="4">
                  <c:v>СОЦИАЛЬНАЯ ПОЛИТИКА</c:v>
                </c:pt>
                <c:pt idx="5">
                  <c:v>ОБЩЕГОСУДАРСТВЕННАЯ ДЕЯТЕЛЬНОСТЬ</c:v>
                </c:pt>
                <c:pt idx="6">
                  <c:v>ЖИЛИЩНО-КОММУНАЛЬНЫЕ УСЛУГИ И ЖИЛИЩНОЕ СТРОИТЕЛЬСТВО</c:v>
                </c:pt>
                <c:pt idx="7">
                  <c:v>ЗДРАВООХРАНЕНИЕ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1.2</c:v>
                </c:pt>
                <c:pt idx="1">
                  <c:v>50.7</c:v>
                </c:pt>
                <c:pt idx="2">
                  <c:v>1199.3</c:v>
                </c:pt>
                <c:pt idx="3">
                  <c:v>1715.8</c:v>
                </c:pt>
                <c:pt idx="4">
                  <c:v>1861.5</c:v>
                </c:pt>
                <c:pt idx="5">
                  <c:v>2727</c:v>
                </c:pt>
                <c:pt idx="6">
                  <c:v>4173.8</c:v>
                </c:pt>
                <c:pt idx="7">
                  <c:v>7053</c:v>
                </c:pt>
                <c:pt idx="8">
                  <c:v>13340.1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122"/>
        <c:shape val="cylinder"/>
        <c:axId val="23764352"/>
        <c:axId val="23766144"/>
        <c:axId val="0"/>
      </c:bar3DChart>
      <c:catAx>
        <c:axId val="237643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3766144"/>
        <c:crosses val="autoZero"/>
        <c:auto val="1"/>
        <c:lblAlgn val="ctr"/>
        <c:lblOffset val="100"/>
        <c:noMultiLvlLbl val="0"/>
      </c:catAx>
      <c:valAx>
        <c:axId val="23766144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23764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5.7972549792237399E-2"/>
          <c:y val="9.5907994780943771E-3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795444172399906"/>
                  <c:y val="-0.1591833450893815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1005428460259779E-2"/>
                  <c:y val="-9.00704451773477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7128905882597543E-2"/>
                  <c:y val="-5.81092947118634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9.7371706465144644E-4"/>
                  <c:y val="4.906600150318792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9.4680123796219484E-2"/>
                  <c:y val="8.86498528289052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1.2491002893924736E-2"/>
                  <c:y val="0.1013119663663012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3.687229406156349E-2"/>
                  <c:y val="0.181839067552855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1.9800563736142987E-2"/>
                  <c:y val="-4.774547392147136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ОБЩЕГОСУДАРСТВЕННАЯ ДЕЯТЕЛЬНОСТЬ</c:v>
                </c:pt>
                <c:pt idx="1">
                  <c:v>НАЦИОНАЛЬНАЯ ЭКОНОМИКА</c:v>
                </c:pt>
                <c:pt idx="2">
                  <c:v>ЖИЛИЩНО-КОММУНАЛЬНЫЕ УСЛУГИ И ЖИЛИЩНОЕ СТРОИТЕЛЬСТВО</c:v>
                </c:pt>
                <c:pt idx="3">
                  <c:v>СОЦИАЛЬНАЯ СФЕРА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2727</c:v>
                </c:pt>
                <c:pt idx="1">
                  <c:v>1199.3</c:v>
                </c:pt>
                <c:pt idx="2">
                  <c:v>4173.8</c:v>
                </c:pt>
                <c:pt idx="3">
                  <c:v>23970.400000000001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9186730914501997E-2"/>
          <c:y val="0.60457813414772055"/>
          <c:w val="0.92704893930678511"/>
          <c:h val="0.37903009453167735"/>
        </c:manualLayout>
      </c:layout>
      <c:overlay val="0"/>
      <c:txPr>
        <a:bodyPr/>
        <a:lstStyle/>
        <a:p>
          <a:pPr>
            <a:defRPr sz="1000" cap="small" spc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Социальная сфера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культура, спорт, культура и средства массовой информации</c:v>
                </c:pt>
                <c:pt idx="3">
                  <c:v>Социальная политика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13340.1</c:v>
                </c:pt>
                <c:pt idx="1">
                  <c:v>7053</c:v>
                </c:pt>
                <c:pt idx="2">
                  <c:v>1715.8</c:v>
                </c:pt>
                <c:pt idx="3">
                  <c:v>1861.5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0.09375</cdr:x>
      <cdr:y>0.25581</cdr:y>
    </cdr:from>
    <cdr:to>
      <cdr:x>0.19375</cdr:x>
      <cdr:y>0.40465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>
          <a:off x="857224" y="1571636"/>
          <a:ext cx="914400" cy="91440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0.91407</cdr:x>
      <cdr:y>0.03213</cdr:y>
    </cdr:from>
    <cdr:to>
      <cdr:x>0.97656</cdr:x>
      <cdr:y>0.09212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8358214" y="214290"/>
          <a:ext cx="571472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cap="rnd">
          <a:solidFill>
            <a:sysClr val="windowText" lastClr="000000"/>
          </a:solidFill>
          <a:rou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Lucida Sans Unicode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Lucida Sans Unicode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Lucida Sans Unicode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Lucida Sans Unicode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Lucida Sans Unicode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Lucida Sans Unicode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Lucida Sans Unicode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Lucida Sans Unicode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Lucida Sans Unicode"/>
            </a:defRPr>
          </a:lvl9pPr>
        </a:lstStyle>
        <a:p xmlns:a="http://schemas.openxmlformats.org/drawingml/2006/main"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5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0FFAF-A5B1-4933-B433-5BDAA62548F3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CFA8-7570-492B-9D88-1915AB54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7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A27C11-ADB6-45EA-AEE4-8B59C4FBC80A}" type="datetimeFigureOut">
              <a:rPr lang="ru-RU" smtClean="0"/>
              <a:pPr/>
              <a:t>06.03.2019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071546"/>
            <a:ext cx="8286776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buFont typeface="Wingdings" pitchFamily="2" charset="2"/>
              <a:buChar char="q"/>
            </a:pPr>
            <a:r>
              <a:rPr lang="ru-RU" sz="3600" dirty="0" smtClean="0"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Бюллетень об исполнении консолидированного бюджета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района за </a:t>
            </a:r>
          </a:p>
          <a:p>
            <a:pPr>
              <a:lnSpc>
                <a:spcPts val="4000"/>
              </a:lnSpc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2018 год</a:t>
            </a:r>
          </a:p>
          <a:p>
            <a:pPr>
              <a:lnSpc>
                <a:spcPts val="4000"/>
              </a:lnSpc>
            </a:pPr>
            <a:endParaRPr lang="ru-RU" sz="2400" dirty="0"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53183948"/>
              </p:ext>
            </p:extLst>
          </p:nvPr>
        </p:nvGraphicFramePr>
        <p:xfrm>
          <a:off x="0" y="714356"/>
          <a:ext cx="9144000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86776" y="2142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236871"/>
              </p:ext>
            </p:extLst>
          </p:nvPr>
        </p:nvGraphicFramePr>
        <p:xfrm>
          <a:off x="86497" y="1096259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Рост платежей по доходным источникам,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58214" y="2142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8075073"/>
              </p:ext>
            </p:extLst>
          </p:nvPr>
        </p:nvGraphicFramePr>
        <p:xfrm>
          <a:off x="457200" y="1481138"/>
          <a:ext cx="7715200" cy="454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 за 2018 год, тыс. рублей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86776" y="2142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43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6521060"/>
              </p:ext>
            </p:extLst>
          </p:nvPr>
        </p:nvGraphicFramePr>
        <p:xfrm>
          <a:off x="107504" y="1412776"/>
          <a:ext cx="903649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  <a:t>Финансирование государственных программ за 2018 год, тыс. рублей</a:t>
            </a:r>
            <a:endParaRPr lang="ru-RU" sz="3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86776" y="2142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07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18317297"/>
              </p:ext>
            </p:extLst>
          </p:nvPr>
        </p:nvGraphicFramePr>
        <p:xfrm>
          <a:off x="0" y="0"/>
          <a:ext cx="9144000" cy="666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7361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90736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Структура расходов консолидированного бюджета </a:t>
            </a:r>
            <a:r>
              <a:rPr lang="ru-RU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района за 2018 год (в процентах)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909845694"/>
              </p:ext>
            </p:extLst>
          </p:nvPr>
        </p:nvGraphicFramePr>
        <p:xfrm>
          <a:off x="457200" y="1444625"/>
          <a:ext cx="4040188" cy="529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04999384"/>
              </p:ext>
            </p:extLst>
          </p:nvPr>
        </p:nvGraphicFramePr>
        <p:xfrm>
          <a:off x="4645025" y="1444625"/>
          <a:ext cx="424815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86776" y="285728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33741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520223"/>
              </p:ext>
            </p:extLst>
          </p:nvPr>
        </p:nvGraphicFramePr>
        <p:xfrm>
          <a:off x="467544" y="1988840"/>
          <a:ext cx="8208912" cy="4284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8468"/>
                <a:gridCol w="3860444"/>
              </a:tblGrid>
              <a:tr h="680803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Виды обязательств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Всего по органам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08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1.Долг органов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500,00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40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1.1Ценные бумаги (облигации)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1 500,00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201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 Бюджетные кредиты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702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2.Долг, гарантированный местными исполнительными и распорядительными органами по кредитам банков, выданным субъектам хозяйствования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733,4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40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 долговых обязательств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233,4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49" name="Прямая соединительная линия 48"/>
          <p:cNvCxnSpPr/>
          <p:nvPr/>
        </p:nvCxnSpPr>
        <p:spPr>
          <a:xfrm>
            <a:off x="2806700" y="9675813"/>
            <a:ext cx="361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67"/>
          <p:cNvSpPr>
            <a:spLocks noChangeArrowheads="1"/>
          </p:cNvSpPr>
          <p:nvPr/>
        </p:nvSpPr>
        <p:spPr bwMode="auto">
          <a:xfrm>
            <a:off x="395536" y="1180198"/>
            <a:ext cx="82809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Долговые обязательства органов местного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управления и самоуправления </a:t>
            </a:r>
            <a:r>
              <a:rPr kumimoji="0" lang="ru-RU" sz="1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Сенненского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района на 1 января 2019  г., тыс. рублей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86776" y="2142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746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627</TotalTime>
  <Words>160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Презентация PowerPoint</vt:lpstr>
      <vt:lpstr>Презентация PowerPoint</vt:lpstr>
      <vt:lpstr>Рост платежей по доходным источникам, тыс. рублей</vt:lpstr>
      <vt:lpstr>Структура расходов бюджета  за 2018 год, тыс. рублей</vt:lpstr>
      <vt:lpstr>Финансирование государственных программ за 2018 год, тыс. рублей</vt:lpstr>
      <vt:lpstr>Презентация PowerPoint</vt:lpstr>
      <vt:lpstr>Структура расходов консолидированного бюджета Сенненского района за 2018 год (в процентах)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doxod</dc:creator>
  <cp:lastModifiedBy>budget2</cp:lastModifiedBy>
  <cp:revision>73</cp:revision>
  <cp:lastPrinted>2018-10-30T11:23:18Z</cp:lastPrinted>
  <dcterms:created xsi:type="dcterms:W3CDTF">2018-02-22T12:26:12Z</dcterms:created>
  <dcterms:modified xsi:type="dcterms:W3CDTF">2019-03-06T11:26:52Z</dcterms:modified>
</cp:coreProperties>
</file>