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56" r:id="rId2"/>
    <p:sldId id="258" r:id="rId3"/>
    <p:sldId id="271" r:id="rId4"/>
    <p:sldId id="270" r:id="rId5"/>
    <p:sldId id="278" r:id="rId6"/>
    <p:sldId id="280" r:id="rId7"/>
    <p:sldId id="281" r:id="rId8"/>
    <p:sldId id="282" r:id="rId9"/>
    <p:sldId id="277" r:id="rId1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660"/>
  </p:normalViewPr>
  <p:slideViewPr>
    <p:cSldViewPr>
      <p:cViewPr varScale="1">
        <p:scale>
          <a:sx n="75" d="100"/>
          <a:sy n="75" d="100"/>
        </p:scale>
        <p:origin x="-3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rich>
          <a:bodyPr/>
          <a:lstStyle/>
          <a:p>
            <a:pPr>
              <a:defRPr sz="2500">
                <a:latin typeface="Times New Roman" pitchFamily="18" charset="0"/>
                <a:cs typeface="Times New Roman" pitchFamily="18" charset="0"/>
              </a:defRPr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доходов бюджета за</a:t>
            </a:r>
            <a:r>
              <a:rPr lang="ru-RU" sz="2300" baseline="0" dirty="0" smtClean="0">
                <a:latin typeface="Times New Roman" pitchFamily="18" charset="0"/>
                <a:cs typeface="Times New Roman" pitchFamily="18" charset="0"/>
              </a:rPr>
              <a:t> 9 месяцев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2018 года,   </a:t>
            </a:r>
          </a:p>
          <a:p>
            <a:pPr>
              <a:defRPr sz="2500">
                <a:latin typeface="Times New Roman" pitchFamily="18" charset="0"/>
                <a:cs typeface="Times New Roman" pitchFamily="18" charset="0"/>
              </a:defRPr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(тыс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9.3836832895888095E-2"/>
          <c:y val="1.2403062417028069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3611111111111166E-2"/>
          <c:y val="6.1193975432170235E-2"/>
          <c:w val="0.95277777777777772"/>
          <c:h val="0.836074648856606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доходов в 2017 году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1.8062554680664967E-2"/>
                  <c:y val="-6.485517666654189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Налоговые </a:t>
                    </a:r>
                    <a:r>
                      <a:rPr lang="ru-RU" dirty="0"/>
                      <a:t>доходы
</a:t>
                    </a:r>
                    <a:r>
                      <a:rPr lang="en-US" dirty="0" smtClean="0"/>
                      <a:t>9</a:t>
                    </a:r>
                    <a:r>
                      <a:rPr lang="en-US" baseline="0" dirty="0" smtClean="0"/>
                      <a:t> 284,3</a:t>
                    </a:r>
                    <a:r>
                      <a:rPr lang="ru-RU" dirty="0"/>
                      <a:t>
</a:t>
                    </a:r>
                    <a:r>
                      <a:rPr lang="en-US" dirty="0" smtClean="0"/>
                      <a:t>39,3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0.10185717410323708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Неналоговые доходы</a:t>
                    </a:r>
                    <a:r>
                      <a:rPr lang="en-US" dirty="0" smtClean="0"/>
                      <a:t>               1 153,1</a:t>
                    </a:r>
                    <a:r>
                      <a:rPr lang="ru-RU" dirty="0"/>
                      <a:t>
</a:t>
                    </a:r>
                    <a:r>
                      <a:rPr lang="en-US" dirty="0" smtClean="0"/>
                      <a:t>4.9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3.2506999125109383E-2"/>
                  <c:y val="0.3203006228876546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latin typeface="Arial Black" pitchFamily="34" charset="0"/>
                        <a:cs typeface="Arial" pitchFamily="34" charset="0"/>
                      </a:defRPr>
                    </a:pPr>
                    <a:r>
                      <a:rPr lang="ru-RU" sz="1400" dirty="0" smtClean="0">
                        <a:latin typeface="Arial Black" pitchFamily="34" charset="0"/>
                        <a:cs typeface="Arial" pitchFamily="34" charset="0"/>
                      </a:rPr>
                      <a:t> Безвозмездные поступления</a:t>
                    </a:r>
                    <a:r>
                      <a:rPr lang="en-US" sz="1400" baseline="0" dirty="0" smtClean="0">
                        <a:latin typeface="Arial Black" pitchFamily="34" charset="0"/>
                        <a:cs typeface="Arial" pitchFamily="34" charset="0"/>
                      </a:rPr>
                      <a:t>     13 156,0</a:t>
                    </a:r>
                    <a:r>
                      <a:rPr lang="ru-RU" sz="1400" dirty="0">
                        <a:latin typeface="Arial Black" pitchFamily="34" charset="0"/>
                        <a:cs typeface="Arial" pitchFamily="34" charset="0"/>
                      </a:rPr>
                      <a:t>
</a:t>
                    </a:r>
                    <a:r>
                      <a:rPr lang="en-US" sz="1400" dirty="0" smtClean="0">
                        <a:latin typeface="Arial Black" pitchFamily="34" charset="0"/>
                        <a:cs typeface="Arial" pitchFamily="34" charset="0"/>
                      </a:rPr>
                      <a:t>55,8</a:t>
                    </a:r>
                    <a:r>
                      <a:rPr lang="ru-RU" sz="1400" dirty="0" smtClean="0">
                        <a:latin typeface="Arial Black" pitchFamily="34" charset="0"/>
                        <a:cs typeface="Arial" pitchFamily="34" charset="0"/>
                      </a:rPr>
                      <a:t>%</a:t>
                    </a:r>
                    <a:endParaRPr lang="ru-RU" sz="1400" dirty="0">
                      <a:latin typeface="Arial Black" pitchFamily="34" charset="0"/>
                      <a:cs typeface="Arial" pitchFamily="34" charset="0"/>
                    </a:endParaRPr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>
                    <a:latin typeface="Arial Black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9284.4</c:v>
                </c:pt>
                <c:pt idx="1">
                  <c:v>1153.0999999999999</c:v>
                </c:pt>
                <c:pt idx="2">
                  <c:v>13156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9709161884425489"/>
          <c:y val="3.0985826147113274E-2"/>
          <c:w val="0.64091835607018799"/>
          <c:h val="0.8081529320199365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9 месяцев 2017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компенсация расходов государства, внебюджет </c:v>
                </c:pt>
                <c:pt idx="1">
                  <c:v>единый налог с/х</c:v>
                </c:pt>
                <c:pt idx="2">
                  <c:v>налог при упрощенной системе</c:v>
                </c:pt>
                <c:pt idx="3">
                  <c:v>налог на недвижимость</c:v>
                </c:pt>
                <c:pt idx="4">
                  <c:v>налог на землю</c:v>
                </c:pt>
                <c:pt idx="5">
                  <c:v>НДС</c:v>
                </c:pt>
                <c:pt idx="6">
                  <c:v>подоходный налог 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527.1</c:v>
                </c:pt>
                <c:pt idx="1">
                  <c:v>232.3</c:v>
                </c:pt>
                <c:pt idx="2">
                  <c:v>316.39999999999998</c:v>
                </c:pt>
                <c:pt idx="3">
                  <c:v>1318.7</c:v>
                </c:pt>
                <c:pt idx="4">
                  <c:v>475.8</c:v>
                </c:pt>
                <c:pt idx="5">
                  <c:v>1467.3</c:v>
                </c:pt>
                <c:pt idx="6">
                  <c:v>3681.8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месяцев  2018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компенсация расходов государства, внебюджет </c:v>
                </c:pt>
                <c:pt idx="1">
                  <c:v>единый налог с/х</c:v>
                </c:pt>
                <c:pt idx="2">
                  <c:v>налог при упрощенной системе</c:v>
                </c:pt>
                <c:pt idx="3">
                  <c:v>налог на недвижимость</c:v>
                </c:pt>
                <c:pt idx="4">
                  <c:v>налог на землю</c:v>
                </c:pt>
                <c:pt idx="5">
                  <c:v>НДС</c:v>
                </c:pt>
                <c:pt idx="6">
                  <c:v>подоходный налог 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617.70000000000005</c:v>
                </c:pt>
                <c:pt idx="1">
                  <c:v>245.9</c:v>
                </c:pt>
                <c:pt idx="2">
                  <c:v>396</c:v>
                </c:pt>
                <c:pt idx="3">
                  <c:v>1444.7</c:v>
                </c:pt>
                <c:pt idx="4">
                  <c:v>1027.5999999999999</c:v>
                </c:pt>
                <c:pt idx="5">
                  <c:v>1632.3</c:v>
                </c:pt>
                <c:pt idx="6">
                  <c:v>4316.3999999999996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105536"/>
        <c:axId val="69107072"/>
      </c:barChart>
      <c:catAx>
        <c:axId val="6910553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9107072"/>
        <c:crosses val="autoZero"/>
        <c:auto val="1"/>
        <c:lblAlgn val="ctr"/>
        <c:lblOffset val="100"/>
        <c:noMultiLvlLbl val="0"/>
      </c:catAx>
      <c:valAx>
        <c:axId val="6910707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910553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1-е полугодие 2017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единый налог с индив. предпринимателей</c:v>
                </c:pt>
                <c:pt idx="1">
                  <c:v>налог  на недвижимость за незавершенное строительство</c:v>
                </c:pt>
                <c:pt idx="2">
                  <c:v>налог на прибыль</c:v>
                </c:pt>
                <c:pt idx="3">
                  <c:v>доходы от приватизации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40.9</c:v>
                </c:pt>
                <c:pt idx="1">
                  <c:v>17.3</c:v>
                </c:pt>
                <c:pt idx="2">
                  <c:v>47.5</c:v>
                </c:pt>
                <c:pt idx="3">
                  <c:v>104.3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1-е полугодие 2018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единый налог с индив. предпринимателей</c:v>
                </c:pt>
                <c:pt idx="1">
                  <c:v>налог  на недвижимость за незавершенное строительство</c:v>
                </c:pt>
                <c:pt idx="2">
                  <c:v>налог на прибыль</c:v>
                </c:pt>
                <c:pt idx="3">
                  <c:v>доходы от приватизации 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37.6</c:v>
                </c:pt>
                <c:pt idx="1">
                  <c:v>1</c:v>
                </c:pt>
                <c:pt idx="2">
                  <c:v>30.1</c:v>
                </c:pt>
                <c:pt idx="3">
                  <c:v>65.400000000000006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081728"/>
        <c:axId val="20717952"/>
      </c:barChart>
      <c:catAx>
        <c:axId val="690817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0717952"/>
        <c:crosses val="autoZero"/>
        <c:auto val="1"/>
        <c:lblAlgn val="ctr"/>
        <c:lblOffset val="100"/>
        <c:noMultiLvlLbl val="0"/>
      </c:catAx>
      <c:valAx>
        <c:axId val="207179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908172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-0.17736617326835338"/>
                  <c:y val="-0.1339955728334967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15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Лист1!$A$2:$A$3</c:f>
              <c:strCache>
                <c:ptCount val="2"/>
                <c:pt idx="0">
                  <c:v>Непрограммные</c:v>
                </c:pt>
                <c:pt idx="1">
                  <c:v>Программные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2607.3000000000002</c:v>
                </c:pt>
                <c:pt idx="1">
                  <c:v>19954.8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3541277826382816"/>
          <c:y val="3.3672399370564765E-2"/>
          <c:w val="0.43989586371148054"/>
          <c:h val="0.9354612345397509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Государственная программа "Образование и молодежная политика" на 2016 - 2020 годы</c:v>
                </c:pt>
                <c:pt idx="1">
                  <c:v>Государственная программа "Здоровье народа и демографическая безопасность Республики Беларусь" на 2016-2020 годы</c:v>
                </c:pt>
                <c:pt idx="2">
                  <c:v>Государственная программа "Комфортное жилье и благоприятная среда" на 2016 - 2020 годы</c:v>
                </c:pt>
                <c:pt idx="3">
                  <c:v>Государственная программа о социальной защите и содействии занятости населения на 2016-2020 годы</c:v>
                </c:pt>
                <c:pt idx="4">
                  <c:v>Государственная программа "Культура Беларуси" на 2016 - 2020 годы</c:v>
                </c:pt>
                <c:pt idx="5">
                  <c:v>Государственная программа развития аграрного бизнеса в Республике Беларусь на 2016 - 2020 годы</c:v>
                </c:pt>
                <c:pt idx="6">
                  <c:v>Государственная программа развития физической культуры и спорта в Республике Беларусь на 2016 - 2020 годы</c:v>
                </c:pt>
                <c:pt idx="7">
                  <c:v>Государственная программа развития транспортного комплекса Республики Беларусь на 2016 - 2020 годы</c:v>
                </c:pt>
                <c:pt idx="8">
                  <c:v>Государственная программа "Строительство жилья" на 2016 - 2020 годы</c:v>
                </c:pt>
                <c:pt idx="9">
                  <c:v>Государственная программа "Охрана окружающей среды и устойчивое использование природных ресурсов" на 2016-2020 годы</c:v>
                </c:pt>
                <c:pt idx="10">
                  <c:v>Государственная программа на 2015-2020 годы по увековечению погибших при защите Отечества и сохранению памяти о жертвах войн</c:v>
                </c:pt>
              </c:strCache>
            </c:strRef>
          </c:cat>
          <c:val>
            <c:numRef>
              <c:f>Лист1!$B$2:$B$12</c:f>
              <c:numCache>
                <c:formatCode>#,##0.0</c:formatCode>
                <c:ptCount val="11"/>
                <c:pt idx="0">
                  <c:v>9444</c:v>
                </c:pt>
                <c:pt idx="1">
                  <c:v>4887.8</c:v>
                </c:pt>
                <c:pt idx="2">
                  <c:v>2920.8</c:v>
                </c:pt>
                <c:pt idx="3">
                  <c:v>1000.5</c:v>
                </c:pt>
                <c:pt idx="4">
                  <c:v>816.9</c:v>
                </c:pt>
                <c:pt idx="5">
                  <c:v>493</c:v>
                </c:pt>
                <c:pt idx="6">
                  <c:v>330.7</c:v>
                </c:pt>
                <c:pt idx="7">
                  <c:v>22.7</c:v>
                </c:pt>
                <c:pt idx="8">
                  <c:v>17.899999999999999</c:v>
                </c:pt>
                <c:pt idx="9">
                  <c:v>10.6</c:v>
                </c:pt>
                <c:pt idx="10">
                  <c:v>9.9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561344"/>
        <c:axId val="23587840"/>
      </c:barChart>
      <c:catAx>
        <c:axId val="2356134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 anchor="t"/>
          <a:lstStyle/>
          <a:p>
            <a:pPr>
              <a:defRPr sz="1000" b="1" baseline="0">
                <a:latin typeface="Times New Roman" pitchFamily="18" charset="0"/>
              </a:defRPr>
            </a:pPr>
            <a:endParaRPr lang="ru-RU"/>
          </a:p>
        </c:txPr>
        <c:crossAx val="23587840"/>
        <c:crosses val="autoZero"/>
        <c:auto val="1"/>
        <c:lblAlgn val="l"/>
        <c:lblOffset val="100"/>
        <c:noMultiLvlLbl val="0"/>
      </c:catAx>
      <c:valAx>
        <c:axId val="23587840"/>
        <c:scaling>
          <c:orientation val="minMax"/>
        </c:scaling>
        <c:delete val="1"/>
        <c:axPos val="b"/>
        <c:majorGridlines/>
        <c:numFmt formatCode="#,##0.0" sourceLinked="1"/>
        <c:majorTickMark val="out"/>
        <c:minorTickMark val="none"/>
        <c:tickLblPos val="nextTo"/>
        <c:crossAx val="235613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консолидированного бюджета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Сенненского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 за 9 месяцев 2018 года, 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8"/>
              <c:layout>
                <c:manualLayout>
                  <c:x val="-2.9166666666666667E-2"/>
                  <c:y val="-7.0456535559633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НАЦИОНАЛЬНАЯ ОБОРОНА</c:v>
                </c:pt>
                <c:pt idx="1">
                  <c:v>ОХРАНА ОКРУЖАЮЩЕЙ СРЕДЫ</c:v>
                </c:pt>
                <c:pt idx="2">
                  <c:v>НАЦИОНАЛЬНАЯ ЭКОНОМИКА</c:v>
                </c:pt>
                <c:pt idx="3">
                  <c:v>ФИЗИЧЕСКАЯ КУЛЬТУРА, СПОРТ, КУЛЬТУРА И СРЕДСТВА МАССОВОЙ ИНФОРМАЦИИ</c:v>
                </c:pt>
                <c:pt idx="4">
                  <c:v>СОЦИАЛЬНАЯ ПОЛИТИКА</c:v>
                </c:pt>
                <c:pt idx="5">
                  <c:v>ОБЩЕГОСУДАРСТВЕННАЯ ДЕЯТЕЛЬНОСТЬ</c:v>
                </c:pt>
                <c:pt idx="6">
                  <c:v>ЖИЛИЩНО-КОММУНАЛЬНЫЕ УСЛУГИ И ЖИЛИЩНОЕ СТРОИТЕЛЬСТВО</c:v>
                </c:pt>
                <c:pt idx="7">
                  <c:v>ЗДРАВООХРАНЕНИЕ</c:v>
                </c:pt>
                <c:pt idx="8">
                  <c:v>ОБРАЗОВАНИЕ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1.1000000000000001</c:v>
                </c:pt>
                <c:pt idx="1">
                  <c:v>35.1</c:v>
                </c:pt>
                <c:pt idx="2">
                  <c:v>807.2</c:v>
                </c:pt>
                <c:pt idx="3">
                  <c:v>1226</c:v>
                </c:pt>
                <c:pt idx="4">
                  <c:v>1042.5999999999999</c:v>
                </c:pt>
                <c:pt idx="5">
                  <c:v>1967.9</c:v>
                </c:pt>
                <c:pt idx="6">
                  <c:v>2939.3</c:v>
                </c:pt>
                <c:pt idx="7">
                  <c:v>4962.1000000000004</c:v>
                </c:pt>
                <c:pt idx="8">
                  <c:v>9235.4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122"/>
        <c:shape val="cylinder"/>
        <c:axId val="20494208"/>
        <c:axId val="20495744"/>
        <c:axId val="0"/>
      </c:bar3DChart>
      <c:catAx>
        <c:axId val="2049420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0495744"/>
        <c:crosses val="autoZero"/>
        <c:auto val="1"/>
        <c:lblAlgn val="ctr"/>
        <c:lblOffset val="100"/>
        <c:noMultiLvlLbl val="0"/>
      </c:catAx>
      <c:valAx>
        <c:axId val="20495744"/>
        <c:scaling>
          <c:orientation val="minMax"/>
        </c:scaling>
        <c:delete val="1"/>
        <c:axPos val="b"/>
        <c:majorGridlines/>
        <c:numFmt formatCode="General" sourceLinked="1"/>
        <c:majorTickMark val="out"/>
        <c:minorTickMark val="none"/>
        <c:tickLblPos val="nextTo"/>
        <c:crossAx val="204942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5.7972549792237399E-2"/>
          <c:y val="9.5907994780943719E-3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27954441723999"/>
                  <c:y val="-0.1591833450893814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9.7371706465144677E-4"/>
                  <c:y val="4.9066001503187909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9.4680123796219415E-2"/>
                  <c:y val="8.864985282890529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1.2491002893924736E-2"/>
                  <c:y val="0.1013119663663012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3.6872294061563476E-2"/>
                  <c:y val="0.1818390675528554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-1.9800563736142977E-2"/>
                  <c:y val="-4.774547392147133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ОБЩЕГОСУДАРСТВЕННАЯ ДЕЯТЕЛЬНОСТЬ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ОХРАНА ОКРУЖАЮЩЕЙ СРЕДЫ</c:v>
                </c:pt>
                <c:pt idx="4">
                  <c:v>ЖИЛИЩНО-КОММУНАЛЬНЫЕ УСЛУГИ И ЖИЛИЩНОЕ СТРОИТЕЛЬСТВО</c:v>
                </c:pt>
                <c:pt idx="5">
                  <c:v>СОЦИАЛЬНАЯ СФЕРА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1967.9</c:v>
                </c:pt>
                <c:pt idx="1">
                  <c:v>1.1000000000000001</c:v>
                </c:pt>
                <c:pt idx="2">
                  <c:v>807.2</c:v>
                </c:pt>
                <c:pt idx="3">
                  <c:v>35.1</c:v>
                </c:pt>
                <c:pt idx="4">
                  <c:v>2939.3</c:v>
                </c:pt>
                <c:pt idx="5">
                  <c:v>16811.400000000001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1.9186730914501997E-2"/>
          <c:y val="0.60457813414772055"/>
          <c:w val="0.92704893930678489"/>
          <c:h val="0.37903009453167735"/>
        </c:manualLayout>
      </c:layout>
      <c:overlay val="0"/>
      <c:txPr>
        <a:bodyPr/>
        <a:lstStyle/>
        <a:p>
          <a:pPr>
            <a:defRPr sz="1000" cap="small" spc="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Социальная сфера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Образование</c:v>
                </c:pt>
                <c:pt idx="1">
                  <c:v>Здравоохранение</c:v>
                </c:pt>
                <c:pt idx="2">
                  <c:v>Физическая культура, спорт, культура и средства массовой информации</c:v>
                </c:pt>
                <c:pt idx="3">
                  <c:v>Социальная политика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9235.4</c:v>
                </c:pt>
                <c:pt idx="1">
                  <c:v>4962.1000000000004</c:v>
                </c:pt>
                <c:pt idx="2">
                  <c:v>1226</c:v>
                </c:pt>
                <c:pt idx="3">
                  <c:v>1387.9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0FFAF-A5B1-4933-B433-5BDAA62548F3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7CFA8-7570-492B-9D88-1915AB5434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972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FA27C11-ADB6-45EA-AEE4-8B59C4FBC80A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27C11-ADB6-45EA-AEE4-8B59C4FBC80A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27C11-ADB6-45EA-AEE4-8B59C4FBC80A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27C11-ADB6-45EA-AEE4-8B59C4FBC80A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27C11-ADB6-45EA-AEE4-8B59C4FBC80A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27C11-ADB6-45EA-AEE4-8B59C4FBC80A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27C11-ADB6-45EA-AEE4-8B59C4FBC80A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27C11-ADB6-45EA-AEE4-8B59C4FBC80A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A27C11-ADB6-45EA-AEE4-8B59C4FBC80A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FA27C11-ADB6-45EA-AEE4-8B59C4FBC80A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FA27C11-ADB6-45EA-AEE4-8B59C4FBC80A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FA27C11-ADB6-45EA-AEE4-8B59C4FBC80A}" type="datetimeFigureOut">
              <a:rPr lang="ru-RU" smtClean="0"/>
              <a:pPr/>
              <a:t>31.10.2018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FCCFE9-5D3E-4C69-A2E7-9C9476ADEA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1071546"/>
            <a:ext cx="8286776" cy="2657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  <a:buFont typeface="Wingdings" pitchFamily="2" charset="2"/>
              <a:buChar char="q"/>
            </a:pPr>
            <a:r>
              <a:rPr lang="ru-RU" sz="3600" dirty="0" smtClean="0">
                <a:latin typeface="Bookman Old Style" pitchFamily="18" charset="0"/>
                <a:cs typeface="Times New Roman" pitchFamily="18" charset="0"/>
              </a:rPr>
              <a:t>	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Бюллетень об исполнении консолидированного бюджета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Сенненского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района за </a:t>
            </a:r>
          </a:p>
          <a:p>
            <a:pPr>
              <a:lnSpc>
                <a:spcPts val="4000"/>
              </a:lnSpc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месяцев 2018 года</a:t>
            </a:r>
          </a:p>
          <a:p>
            <a:pPr>
              <a:lnSpc>
                <a:spcPts val="4000"/>
              </a:lnSpc>
            </a:pPr>
            <a:endParaRPr lang="ru-RU" sz="2400" dirty="0">
              <a:latin typeface="Bookman Old Style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853183948"/>
              </p:ext>
            </p:extLst>
          </p:nvPr>
        </p:nvGraphicFramePr>
        <p:xfrm>
          <a:off x="0" y="714356"/>
          <a:ext cx="9144000" cy="6143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86776" y="214290"/>
            <a:ext cx="571504" cy="400110"/>
          </a:xfrm>
          <a:prstGeom prst="rect">
            <a:avLst/>
          </a:prstGeom>
          <a:noFill/>
          <a:ln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6185131"/>
              </p:ext>
            </p:extLst>
          </p:nvPr>
        </p:nvGraphicFramePr>
        <p:xfrm>
          <a:off x="0" y="1071546"/>
          <a:ext cx="9144000" cy="5786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Рост платежей по доходным источникам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(тыс. рублей)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58214" y="214290"/>
            <a:ext cx="571504" cy="400110"/>
          </a:xfrm>
          <a:prstGeom prst="rect">
            <a:avLst/>
          </a:prstGeom>
          <a:noFill/>
          <a:ln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1615305"/>
              </p:ext>
            </p:extLst>
          </p:nvPr>
        </p:nvGraphicFramePr>
        <p:xfrm>
          <a:off x="0" y="1285860"/>
          <a:ext cx="9144000" cy="5572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Снижение доходных источников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(тыс. рублей)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58214" y="214290"/>
            <a:ext cx="571504" cy="400110"/>
          </a:xfrm>
          <a:prstGeom prst="rect">
            <a:avLst/>
          </a:prstGeom>
          <a:noFill/>
          <a:ln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8675533"/>
              </p:ext>
            </p:extLst>
          </p:nvPr>
        </p:nvGraphicFramePr>
        <p:xfrm>
          <a:off x="457200" y="1481138"/>
          <a:ext cx="7715200" cy="4540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  за 9 месяцев 2018 года, тыс. рублей</a:t>
            </a: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10614" y="366690"/>
            <a:ext cx="571504" cy="400110"/>
          </a:xfrm>
          <a:prstGeom prst="rect">
            <a:avLst/>
          </a:prstGeom>
          <a:noFill/>
          <a:ln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43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1800383"/>
              </p:ext>
            </p:extLst>
          </p:nvPr>
        </p:nvGraphicFramePr>
        <p:xfrm>
          <a:off x="107504" y="1412776"/>
          <a:ext cx="9036496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smtClean="0">
                <a:effectLst/>
                <a:latin typeface="Times New Roman" pitchFamily="18" charset="0"/>
                <a:cs typeface="Times New Roman" pitchFamily="18" charset="0"/>
              </a:rPr>
              <a:t>Финансирование государственных программ за 9 месяцев 2018 года, тыс. рублей</a:t>
            </a:r>
            <a:endParaRPr lang="ru-RU" sz="3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10614" y="366690"/>
            <a:ext cx="571504" cy="400110"/>
          </a:xfrm>
          <a:prstGeom prst="rect">
            <a:avLst/>
          </a:prstGeom>
          <a:noFill/>
          <a:ln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07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710523928"/>
              </p:ext>
            </p:extLst>
          </p:nvPr>
        </p:nvGraphicFramePr>
        <p:xfrm>
          <a:off x="0" y="16892"/>
          <a:ext cx="9144000" cy="6669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510614" y="366690"/>
            <a:ext cx="571504" cy="400110"/>
          </a:xfrm>
          <a:prstGeom prst="rect">
            <a:avLst/>
          </a:prstGeom>
          <a:noFill/>
          <a:ln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361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Структура расходов консолидированного бюджета </a:t>
            </a:r>
            <a:r>
              <a:rPr lang="ru-RU" sz="2400" dirty="0" err="1" smtClean="0">
                <a:effectLst/>
                <a:latin typeface="Times New Roman" pitchFamily="18" charset="0"/>
                <a:cs typeface="Times New Roman" pitchFamily="18" charset="0"/>
              </a:rPr>
              <a:t>Сенненского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 района за 9 месяцев 2018 г. (в процентах)</a:t>
            </a:r>
            <a:endParaRPr lang="ru-RU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4283191953"/>
              </p:ext>
            </p:extLst>
          </p:nvPr>
        </p:nvGraphicFramePr>
        <p:xfrm>
          <a:off x="457200" y="1444625"/>
          <a:ext cx="4040188" cy="5296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614192584"/>
              </p:ext>
            </p:extLst>
          </p:nvPr>
        </p:nvGraphicFramePr>
        <p:xfrm>
          <a:off x="4645025" y="1444625"/>
          <a:ext cx="4248150" cy="5224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510614" y="366690"/>
            <a:ext cx="571504" cy="400110"/>
          </a:xfrm>
          <a:prstGeom prst="rect">
            <a:avLst/>
          </a:prstGeom>
          <a:noFill/>
          <a:ln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741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Таблица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5384915"/>
              </p:ext>
            </p:extLst>
          </p:nvPr>
        </p:nvGraphicFramePr>
        <p:xfrm>
          <a:off x="467544" y="1556791"/>
          <a:ext cx="8208912" cy="47168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8468"/>
                <a:gridCol w="3860444"/>
              </a:tblGrid>
              <a:tr h="749451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Виды обязательств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Всего по органам местного управления и самоуправления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94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1.Долг органов местного управления и самоуправления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500,00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85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1.1Ценные бумаги (облигации)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1 500,00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725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1.2. Бюджетные кредиты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0,00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873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2.Долг, гарантированный местными исполнительными и распорядительными органами по кредитам банков, выданным субъектам хозяйствования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871,2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85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ИТОГО долговых обязательств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2 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371,2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49" name="Прямая соединительная линия 48"/>
          <p:cNvCxnSpPr/>
          <p:nvPr/>
        </p:nvCxnSpPr>
        <p:spPr>
          <a:xfrm>
            <a:off x="2806700" y="9675813"/>
            <a:ext cx="3619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67"/>
          <p:cNvSpPr>
            <a:spLocks noChangeArrowheads="1"/>
          </p:cNvSpPr>
          <p:nvPr/>
        </p:nvSpPr>
        <p:spPr bwMode="auto">
          <a:xfrm>
            <a:off x="515446" y="778598"/>
            <a:ext cx="828092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Долговые обязательства органов местного</a:t>
            </a:r>
            <a:r>
              <a:rPr kumimoji="0" lang="ru-RU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управления и самоуправления </a:t>
            </a:r>
            <a:r>
              <a:rPr kumimoji="0" lang="ru-RU" sz="18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Сенненского</a:t>
            </a:r>
            <a:r>
              <a:rPr kumimoji="0" lang="ru-RU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района на 1 октября 2018 г., тыс. рублей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10614" y="366690"/>
            <a:ext cx="571504" cy="400110"/>
          </a:xfrm>
          <a:prstGeom prst="rect">
            <a:avLst/>
          </a:prstGeom>
          <a:noFill/>
          <a:ln cap="rnd">
            <a:solidFill>
              <a:schemeClr val="tx1"/>
            </a:solidFill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746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611</TotalTime>
  <Words>177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Презентация PowerPoint</vt:lpstr>
      <vt:lpstr>Презентация PowerPoint</vt:lpstr>
      <vt:lpstr>Рост платежей по доходным источникам (тыс. рублей)</vt:lpstr>
      <vt:lpstr>Снижение доходных источников  (тыс. рублей)</vt:lpstr>
      <vt:lpstr>Структура расходов бюджета  за 9 месяцев 2018 года, тыс. рублей</vt:lpstr>
      <vt:lpstr>Финансирование государственных программ за 9 месяцев 2018 года, тыс. рублей</vt:lpstr>
      <vt:lpstr>Презентация PowerPoint</vt:lpstr>
      <vt:lpstr>Структура расходов консолидированного бюджета Сенненского района за 9 месяцев 2018 г. (в процентах)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doxod</dc:creator>
  <cp:lastModifiedBy>budget2</cp:lastModifiedBy>
  <cp:revision>66</cp:revision>
  <cp:lastPrinted>2018-10-30T11:23:18Z</cp:lastPrinted>
  <dcterms:created xsi:type="dcterms:W3CDTF">2018-02-22T12:26:12Z</dcterms:created>
  <dcterms:modified xsi:type="dcterms:W3CDTF">2018-10-31T13:01:53Z</dcterms:modified>
</cp:coreProperties>
</file>