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8" r:id="rId10"/>
    <p:sldId id="269" r:id="rId11"/>
    <p:sldId id="270" r:id="rId12"/>
    <p:sldId id="271" r:id="rId13"/>
    <p:sldId id="272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'[2021 1 полугодие.xlsx]таб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полугодие.xlsx]таб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'[2021 1 полугодие.xlsx]таб 1'!$B$5:$B$13</c:f>
            </c:numRef>
          </c:val>
          <c:extLst>
            <c:ext xmlns:c16="http://schemas.microsoft.com/office/drawing/2014/chart" uri="{C3380CC4-5D6E-409C-BE32-E72D297353CC}">
              <c16:uniqueId val="{00000000-2132-45B3-8708-7E10E5F9AD6C}"/>
            </c:ext>
          </c:extLst>
        </c:ser>
        <c:ser>
          <c:idx val="1"/>
          <c:order val="1"/>
          <c:tx>
            <c:strRef>
              <c:f>'[2021 1 полугодие.xlsx]таб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полугодие.xlsx]таб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'[2021 1 полугодие.xlsx]таб 1'!$C$5:$C$13</c:f>
              <c:numCache>
                <c:formatCode>#\ ##0.0</c:formatCode>
                <c:ptCount val="9"/>
                <c:pt idx="0">
                  <c:v>4140.3</c:v>
                </c:pt>
                <c:pt idx="1">
                  <c:v>28.7</c:v>
                </c:pt>
                <c:pt idx="2">
                  <c:v>985.6</c:v>
                </c:pt>
                <c:pt idx="3">
                  <c:v>1410.1</c:v>
                </c:pt>
                <c:pt idx="4">
                  <c:v>847.6</c:v>
                </c:pt>
                <c:pt idx="5">
                  <c:v>23.9</c:v>
                </c:pt>
                <c:pt idx="6">
                  <c:v>26.7</c:v>
                </c:pt>
                <c:pt idx="7">
                  <c:v>553.79999999999995</c:v>
                </c:pt>
                <c:pt idx="8">
                  <c:v>8016.7000000000007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32-45B3-8708-7E10E5F9AD6C}"/>
            </c:ext>
          </c:extLst>
        </c:ser>
        <c:ser>
          <c:idx val="2"/>
          <c:order val="2"/>
          <c:tx>
            <c:strRef>
              <c:f>'[2021 1 полугодие.xlsx]таб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полугодие.xlsx]таб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'[2021 1 полугодие.xlsx]таб 1'!$D$5:$D$13</c:f>
              <c:numCache>
                <c:formatCode>General</c:formatCode>
                <c:ptCount val="9"/>
                <c:pt idx="0" formatCode="#\ ##0.0">
                  <c:v>244.6</c:v>
                </c:pt>
                <c:pt idx="2" formatCode="#\ ##0.0">
                  <c:v>5.3</c:v>
                </c:pt>
                <c:pt idx="6" formatCode="#\ ##0.0">
                  <c:v>3.9</c:v>
                </c:pt>
                <c:pt idx="7" formatCode="#\ ##0.0">
                  <c:v>27.7</c:v>
                </c:pt>
                <c:pt idx="8" formatCode="#\ ##0.0">
                  <c:v>281.5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32-45B3-8708-7E10E5F9AD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530,8</a:t>
                </a:r>
              </a:p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50.2</c:v>
                </c:pt>
                <c:pt idx="1">
                  <c:v>45.4</c:v>
                </c:pt>
                <c:pt idx="2">
                  <c:v>3.7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2.3579100774518413E-2"/>
                  <c:y val="-9.246814504687125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3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20-4C12-A478-9925ACB0B919}"/>
                </c:ext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20-4C12-A478-9925ACB0B919}"/>
                </c:ext>
              </c:extLst>
            </c:dLbl>
            <c:dLbl>
              <c:idx val="5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75-41D7-B43E-4877E08D9CCC}"/>
                </c:ext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ОБЩЕГОСУДАРСТВЕННАЯ ДЕЯТЕЛЬНОСТЬ</c:v>
                </c:pt>
                <c:pt idx="1">
                  <c:v>Национальная оборона</c:v>
                </c:pt>
                <c:pt idx="2">
                  <c:v>Озрана окруж. Среды</c:v>
                </c:pt>
                <c:pt idx="3">
                  <c:v>НАЦИОНАЛЬНАЯ ЭКОНОМИКА</c:v>
                </c:pt>
                <c:pt idx="4">
                  <c:v>ЖИЛИЩНО-КОММУНАЛЬНЫЕ УСЛУГИ И ЖИЛИЩНОЕ СТРОИТЕЛЬСТВО</c:v>
                </c:pt>
                <c:pt idx="5">
                  <c:v>СОЦИАЛЬНАЯ СФЕРА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1931.2</c:v>
                </c:pt>
                <c:pt idx="1">
                  <c:v>3.5</c:v>
                </c:pt>
                <c:pt idx="2">
                  <c:v>34.5</c:v>
                </c:pt>
                <c:pt idx="3">
                  <c:v>530.79999999999995</c:v>
                </c:pt>
                <c:pt idx="4">
                  <c:v>2600.1999999999998</c:v>
                </c:pt>
                <c:pt idx="5">
                  <c:v>16337.5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8377.2000000000007</c:v>
                </c:pt>
                <c:pt idx="1">
                  <c:v>5757.5</c:v>
                </c:pt>
                <c:pt idx="2">
                  <c:v>1042.2</c:v>
                </c:pt>
                <c:pt idx="3">
                  <c:v>1160.5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814922409703288"/>
          <c:y val="8.5443991426388241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'[2021 1 полугодие.xlsx]таб 2'!$B$2</c:f>
              <c:strCache>
                <c:ptCount val="1"/>
                <c:pt idx="0">
                  <c:v>Поступило доходов  на          1.07.2020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полугодие.xlsx]таб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'[2021 1 полугодие.xlsx]таб 2'!$B$3:$B$12</c:f>
              <c:numCache>
                <c:formatCode>#\ ##0.0</c:formatCode>
                <c:ptCount val="10"/>
                <c:pt idx="1">
                  <c:v>3638.8</c:v>
                </c:pt>
                <c:pt idx="2">
                  <c:v>34.9</c:v>
                </c:pt>
                <c:pt idx="3">
                  <c:v>966.1</c:v>
                </c:pt>
                <c:pt idx="4">
                  <c:v>1182.7</c:v>
                </c:pt>
                <c:pt idx="5">
                  <c:v>410.8</c:v>
                </c:pt>
                <c:pt idx="6">
                  <c:v>146.6</c:v>
                </c:pt>
                <c:pt idx="7">
                  <c:v>481.4</c:v>
                </c:pt>
                <c:pt idx="8">
                  <c:v>407.3</c:v>
                </c:pt>
                <c:pt idx="9">
                  <c:v>7268.6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F2-48F1-A1C4-1CE7EDAFA714}"/>
            </c:ext>
          </c:extLst>
        </c:ser>
        <c:ser>
          <c:idx val="1"/>
          <c:order val="1"/>
          <c:tx>
            <c:strRef>
              <c:f>'[2021 1 полугодие.xlsx]таб 2'!$C$2</c:f>
              <c:strCache>
                <c:ptCount val="1"/>
                <c:pt idx="0">
                  <c:v>Поступило доходов  на          1.07.2021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FF2-48F1-A1C4-1CE7EDAFA7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полугодие.xlsx]таб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'[2021 1 полугодие.xlsx]таб 2'!$C$3:$C$12</c:f>
              <c:numCache>
                <c:formatCode>#\ ##0.0</c:formatCode>
                <c:ptCount val="10"/>
                <c:pt idx="1">
                  <c:v>4140.3</c:v>
                </c:pt>
                <c:pt idx="2">
                  <c:v>28.7</c:v>
                </c:pt>
                <c:pt idx="3">
                  <c:v>985.6</c:v>
                </c:pt>
                <c:pt idx="4">
                  <c:v>1410.1</c:v>
                </c:pt>
                <c:pt idx="5">
                  <c:v>448.2</c:v>
                </c:pt>
                <c:pt idx="6">
                  <c:v>342.1</c:v>
                </c:pt>
                <c:pt idx="7">
                  <c:v>529.20000000000005</c:v>
                </c:pt>
                <c:pt idx="8">
                  <c:v>414</c:v>
                </c:pt>
                <c:pt idx="9">
                  <c:v>8298.2000000000007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F2-48F1-A1C4-1CE7EDAFA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1 полугодие  2021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'[2021 1 полугодие.xlsx]табл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полугодие.xlsx]табл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'[2021 1 полугодие.xlsx]табл 3 (2)'!$B$6:$B$16</c:f>
              <c:numCache>
                <c:formatCode>General</c:formatCode>
                <c:ptCount val="11"/>
                <c:pt idx="0">
                  <c:v>14.000000000000004</c:v>
                </c:pt>
                <c:pt idx="1">
                  <c:v>7.7000000000000028</c:v>
                </c:pt>
                <c:pt idx="2">
                  <c:v>10.300000000000004</c:v>
                </c:pt>
                <c:pt idx="3">
                  <c:v>10.300000000000004</c:v>
                </c:pt>
                <c:pt idx="4">
                  <c:v>11.5</c:v>
                </c:pt>
                <c:pt idx="5">
                  <c:v>6.7000000000000028</c:v>
                </c:pt>
                <c:pt idx="6">
                  <c:v>10.900000000000002</c:v>
                </c:pt>
                <c:pt idx="7">
                  <c:v>9.4000000000000021</c:v>
                </c:pt>
                <c:pt idx="8">
                  <c:v>80.80000000000004</c:v>
                </c:pt>
                <c:pt idx="9">
                  <c:v>948.80000000000018</c:v>
                </c:pt>
                <c:pt idx="10">
                  <c:v>1029.6000000000013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C5-4E04-A313-7EE2BCC868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RU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2021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'[2021 1 полугодие.xlsx]табл 5 '!$B$2</c:f>
              <c:strCache>
                <c:ptCount val="1"/>
                <c:pt idx="0">
                  <c:v>Поступило доходов  за   1 полугодие 2021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817-48B0-B20B-9F997871C4BF}"/>
                </c:ext>
              </c:extLst>
            </c:dLbl>
            <c:dLbl>
              <c:idx val="3"/>
              <c:layout>
                <c:manualLayout>
                  <c:x val="-4.1318875430920124E-4"/>
                  <c:y val="-3.85145149513402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1862171074769"/>
                      <c:h val="0.10712941882272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17-48B0-B20B-9F997871C4BF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17-48B0-B20B-9F997871C4BF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17-48B0-B20B-9F997871C4BF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17-48B0-B20B-9F997871C4BF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17-48B0-B20B-9F997871C4BF}"/>
                </c:ext>
              </c:extLst>
            </c:dLbl>
            <c:dLbl>
              <c:idx val="8"/>
              <c:layout>
                <c:manualLayout>
                  <c:x val="-4.6162156832794524E-2"/>
                  <c:y val="7.3330419582242155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35446530722121"/>
                      <c:h val="0.1029522626701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D817-48B0-B20B-9F997871C4BF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17-48B0-B20B-9F997871C4BF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817-48B0-B20B-9F997871C4BF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17-48B0-B20B-9F997871C4B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'[2021 1 полугодие.xlsx]табл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'[2021 1 полугодие.xlsx]табл 5 '!$B$3:$B$11</c:f>
              <c:numCache>
                <c:formatCode>#\ ##0.0</c:formatCode>
                <c:ptCount val="9"/>
                <c:pt idx="1">
                  <c:v>4140.3</c:v>
                </c:pt>
                <c:pt idx="2">
                  <c:v>28.7</c:v>
                </c:pt>
                <c:pt idx="3">
                  <c:v>985.6</c:v>
                </c:pt>
                <c:pt idx="4">
                  <c:v>1410.1</c:v>
                </c:pt>
                <c:pt idx="5">
                  <c:v>448.2</c:v>
                </c:pt>
                <c:pt idx="6">
                  <c:v>342.1</c:v>
                </c:pt>
                <c:pt idx="7">
                  <c:v>529.20000000000005</c:v>
                </c:pt>
                <c:pt idx="8">
                  <c:v>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817-48B0-B20B-9F997871C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'[2021 1 полугодие.xlsx]состав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полугодие.xlsx]состав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'[2021 1 полугодие.xlsx]состав доходов, в %'!$B$8:$B$17</c:f>
              <c:numCache>
                <c:formatCode>#\ ##0.0</c:formatCode>
                <c:ptCount val="10"/>
                <c:pt idx="0">
                  <c:v>0.48444240919717529</c:v>
                </c:pt>
                <c:pt idx="1">
                  <c:v>0.48203224795738836</c:v>
                </c:pt>
                <c:pt idx="2">
                  <c:v>0.40008676580463232</c:v>
                </c:pt>
                <c:pt idx="3">
                  <c:v>0.46034079679930584</c:v>
                </c:pt>
                <c:pt idx="4">
                  <c:v>0.39767660456484533</c:v>
                </c:pt>
                <c:pt idx="5">
                  <c:v>0.33260225109059793</c:v>
                </c:pt>
                <c:pt idx="6">
                  <c:v>0.38803595960569764</c:v>
                </c:pt>
                <c:pt idx="7">
                  <c:v>0.44708490998047773</c:v>
                </c:pt>
                <c:pt idx="8">
                  <c:v>96.607698054999872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6F-4A5F-9422-69EEBD1A8B5F}"/>
            </c:ext>
          </c:extLst>
        </c:ser>
        <c:ser>
          <c:idx val="1"/>
          <c:order val="1"/>
          <c:tx>
            <c:strRef>
              <c:f>'[2021 1 полугодие.xlsx]состав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полугодие.xlsx]состав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'[2021 1 полугодие.xlsx]состав доходов, в %'!$C$8:$C$17</c:f>
              <c:numCache>
                <c:formatCode>#\ ##0.0</c:formatCode>
                <c:ptCount val="10"/>
                <c:pt idx="0">
                  <c:v>9.5258747541085168E-2</c:v>
                </c:pt>
                <c:pt idx="1">
                  <c:v>0.19826210870339681</c:v>
                </c:pt>
                <c:pt idx="2">
                  <c:v>7.2024906677405867E-2</c:v>
                </c:pt>
                <c:pt idx="3">
                  <c:v>6.8927061228915287E-2</c:v>
                </c:pt>
                <c:pt idx="4">
                  <c:v>5.9633524883443562E-2</c:v>
                </c:pt>
                <c:pt idx="5">
                  <c:v>5.1114449900094477E-2</c:v>
                </c:pt>
                <c:pt idx="6">
                  <c:v>5.6535679434952989E-2</c:v>
                </c:pt>
                <c:pt idx="7">
                  <c:v>8.828859528198138E-2</c:v>
                </c:pt>
                <c:pt idx="8">
                  <c:v>99.1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6F-4A5F-9422-69EEBD1A8B5F}"/>
            </c:ext>
          </c:extLst>
        </c:ser>
        <c:ser>
          <c:idx val="2"/>
          <c:order val="2"/>
          <c:tx>
            <c:strRef>
              <c:f>'[2021 1 полугодие.xlsx]состав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полугодие.xlsx]состав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'[2021 1 полугодие.xlsx]состав доходов, в %'!$D$8:$D$17</c:f>
              <c:numCache>
                <c:formatCode>#\ 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6F-4A5F-9422-69EEBD1A8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13382.7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2160.6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2172.1999999999998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1260.3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827.4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37.200000000000003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53.3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21</a:t>
                </a:r>
                <a:r>
                  <a:rPr lang="ru-RU" sz="1000" baseline="0" dirty="0">
                    <a:latin typeface="Times New Roman" pitchFamily="18" charset="0"/>
                    <a:cs typeface="Times New Roman" pitchFamily="18" charset="0"/>
                  </a:rPr>
                  <a:t> 437,7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1 полугодие  2021 года, тыс.рублей</a:t>
          </a:r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1 полугодие 2020 и  1 полугодие  2021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1 полугодие  2021 года,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29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37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10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10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06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5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61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13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59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4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34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6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3015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полугодие 2021 года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1 полугодие 2021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10835100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50002940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1 полугодие 2021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0042284"/>
              </p:ext>
            </p:extLst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45329637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июля 2021 года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721643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223,7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55,5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31,4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114,7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53,4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215282"/>
              </p:ext>
            </p:extLst>
          </p:nvPr>
        </p:nvGraphicFramePr>
        <p:xfrm>
          <a:off x="2008312" y="1268761"/>
          <a:ext cx="8208912" cy="4112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786,0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786,0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525,4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1 311,4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июля 2021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0149"/>
          <a:ext cx="9286875" cy="6097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722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0149"/>
          <a:ext cx="9286875" cy="6097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8654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8654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0149"/>
          <a:ext cx="9286875" cy="6097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81200" y="357167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1 полугодие 2021 года исполнен по доходам в сумме 21 863,1 тыс. рублей, по расходам  - 21 437,7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8298,2 тыс. рублей или 49,6 процента к годовому плану. Налоговые доходы поступили в сумме 7 465,7 тыс. рублей, неналоговые доходы – 832,5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62 процента (13 564,9 тыс. рублей), из них дотация – 59,1 процента (12 912,2 тыс. рублей), иные межбюджетные трансферты – 3,0 процента (652,7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1 полугодие 2021 года профинансированы в сумме 21 437,7 тыс. рублей или 53,1 процента к годовому плану. В объеме расходов бюджета района текущие расходы составляют 21 384,4 тыс. рублей или 99,8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19 763,2 тыс. рублей или 92,2 процента. Расходы капитального характера профинансированы в сумме 53,3 тыс. рублей или 0,2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8 377,2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5 757,5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530,8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2 600,2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1 160,5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1 042,2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1 403,4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37,2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954,1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1 полугодие  2021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1 полугодие 2021 года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6243749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81956647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712</Words>
  <Application>Microsoft Office PowerPoint</Application>
  <PresentationFormat>Широкоэкранный</PresentationFormat>
  <Paragraphs>113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расходов консолидированного бюджета за 1 полугодие 2021 года </vt:lpstr>
      <vt:lpstr>Состав и структура расходов консолидированного бюджета на национальную экономику за 1 полугодие 2021 года</vt:lpstr>
      <vt:lpstr>Структура расходов консолидированного бюджета Сенненского района по функциональной классификации за 1 полугодие 2021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июля 2021 года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Гончарова Елена Владимировна</cp:lastModifiedBy>
  <cp:revision>41</cp:revision>
  <cp:lastPrinted>2021-07-21T12:46:24Z</cp:lastPrinted>
  <dcterms:created xsi:type="dcterms:W3CDTF">2020-12-02T08:45:04Z</dcterms:created>
  <dcterms:modified xsi:type="dcterms:W3CDTF">2021-07-22T06:59:24Z</dcterms:modified>
</cp:coreProperties>
</file>