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3.xml" ContentType="application/vnd.openxmlformats-officedocument.drawingml.chartshap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74" r:id="rId9"/>
    <p:sldId id="266" r:id="rId10"/>
    <p:sldId id="268" r:id="rId11"/>
    <p:sldId id="269" r:id="rId12"/>
    <p:sldId id="270" r:id="rId13"/>
    <p:sldId id="271" r:id="rId14"/>
    <p:sldId id="272" r:id="rId15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76" d="100"/>
          <a:sy n="76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doxod_admin\Documents\&#1089;&#1072;&#1081;&#1090;%20&#1088;&#1072;&#1081;&#1080;&#1089;&#1087;&#1086;&#1083;&#1082;&#1086;&#1084;&#1072;\2021%20&#1075;&#1086;&#1076;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doxod_admin\Documents\&#1089;&#1072;&#1081;&#1090;%20&#1088;&#1072;&#1081;&#1080;&#1089;&#1087;&#1086;&#1083;&#1082;&#1086;&#1084;&#1072;\2021%20&#1075;&#1086;&#1076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xod_admin\Documents\&#1089;&#1072;&#1081;&#1090;%20&#1088;&#1072;&#1081;&#1080;&#1089;&#1087;&#1086;&#1083;&#1082;&#1086;&#1084;&#1072;\2021%20&#1075;&#1086;&#1076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F216-SRSQL001\OFUMail\in\&#1054;&#1041;&#1065;&#1040;&#1071;\&#1089;&#1072;&#1081;&#1090;%209%20&#1084;&#1077;&#1089;.%20%202019%20&#8212;%20&#1082;&#1086;&#1087;&#1080;&#1103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xod_admin\Documents\&#1089;&#1072;&#1081;&#1090;%20&#1088;&#1072;&#1081;&#1080;&#1089;&#1087;&#1086;&#1083;&#1082;&#1086;&#1084;&#1072;\&#1089;&#1072;&#1081;&#1090;%20&#1079;&#1072;%209%20&#1084;&#1077;&#1089;%202020%20&#1075;&#1086;&#1076;%20&#1080;&#1089;&#1087;&#1086;&#1083;&#1085;&#1077;&#1085;&#1080;&#1077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oxod_admin\Documents\&#1089;&#1072;&#1081;&#1090;%20&#1088;&#1072;&#1081;&#1080;&#1089;&#1087;&#1086;&#1083;&#1082;&#1086;&#1084;&#1072;\2021%20&#1075;&#1086;&#1076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doxod_admin\Documents\&#1089;&#1072;&#1081;&#1090;%20&#1088;&#1072;&#1081;&#1080;&#1089;&#1087;&#1086;&#1083;&#1082;&#1086;&#1084;&#1072;\2021%20&#1075;&#1086;&#1076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9579009933340792"/>
          <c:y val="0.11695906432748535"/>
          <c:w val="0.57393760976438168"/>
          <c:h val="0.7649043869516311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'[2021 год.xlsx]таб 1'!$B$2:$B$4</c:f>
              <c:strCache>
                <c:ptCount val="3"/>
                <c:pt idx="0">
                  <c:v>всего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'[2021 год.xlsx]таб 1'!$A$5:$A$14</c:f>
              <c:strCache>
                <c:ptCount val="10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Налог на добавленную стоимость</c:v>
                </c:pt>
                <c:pt idx="4">
                  <c:v>Налог при упрощенной системе налогообложения</c:v>
                </c:pt>
                <c:pt idx="5">
                  <c:v>Единый налог для производителей сельскохозяйственной продукции</c:v>
                </c:pt>
                <c:pt idx="6">
                  <c:v>Налог за добычу (изъятие) природных ресурсов</c:v>
                </c:pt>
                <c:pt idx="7">
                  <c:v>Государственная пошлина</c:v>
                </c:pt>
                <c:pt idx="8">
                  <c:v>Другие налоги и платежи</c:v>
                </c:pt>
                <c:pt idx="9">
                  <c:v>ИТОГО  ДОХОДОВ</c:v>
                </c:pt>
              </c:strCache>
            </c:strRef>
          </c:cat>
          <c:val>
            <c:numRef>
              <c:f>'[2021 год.xlsx]таб 1'!$B$5:$B$14</c:f>
            </c:numRef>
          </c:val>
          <c:extLst>
            <c:ext xmlns:c16="http://schemas.microsoft.com/office/drawing/2014/chart" uri="{C3380CC4-5D6E-409C-BE32-E72D297353CC}">
              <c16:uniqueId val="{00000000-0A4C-4BE2-A74E-BB621055D6EF}"/>
            </c:ext>
          </c:extLst>
        </c:ser>
        <c:ser>
          <c:idx val="1"/>
          <c:order val="1"/>
          <c:tx>
            <c:strRef>
              <c:f>'[2021 год.xlsx]таб 1'!$C$2:$C$4</c:f>
              <c:strCache>
                <c:ptCount val="3"/>
                <c:pt idx="0">
                  <c:v>всего</c:v>
                </c:pt>
                <c:pt idx="2">
                  <c:v>райбюджет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'[2021 год.xlsx]таб 1'!$A$5:$A$14</c:f>
              <c:strCache>
                <c:ptCount val="10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Налог на добавленную стоимость</c:v>
                </c:pt>
                <c:pt idx="4">
                  <c:v>Налог при упрощенной системе налогообложения</c:v>
                </c:pt>
                <c:pt idx="5">
                  <c:v>Единый налог для производителей сельскохозяйственной продукции</c:v>
                </c:pt>
                <c:pt idx="6">
                  <c:v>Налог за добычу (изъятие) природных ресурсов</c:v>
                </c:pt>
                <c:pt idx="7">
                  <c:v>Государственная пошлина</c:v>
                </c:pt>
                <c:pt idx="8">
                  <c:v>Другие налоги и платежи</c:v>
                </c:pt>
                <c:pt idx="9">
                  <c:v>ИТОГО  ДОХОДОВ</c:v>
                </c:pt>
              </c:strCache>
            </c:strRef>
          </c:cat>
          <c:val>
            <c:numRef>
              <c:f>'[2021 год.xlsx]таб 1'!$C$5:$C$14</c:f>
              <c:numCache>
                <c:formatCode>#\ ##0.0</c:formatCode>
                <c:ptCount val="10"/>
                <c:pt idx="0">
                  <c:v>8549.4</c:v>
                </c:pt>
                <c:pt idx="1">
                  <c:v>218.8</c:v>
                </c:pt>
                <c:pt idx="2">
                  <c:v>2064</c:v>
                </c:pt>
                <c:pt idx="3">
                  <c:v>3045.5</c:v>
                </c:pt>
                <c:pt idx="4">
                  <c:v>956.7</c:v>
                </c:pt>
                <c:pt idx="5">
                  <c:v>616.4</c:v>
                </c:pt>
                <c:pt idx="6">
                  <c:v>49.2</c:v>
                </c:pt>
                <c:pt idx="7">
                  <c:v>63</c:v>
                </c:pt>
                <c:pt idx="8">
                  <c:v>1831.7</c:v>
                </c:pt>
                <c:pt idx="9">
                  <c:v>17394.7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A4C-4BE2-A74E-BB621055D6EF}"/>
            </c:ext>
          </c:extLst>
        </c:ser>
        <c:ser>
          <c:idx val="2"/>
          <c:order val="2"/>
          <c:tx>
            <c:strRef>
              <c:f>'[2021 год.xlsx]таб 1'!$D$2:$D$4</c:f>
              <c:strCache>
                <c:ptCount val="3"/>
                <c:pt idx="0">
                  <c:v>всего</c:v>
                </c:pt>
                <c:pt idx="2">
                  <c:v>сельские Советы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'[2021 год.xlsx]таб 1'!$A$5:$A$14</c:f>
              <c:strCache>
                <c:ptCount val="10"/>
                <c:pt idx="0">
                  <c:v>Подоходный налог с физических лиц</c:v>
                </c:pt>
                <c:pt idx="1">
                  <c:v>Налог на прибыль</c:v>
                </c:pt>
                <c:pt idx="2">
                  <c:v>Налоги на собственность</c:v>
                </c:pt>
                <c:pt idx="3">
                  <c:v>Налог на добавленную стоимость</c:v>
                </c:pt>
                <c:pt idx="4">
                  <c:v>Налог при упрощенной системе налогообложения</c:v>
                </c:pt>
                <c:pt idx="5">
                  <c:v>Единый налог для производителей сельскохозяйственной продукции</c:v>
                </c:pt>
                <c:pt idx="6">
                  <c:v>Налог за добычу (изъятие) природных ресурсов</c:v>
                </c:pt>
                <c:pt idx="7">
                  <c:v>Государственная пошлина</c:v>
                </c:pt>
                <c:pt idx="8">
                  <c:v>Другие налоги и платежи</c:v>
                </c:pt>
                <c:pt idx="9">
                  <c:v>ИТОГО  ДОХОДОВ</c:v>
                </c:pt>
              </c:strCache>
            </c:strRef>
          </c:cat>
          <c:val>
            <c:numRef>
              <c:f>'[2021 год.xlsx]таб 1'!$D$5:$D$14</c:f>
              <c:numCache>
                <c:formatCode>General</c:formatCode>
                <c:ptCount val="10"/>
                <c:pt idx="0" formatCode="#\ ##0.0">
                  <c:v>512.4</c:v>
                </c:pt>
                <c:pt idx="2" formatCode="#\ ##0.0">
                  <c:v>133.1</c:v>
                </c:pt>
                <c:pt idx="7" formatCode="#\ ##0.0">
                  <c:v>7.8</c:v>
                </c:pt>
                <c:pt idx="8" formatCode="#\ ##0.0">
                  <c:v>102.3</c:v>
                </c:pt>
                <c:pt idx="9" formatCode="#\ ##0.0">
                  <c:v>755.59999999999991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A4C-4BE2-A74E-BB621055D6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8766080"/>
        <c:axId val="58767616"/>
      </c:barChart>
      <c:catAx>
        <c:axId val="5876608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58767616"/>
        <c:crosses val="autoZero"/>
        <c:auto val="1"/>
        <c:lblAlgn val="ctr"/>
        <c:lblOffset val="100"/>
        <c:noMultiLvlLbl val="0"/>
      </c:catAx>
      <c:valAx>
        <c:axId val="5876761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5876608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Сельское хозяйство, рыбохозяйственная деятельность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803.7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014-407F-B2F8-C989A7C9F13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Топливо и энергетика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563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014-407F-B2F8-C989A7C9F13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Транспорт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99.1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14-407F-B2F8-C989A7C9F13B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Другая деятельность в области национальной экономики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2003926549952642E-2"/>
                  <c:y val="-6.26555210552769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014-407F-B2F8-C989A7C9F13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тыс. рублей</c:v>
                </c:pt>
              </c:strCache>
            </c:strRef>
          </c:cat>
          <c:val>
            <c:numRef>
              <c:f>Лист1!$E$2</c:f>
              <c:numCache>
                <c:formatCode>General</c:formatCode>
                <c:ptCount val="1"/>
                <c:pt idx="0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014-407F-B2F8-C989A7C9F13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3891200"/>
        <c:axId val="93901568"/>
        <c:axId val="0"/>
      </c:bar3DChart>
      <c:catAx>
        <c:axId val="93891200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 sz="14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en-US" sz="1400" b="0" dirty="0">
                    <a:latin typeface="Times New Roman" pitchFamily="18" charset="0"/>
                    <a:cs typeface="Times New Roman" pitchFamily="18" charset="0"/>
                  </a:rPr>
                  <a:t>1 484</a:t>
                </a:r>
                <a:r>
                  <a:rPr lang="ru-RU" sz="1400" b="0" dirty="0"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en-US" sz="1400" b="0" dirty="0">
                    <a:latin typeface="Times New Roman" pitchFamily="18" charset="0"/>
                    <a:cs typeface="Times New Roman" pitchFamily="18" charset="0"/>
                  </a:rPr>
                  <a:t>8</a:t>
                </a:r>
                <a:endParaRPr lang="ru-RU" sz="1400" b="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defRPr sz="1400" b="0">
                    <a:latin typeface="Times New Roman" pitchFamily="18" charset="0"/>
                    <a:cs typeface="Times New Roman" pitchFamily="18" charset="0"/>
                  </a:defRPr>
                </a:pPr>
                <a:r>
                  <a:rPr lang="ru-RU" sz="1400" b="0" dirty="0">
                    <a:latin typeface="Times New Roman" pitchFamily="18" charset="0"/>
                    <a:cs typeface="Times New Roman" pitchFamily="18" charset="0"/>
                  </a:rPr>
                  <a:t> тыс. рублей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crossAx val="93901568"/>
        <c:crosses val="autoZero"/>
        <c:auto val="1"/>
        <c:lblAlgn val="ctr"/>
        <c:lblOffset val="100"/>
        <c:noMultiLvlLbl val="0"/>
      </c:catAx>
      <c:valAx>
        <c:axId val="939015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BY"/>
          </a:p>
        </c:txPr>
        <c:crossAx val="938912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672361781184606"/>
          <c:y val="0.1530708467251837"/>
          <c:w val="0.33441587371676901"/>
          <c:h val="0.82595655801731349"/>
        </c:manualLayout>
      </c:layout>
      <c:overlay val="0"/>
      <c:txPr>
        <a:bodyPr/>
        <a:lstStyle/>
        <a:p>
          <a:pPr>
            <a:defRPr sz="1200" baseline="0">
              <a:latin typeface="Times New Roman" pitchFamily="18" charset="0"/>
            </a:defRPr>
          </a:pPr>
          <a:endParaRPr lang="ru-BY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>
                <a:latin typeface="Times New Roman" pitchFamily="18" charset="0"/>
                <a:cs typeface="Times New Roman" pitchFamily="18" charset="0"/>
              </a:defRPr>
            </a:pPr>
            <a:r>
              <a:rPr lang="ru-RU" sz="1600" b="0" dirty="0">
                <a:latin typeface="Times New Roman" pitchFamily="18" charset="0"/>
                <a:cs typeface="Times New Roman" pitchFamily="18" charset="0"/>
              </a:rPr>
              <a:t>процентов</a:t>
            </a:r>
          </a:p>
        </c:rich>
      </c:tx>
      <c:layout>
        <c:manualLayout>
          <c:xMode val="edge"/>
          <c:yMode val="edge"/>
          <c:x val="0.69397480067544726"/>
          <c:y val="2.1855708868190573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процентов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chemeClr val="tx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7BC7-40D2-A660-EF12761FFAC7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7BC7-40D2-A660-EF12761FFAC7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</c:spPr>
            <c:extLst>
              <c:ext xmlns:c16="http://schemas.microsoft.com/office/drawing/2014/chart" uri="{C3380CC4-5D6E-409C-BE32-E72D297353CC}">
                <c16:uniqueId val="{00000005-7BC7-40D2-A660-EF12761FFAC7}"/>
              </c:ext>
            </c:extLst>
          </c:dPt>
          <c:dLbls>
            <c:dLbl>
              <c:idx val="0"/>
              <c:layout>
                <c:manualLayout>
                  <c:x val="5.6559308719559893E-2"/>
                  <c:y val="1.912374525966674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BC7-40D2-A660-EF12761FFAC7}"/>
                </c:ext>
              </c:extLst>
            </c:dLbl>
            <c:dLbl>
              <c:idx val="1"/>
              <c:layout>
                <c:manualLayout>
                  <c:x val="0"/>
                  <c:y val="-6.556712660457149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BC7-40D2-A660-EF12761FFAC7}"/>
                </c:ext>
              </c:extLst>
            </c:dLbl>
            <c:dLbl>
              <c:idx val="2"/>
              <c:layout>
                <c:manualLayout>
                  <c:x val="-8.4838963079340413E-2"/>
                  <c:y val="-3.005159969376194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BC7-40D2-A660-EF12761FFAC7}"/>
                </c:ext>
              </c:extLst>
            </c:dLbl>
            <c:dLbl>
              <c:idx val="3"/>
              <c:layout>
                <c:manualLayout>
                  <c:x val="6.5985860172820099E-2"/>
                  <c:y val="-4.644338134490481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BC7-40D2-A660-EF12761FFA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Сельское хозяйство, рыбохозяйственная деятельность</c:v>
                </c:pt>
                <c:pt idx="1">
                  <c:v>Топливо и энергетика</c:v>
                </c:pt>
                <c:pt idx="2">
                  <c:v>Транспорт</c:v>
                </c:pt>
                <c:pt idx="3">
                  <c:v>Другая деятельность в области национальной экономики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54.1</c:v>
                </c:pt>
                <c:pt idx="1">
                  <c:v>37.9</c:v>
                </c:pt>
                <c:pt idx="2">
                  <c:v>6.7</c:v>
                </c:pt>
                <c:pt idx="3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BC7-40D2-A660-EF12761FFAC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1348603027135359"/>
          <c:y val="0.6146695733237153"/>
          <c:w val="0.77302769204124544"/>
          <c:h val="0.36966654641246782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BY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Расходы</a:t>
            </a:r>
          </a:p>
        </c:rich>
      </c:tx>
      <c:layout>
        <c:manualLayout>
          <c:xMode val="edge"/>
          <c:yMode val="edge"/>
          <c:x val="5.7972549792237399E-2"/>
          <c:y val="9.5907994780944066E-3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0790577072156042E-2"/>
          <c:y val="0.14799207739548625"/>
          <c:w val="0.80584517354142926"/>
          <c:h val="0.4132565993856979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-8.1728870042681187E-2"/>
                  <c:y val="-4.7953997390471841E-2"/>
                </c:manualLayout>
              </c:layout>
              <c:dLblPos val="bestFit"/>
              <c:showLegendKey val="1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320-4C12-A478-9925ACB0B919}"/>
                </c:ext>
              </c:extLst>
            </c:dLbl>
            <c:dLbl>
              <c:idx val="1"/>
              <c:layout>
                <c:manualLayout>
                  <c:x val="-0.1288801412211511"/>
                  <c:y val="-3.1170098303806699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200" b="1" baseline="0">
                      <a:latin typeface="Times New Roman" pitchFamily="18" charset="0"/>
                      <a:cs typeface="Times New Roman" pitchFamily="18" charset="0"/>
                    </a:defRPr>
                  </a:pPr>
                  <a:endParaRPr lang="ru-BY"/>
                </a:p>
              </c:txPr>
              <c:dLblPos val="bestFit"/>
              <c:showLegendKey val="1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320-4C12-A478-9925ACB0B919}"/>
                </c:ext>
              </c:extLst>
            </c:dLbl>
            <c:dLbl>
              <c:idx val="2"/>
              <c:layout>
                <c:manualLayout>
                  <c:x val="-2.8290762707081949E-2"/>
                  <c:y val="-0.13666889256284476"/>
                </c:manualLayout>
              </c:layout>
              <c:dLblPos val="bestFit"/>
              <c:showLegendKey val="1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077-42D2-9375-C9C928024227}"/>
                </c:ext>
              </c:extLst>
            </c:dLbl>
            <c:dLbl>
              <c:idx val="3"/>
              <c:layout>
                <c:manualLayout>
                  <c:x val="3.1434180785646609E-2"/>
                  <c:y val="-6.4737896477136986E-2"/>
                </c:manualLayout>
              </c:layout>
              <c:dLblPos val="bestFit"/>
              <c:showLegendKey val="1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320-4C12-A478-9925ACB0B919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200" b="1" baseline="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dLblPos val="outEnd"/>
            <c:showLegendKey val="1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ОБЩЕГОСУДАРСТВЕННАЯ ДЕЯТЕЛЬНОСТЬ</c:v>
                </c:pt>
                <c:pt idx="1">
                  <c:v>Национальная оборона</c:v>
                </c:pt>
                <c:pt idx="2">
                  <c:v>Охрана окружающей среды</c:v>
                </c:pt>
                <c:pt idx="3">
                  <c:v>НАЦИОНАЛЬНАЯ ЭКОНОМИКА</c:v>
                </c:pt>
                <c:pt idx="4">
                  <c:v>ЖИЛИЩНО-КОММУНАЛЬНЫЕ УСЛУГИ И ЖИЛИЩНОЕ СТРОИТЕЛЬСТВО</c:v>
                </c:pt>
                <c:pt idx="5">
                  <c:v>СОЦИАЛЬНАЯ СФЕРА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5999.3</c:v>
                </c:pt>
                <c:pt idx="1">
                  <c:v>7.7</c:v>
                </c:pt>
                <c:pt idx="2">
                  <c:v>112</c:v>
                </c:pt>
                <c:pt idx="3">
                  <c:v>1484.8</c:v>
                </c:pt>
                <c:pt idx="4">
                  <c:v>5786.7</c:v>
                </c:pt>
                <c:pt idx="5">
                  <c:v>31843.3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320-4C12-A478-9925ACB0B91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1.9186730914501997E-2"/>
          <c:y val="0.60457813414772055"/>
          <c:w val="0.927048939306787"/>
          <c:h val="0.37903009453167735"/>
        </c:manualLayout>
      </c:layout>
      <c:overlay val="0"/>
      <c:txPr>
        <a:bodyPr/>
        <a:lstStyle/>
        <a:p>
          <a:pPr>
            <a:defRPr sz="1000" cap="small" spc="0" baseline="0">
              <a:latin typeface="Times New Roman" pitchFamily="18" charset="0"/>
            </a:defRPr>
          </a:pPr>
          <a:endParaRPr lang="ru-BY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Социальная сфера</a:t>
            </a:r>
          </a:p>
        </c:rich>
      </c:tx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1-EA88-47CA-9035-8B4E0E961842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EA88-47CA-9035-8B4E0E961842}"/>
              </c:ext>
            </c:extLst>
          </c:dPt>
          <c:dPt>
            <c:idx val="2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5-EA88-47CA-9035-8B4E0E961842}"/>
              </c:ext>
            </c:extLst>
          </c:dPt>
          <c:dPt>
            <c:idx val="3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EA88-47CA-9035-8B4E0E961842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Образование</c:v>
                </c:pt>
                <c:pt idx="1">
                  <c:v>Здравоохранение</c:v>
                </c:pt>
                <c:pt idx="2">
                  <c:v>Физическая культура, спорт, культура и средства массовой информации</c:v>
                </c:pt>
                <c:pt idx="3">
                  <c:v>Социальная политика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15690</c:v>
                </c:pt>
                <c:pt idx="1">
                  <c:v>11638.3</c:v>
                </c:pt>
                <c:pt idx="2">
                  <c:v>2104.9</c:v>
                </c:pt>
                <c:pt idx="3">
                  <c:v>2410.1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A88-47CA-9035-8B4E0E96184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10696938667419936"/>
          <c:y val="0.64205603523271182"/>
          <c:w val="0.78606122665160161"/>
          <c:h val="0.34335873371100606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BY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3497848081362722"/>
          <c:y val="0.11456738177164524"/>
          <c:w val="0.53191602172202102"/>
          <c:h val="0.7187562601647058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'[2021 год.xlsx]таб 2'!$B$2</c:f>
              <c:strCache>
                <c:ptCount val="1"/>
                <c:pt idx="0">
                  <c:v>Поступило доходов  на          1.01.2021 г.  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'[2021 год.xlsx]таб 2'!$A$3:$A$11</c:f>
              <c:strCache>
                <c:ptCount val="9"/>
                <c:pt idx="1">
                  <c:v>Подоходный налог с физических лиц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Налог на добавленную стоимость</c:v>
                </c:pt>
                <c:pt idx="5">
                  <c:v>Единый налог для производителей сельскохозяйственной продукции </c:v>
                </c:pt>
                <c:pt idx="6">
                  <c:v>Компенсации расходов государства</c:v>
                </c:pt>
                <c:pt idx="7">
                  <c:v>Другие платежи</c:v>
                </c:pt>
                <c:pt idx="8">
                  <c:v>ИТОГО  ДОХОДОВ</c:v>
                </c:pt>
              </c:strCache>
            </c:strRef>
          </c:cat>
          <c:val>
            <c:numRef>
              <c:f>'[2021 год.xlsx]таб 2'!$B$3:$B$11</c:f>
              <c:numCache>
                <c:formatCode>#\ ##0.0</c:formatCode>
                <c:ptCount val="9"/>
                <c:pt idx="1">
                  <c:v>7519.7</c:v>
                </c:pt>
                <c:pt idx="2">
                  <c:v>155.30000000000001</c:v>
                </c:pt>
                <c:pt idx="3">
                  <c:v>2042.4</c:v>
                </c:pt>
                <c:pt idx="4">
                  <c:v>2513.1999999999998</c:v>
                </c:pt>
                <c:pt idx="5">
                  <c:v>416.6</c:v>
                </c:pt>
                <c:pt idx="6">
                  <c:v>990.1</c:v>
                </c:pt>
                <c:pt idx="7">
                  <c:v>1602.4</c:v>
                </c:pt>
                <c:pt idx="8">
                  <c:v>15239.699999999999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CF-4A1F-A31D-24CF3B41AA15}"/>
            </c:ext>
          </c:extLst>
        </c:ser>
        <c:ser>
          <c:idx val="1"/>
          <c:order val="1"/>
          <c:tx>
            <c:strRef>
              <c:f>'[2021 год.xlsx]таб 2'!$C$2</c:f>
              <c:strCache>
                <c:ptCount val="1"/>
                <c:pt idx="0">
                  <c:v>Поступило доходов  на          1.01.2022 г.   </c:v>
                </c:pt>
              </c:strCache>
            </c:strRef>
          </c:tx>
          <c:invertIfNegative val="0"/>
          <c:dLbls>
            <c:dLbl>
              <c:idx val="9"/>
              <c:layout>
                <c:manualLayout>
                  <c:x val="3.4854946378196354E-2"/>
                  <c:y val="-2.71455685029799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507852880221728"/>
                      <c:h val="4.195043939187385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12CF-4A1F-A31D-24CF3B41AA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'[2021 год.xlsx]таб 2'!$A$3:$A$11</c:f>
              <c:strCache>
                <c:ptCount val="9"/>
                <c:pt idx="1">
                  <c:v>Подоходный налог с физических лиц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Налог на добавленную стоимость</c:v>
                </c:pt>
                <c:pt idx="5">
                  <c:v>Единый налог для производителей сельскохозяйственной продукции </c:v>
                </c:pt>
                <c:pt idx="6">
                  <c:v>Компенсации расходов государства</c:v>
                </c:pt>
                <c:pt idx="7">
                  <c:v>Другие платежи</c:v>
                </c:pt>
                <c:pt idx="8">
                  <c:v>ИТОГО  ДОХОДОВ</c:v>
                </c:pt>
              </c:strCache>
            </c:strRef>
          </c:cat>
          <c:val>
            <c:numRef>
              <c:f>'[2021 год.xlsx]таб 2'!$C$3:$C$11</c:f>
              <c:numCache>
                <c:formatCode>#\ ##0.0</c:formatCode>
                <c:ptCount val="9"/>
                <c:pt idx="1">
                  <c:v>8549.4</c:v>
                </c:pt>
                <c:pt idx="2">
                  <c:v>218.8</c:v>
                </c:pt>
                <c:pt idx="3">
                  <c:v>2064</c:v>
                </c:pt>
                <c:pt idx="4">
                  <c:v>3045.5</c:v>
                </c:pt>
                <c:pt idx="5">
                  <c:v>616.4</c:v>
                </c:pt>
                <c:pt idx="6">
                  <c:v>1098.5</c:v>
                </c:pt>
                <c:pt idx="7">
                  <c:v>1802.1</c:v>
                </c:pt>
                <c:pt idx="8">
                  <c:v>17394.699999999997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2CF-4A1F-A31D-24CF3B41AA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1311488"/>
        <c:axId val="111333760"/>
      </c:barChart>
      <c:catAx>
        <c:axId val="111311488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BY"/>
          </a:p>
        </c:txPr>
        <c:crossAx val="111333760"/>
        <c:crosses val="autoZero"/>
        <c:auto val="1"/>
        <c:lblAlgn val="ctr"/>
        <c:lblOffset val="100"/>
        <c:noMultiLvlLbl val="0"/>
      </c:catAx>
      <c:valAx>
        <c:axId val="111333760"/>
        <c:scaling>
          <c:orientation val="minMax"/>
        </c:scaling>
        <c:delete val="0"/>
        <c:axPos val="b"/>
        <c:majorGridlines/>
        <c:numFmt formatCode="#\ ##0.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BY"/>
          </a:p>
        </c:txPr>
        <c:crossAx val="11131148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/>
          </a:pPr>
          <a:endParaRPr lang="ru-BY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Прирост (снижение) собственных доходов бюджетов района</a:t>
            </a:r>
            <a:endParaRPr lang="en-US"/>
          </a:p>
          <a:p>
            <a:pPr>
              <a:defRPr/>
            </a:pPr>
            <a:r>
              <a:rPr lang="ru-RU"/>
              <a:t> за</a:t>
            </a:r>
            <a:r>
              <a:rPr lang="ru-RU" baseline="0"/>
              <a:t> </a:t>
            </a:r>
            <a:r>
              <a:rPr lang="ru-RU"/>
              <a:t>2021 год, тыс.рублей</a:t>
            </a:r>
            <a:r>
              <a:rPr lang="en-US"/>
              <a:t> </a:t>
            </a:r>
          </a:p>
          <a:p>
            <a:pPr>
              <a:defRPr/>
            </a:pPr>
            <a:r>
              <a:rPr lang="en-US"/>
              <a:t>(</a:t>
            </a:r>
            <a:r>
              <a:rPr lang="ru-RU"/>
              <a:t>прирост +, снижение -</a:t>
            </a:r>
            <a:r>
              <a:rPr lang="en-US"/>
              <a:t>)</a:t>
            </a:r>
            <a:endParaRPr lang="ru-RU"/>
          </a:p>
        </c:rich>
      </c:tx>
      <c:layout>
        <c:manualLayout>
          <c:xMode val="edge"/>
          <c:yMode val="edge"/>
          <c:x val="0.16971801648669105"/>
          <c:y val="8.3524909002242343E-3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3.1650778413954563E-2"/>
          <c:y val="0.17183313345501058"/>
          <c:w val="0.78988732511205451"/>
          <c:h val="0.6783312421208209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'[2021 год.xlsx]табл 3 (2)'!$B$5</c:f>
              <c:strCache>
                <c:ptCount val="1"/>
                <c:pt idx="0">
                  <c:v>прирост +, снижение -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'[2021 год.xlsx]табл 3 (2)'!$A$6:$A$16</c:f>
              <c:strCache>
                <c:ptCount val="11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итого по Советам</c:v>
                </c:pt>
                <c:pt idx="9">
                  <c:v>районный бюджет</c:v>
                </c:pt>
                <c:pt idx="10">
                  <c:v>Всего по району</c:v>
                </c:pt>
              </c:strCache>
            </c:strRef>
          </c:cat>
          <c:val>
            <c:numRef>
              <c:f>'[2021 год.xlsx]табл 3 (2)'!$B$6:$B$16</c:f>
              <c:numCache>
                <c:formatCode>General</c:formatCode>
                <c:ptCount val="11"/>
                <c:pt idx="0">
                  <c:v>15.5</c:v>
                </c:pt>
                <c:pt idx="1">
                  <c:v>5.5999999999999943</c:v>
                </c:pt>
                <c:pt idx="2">
                  <c:v>9.4000000000000057</c:v>
                </c:pt>
                <c:pt idx="3">
                  <c:v>13.099999999999994</c:v>
                </c:pt>
                <c:pt idx="4">
                  <c:v>8.0999999999999943</c:v>
                </c:pt>
                <c:pt idx="5">
                  <c:v>6.0000000000000071</c:v>
                </c:pt>
                <c:pt idx="6">
                  <c:v>19.900000000000006</c:v>
                </c:pt>
                <c:pt idx="7">
                  <c:v>29.299999999999997</c:v>
                </c:pt>
                <c:pt idx="8">
                  <c:v>106.9000000000002</c:v>
                </c:pt>
                <c:pt idx="9">
                  <c:v>2048.0999999999985</c:v>
                </c:pt>
                <c:pt idx="10">
                  <c:v>2154.9999999999964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FD-4ADA-A583-6D25D0C2D6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5045504"/>
        <c:axId val="115047424"/>
      </c:barChart>
      <c:catAx>
        <c:axId val="115045504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high"/>
        <c:txPr>
          <a:bodyPr/>
          <a:lstStyle/>
          <a:p>
            <a:pPr>
              <a:defRPr sz="1400"/>
            </a:pPr>
            <a:endParaRPr lang="ru-BY"/>
          </a:p>
        </c:txPr>
        <c:crossAx val="115047424"/>
        <c:crosses val="autoZero"/>
        <c:auto val="1"/>
        <c:lblAlgn val="ctr"/>
        <c:lblOffset val="100"/>
        <c:noMultiLvlLbl val="0"/>
      </c:catAx>
      <c:valAx>
        <c:axId val="11504742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BY"/>
          </a:p>
        </c:txPr>
        <c:crossAx val="11504550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400"/>
          </a:pPr>
          <a:endParaRPr lang="ru-BY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Структура доходов консолидированного бюджета района                                   за</a:t>
            </a:r>
            <a:r>
              <a:rPr lang="ru-RU" baseline="0" dirty="0"/>
              <a:t> </a:t>
            </a:r>
            <a:r>
              <a:rPr lang="ru-RU" dirty="0"/>
              <a:t>2019 год, тыс. рублей   </a:t>
            </a:r>
          </a:p>
        </c:rich>
      </c:tx>
      <c:layout>
        <c:manualLayout>
          <c:xMode val="edge"/>
          <c:yMode val="edge"/>
          <c:x val="0.16147409802720641"/>
          <c:y val="2.0839979153457217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0583380871503E-2"/>
          <c:y val="0.14594138944571686"/>
          <c:w val="0.7874330088886945"/>
          <c:h val="0.7184851927845785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консолидированного бюджета района                                   за</a:t>
            </a:r>
            <a:r>
              <a:rPr lang="ru-RU" baseline="0"/>
              <a:t> 9 месяцев </a:t>
            </a:r>
            <a:r>
              <a:rPr lang="ru-RU"/>
              <a:t>2020 года, тыс.рублей   </a:t>
            </a:r>
          </a:p>
        </c:rich>
      </c:tx>
      <c:layout>
        <c:manualLayout>
          <c:xMode val="edge"/>
          <c:yMode val="edge"/>
          <c:x val="0.16010950152564804"/>
          <c:y val="2.0840122472508302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0583380871503E-2"/>
          <c:y val="0.14594138944571686"/>
          <c:w val="0.7874330088886945"/>
          <c:h val="0.71848519278457856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Структура доходов консолидированного бюджета района                                   за</a:t>
            </a:r>
            <a:r>
              <a:rPr lang="ru-RU" baseline="0"/>
              <a:t>  </a:t>
            </a:r>
            <a:r>
              <a:rPr lang="ru-RU"/>
              <a:t>2021 год, тыс.рублей   </a:t>
            </a:r>
          </a:p>
        </c:rich>
      </c:tx>
      <c:layout>
        <c:manualLayout>
          <c:xMode val="edge"/>
          <c:yMode val="edge"/>
          <c:x val="0.16010950152564804"/>
          <c:y val="2.0840122472508302E-3"/>
        </c:manualLayout>
      </c:layout>
      <c:overlay val="0"/>
    </c:title>
    <c:autoTitleDeleted val="0"/>
    <c:view3D>
      <c:rotX val="30"/>
      <c:rotY val="23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70583380871503E-2"/>
          <c:y val="0.14594138944571686"/>
          <c:w val="0.7874330088886945"/>
          <c:h val="0.71848519278457856"/>
        </c:manualLayout>
      </c:layout>
      <c:pie3DChart>
        <c:varyColors val="1"/>
        <c:ser>
          <c:idx val="0"/>
          <c:order val="0"/>
          <c:tx>
            <c:strRef>
              <c:f>'[2021 год.xlsx]табл 5 '!$B$2</c:f>
              <c:strCache>
                <c:ptCount val="1"/>
                <c:pt idx="0">
                  <c:v>Поступило доходов  за   2021 года   </c:v>
                </c:pt>
              </c:strCache>
            </c:strRef>
          </c:tx>
          <c:explosion val="25"/>
          <c:dLbls>
            <c:dLbl>
              <c:idx val="2"/>
              <c:layout>
                <c:manualLayout>
                  <c:x val="-7.3899238782374158E-2"/>
                  <c:y val="-4.3842356270566755E-2"/>
                </c:manualLayout>
              </c:layout>
              <c:tx>
                <c:rich>
                  <a:bodyPr/>
                  <a:lstStyle/>
                  <a:p>
                    <a:fld id="{B1858097-0FDD-4951-8585-CAA7539D1467}" type="CATEGORYNAME">
                      <a:rPr lang="ru-RU"/>
                      <a:pPr/>
                      <a:t>[ИМЯ КАТЕГОРИИ]</a:t>
                    </a:fld>
                    <a:r>
                      <a:rPr lang="ru-RU" baseline="0"/>
                      <a:t>; </a:t>
                    </a:r>
                    <a:fld id="{A36F5C3D-82AE-42D8-9F9C-F7F6EA1C5C74}" type="VALUE">
                      <a:rPr lang="ru-RU" baseline="0"/>
                      <a:pPr/>
                      <a:t>[ЗНАЧЕНИЕ]</a:t>
                    </a:fld>
                    <a:r>
                      <a:rPr lang="ru-RU" baseline="0"/>
                      <a:t>;   </a:t>
                    </a:r>
                    <a:fld id="{5CA81F79-F0D5-4D20-B7FA-6435A0F98FF9}" type="PERCENTAGE">
                      <a:rPr lang="ru-RU" baseline="0"/>
                      <a:pPr/>
                      <a:t>[ПРОЦЕНТ]</a:t>
                    </a:fld>
                    <a:endParaRPr lang="ru-RU" baseline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8C17-470D-9F68-688BA470394C}"/>
                </c:ext>
              </c:extLst>
            </c:dLbl>
            <c:dLbl>
              <c:idx val="3"/>
              <c:layout>
                <c:manualLayout>
                  <c:x val="-4.1318875430920124E-4"/>
                  <c:y val="-3.851451495134024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9551862171074769"/>
                      <c:h val="0.107129418822726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8C17-470D-9F68-688BA470394C}"/>
                </c:ext>
              </c:extLst>
            </c:dLbl>
            <c:dLbl>
              <c:idx val="4"/>
              <c:layout>
                <c:manualLayout>
                  <c:x val="1.0007187148296713E-16"/>
                  <c:y val="1.493435238106825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C17-470D-9F68-688BA470394C}"/>
                </c:ext>
              </c:extLst>
            </c:dLbl>
            <c:dLbl>
              <c:idx val="5"/>
              <c:layout>
                <c:manualLayout>
                  <c:x val="3.420593481049105E-2"/>
                  <c:y val="-1.8755981238111449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C17-470D-9F68-688BA470394C}"/>
                </c:ext>
              </c:extLst>
            </c:dLbl>
            <c:dLbl>
              <c:idx val="6"/>
              <c:layout>
                <c:manualLayout>
                  <c:x val="1.6285327184537013E-2"/>
                  <c:y val="1.887564291983336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C17-470D-9F68-688BA470394C}"/>
                </c:ext>
              </c:extLst>
            </c:dLbl>
            <c:dLbl>
              <c:idx val="7"/>
              <c:layout>
                <c:manualLayout>
                  <c:x val="-2.1891798278714337E-2"/>
                  <c:y val="3.3343966645531319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C17-470D-9F68-688BA470394C}"/>
                </c:ext>
              </c:extLst>
            </c:dLbl>
            <c:dLbl>
              <c:idx val="8"/>
              <c:layout>
                <c:manualLayout>
                  <c:x val="-4.6162156832794524E-2"/>
                  <c:y val="7.3330419582242155E-3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335446530722121"/>
                      <c:h val="0.1029522626701039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8C17-470D-9F68-688BA470394C}"/>
                </c:ext>
              </c:extLst>
            </c:dLbl>
            <c:dLbl>
              <c:idx val="9"/>
              <c:layout>
                <c:manualLayout>
                  <c:x val="-7.4433191499906582E-3"/>
                  <c:y val="-9.1695908275211777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C17-470D-9F68-688BA470394C}"/>
                </c:ext>
              </c:extLst>
            </c:dLbl>
            <c:dLbl>
              <c:idx val="10"/>
              <c:layout>
                <c:manualLayout>
                  <c:x val="-2.3260035671133911E-2"/>
                  <c:y val="0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C17-470D-9F68-688BA470394C}"/>
                </c:ext>
              </c:extLst>
            </c:dLbl>
            <c:dLbl>
              <c:idx val="11"/>
              <c:layout>
                <c:manualLayout>
                  <c:x val="0"/>
                  <c:y val="-8.3359916613828217E-2"/>
                </c:manualLayout>
              </c:layout>
              <c:dLblPos val="outEnd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C17-470D-9F68-688BA470394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/>
                </a:pPr>
                <a:endParaRPr lang="ru-BY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'[2021 год.xlsx]табл 5 '!$A$3:$A$11</c:f>
              <c:strCache>
                <c:ptCount val="9"/>
                <c:pt idx="1">
                  <c:v>Подоходный налог с физических лиц</c:v>
                </c:pt>
                <c:pt idx="2">
                  <c:v>Налог на прибыль</c:v>
                </c:pt>
                <c:pt idx="3">
                  <c:v>Налоги на собственность</c:v>
                </c:pt>
                <c:pt idx="4">
                  <c:v>Налог на добавленную стоимость</c:v>
                </c:pt>
                <c:pt idx="5">
                  <c:v>Налог при упрощенной системе налогообложения</c:v>
                </c:pt>
                <c:pt idx="6">
                  <c:v>Единый налог для производителей сельскохозяйственной продукции</c:v>
                </c:pt>
                <c:pt idx="7">
                  <c:v>Компенсации расходов государства</c:v>
                </c:pt>
                <c:pt idx="8">
                  <c:v>Другие платежи</c:v>
                </c:pt>
              </c:strCache>
            </c:strRef>
          </c:cat>
          <c:val>
            <c:numRef>
              <c:f>'[2021 год.xlsx]табл 5 '!$B$3:$B$11</c:f>
              <c:numCache>
                <c:formatCode>#\ ##0.0</c:formatCode>
                <c:ptCount val="9"/>
                <c:pt idx="1">
                  <c:v>8549.4</c:v>
                </c:pt>
                <c:pt idx="2">
                  <c:v>218.8</c:v>
                </c:pt>
                <c:pt idx="3">
                  <c:v>2064</c:v>
                </c:pt>
                <c:pt idx="4">
                  <c:v>3045.5</c:v>
                </c:pt>
                <c:pt idx="5">
                  <c:v>956.7</c:v>
                </c:pt>
                <c:pt idx="6">
                  <c:v>616.4</c:v>
                </c:pt>
                <c:pt idx="7">
                  <c:v>1098.5</c:v>
                </c:pt>
                <c:pt idx="8">
                  <c:v>845.4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8C17-470D-9F68-688BA47039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390633112368383"/>
          <c:y val="7.5023848773979079E-2"/>
          <c:w val="0.83300899643019855"/>
          <c:h val="0.7945932889359725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'[2021 год.xlsx]состав доходов, в %'!$B$7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'[2021 год.xlsx]состав доходов, в %'!$A$8:$A$17</c:f>
              <c:strCache>
                <c:ptCount val="10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районный бюджет</c:v>
                </c:pt>
                <c:pt idx="9">
                  <c:v>Всего по району</c:v>
                </c:pt>
              </c:strCache>
            </c:strRef>
          </c:cat>
          <c:val>
            <c:numRef>
              <c:f>'[2021 год.xlsx]состав доходов, в %'!$B$8:$B$17</c:f>
              <c:numCache>
                <c:formatCode>#,##0.00</c:formatCode>
                <c:ptCount val="10"/>
                <c:pt idx="0">
                  <c:v>0.52314785538123687</c:v>
                </c:pt>
                <c:pt idx="1">
                  <c:v>0.78817110959085257</c:v>
                </c:pt>
                <c:pt idx="2">
                  <c:v>0.46680885557094981</c:v>
                </c:pt>
                <c:pt idx="3">
                  <c:v>0.52314785538123687</c:v>
                </c:pt>
                <c:pt idx="4">
                  <c:v>0.45703576376712451</c:v>
                </c:pt>
                <c:pt idx="5">
                  <c:v>0.38747434563401506</c:v>
                </c:pt>
                <c:pt idx="6">
                  <c:v>0.50992543705841442</c:v>
                </c:pt>
                <c:pt idx="7">
                  <c:v>0.68814064053993473</c:v>
                </c:pt>
                <c:pt idx="8">
                  <c:v>95.656148137076244</c:v>
                </c:pt>
                <c:pt idx="9">
                  <c:v>100.00000000000001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163-4567-BFAB-E9B0ED9E2C26}"/>
            </c:ext>
          </c:extLst>
        </c:ser>
        <c:ser>
          <c:idx val="1"/>
          <c:order val="1"/>
          <c:tx>
            <c:strRef>
              <c:f>'[2021 год.xlsx]состав доходов, в %'!$C$7</c:f>
              <c:strCache>
                <c:ptCount val="1"/>
                <c:pt idx="0">
                  <c:v>Дотации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'[2021 год.xlsx]состав доходов, в %'!$A$8:$A$17</c:f>
              <c:strCache>
                <c:ptCount val="10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районный бюджет</c:v>
                </c:pt>
                <c:pt idx="9">
                  <c:v>Всего по району</c:v>
                </c:pt>
              </c:strCache>
            </c:strRef>
          </c:cat>
          <c:val>
            <c:numRef>
              <c:f>'[2021 год.xlsx]состав доходов, в %'!$C$8:$C$17</c:f>
              <c:numCache>
                <c:formatCode>#,##0.00</c:formatCode>
                <c:ptCount val="10"/>
                <c:pt idx="0">
                  <c:v>5.7674183066297187E-2</c:v>
                </c:pt>
                <c:pt idx="1">
                  <c:v>0.12003732410546407</c:v>
                </c:pt>
                <c:pt idx="2">
                  <c:v>4.3607309147688116E-2</c:v>
                </c:pt>
                <c:pt idx="3">
                  <c:v>4.1731725958540238E-2</c:v>
                </c:pt>
                <c:pt idx="4">
                  <c:v>3.610497639109661E-2</c:v>
                </c:pt>
                <c:pt idx="5">
                  <c:v>3.0947122620939949E-2</c:v>
                </c:pt>
                <c:pt idx="6">
                  <c:v>3.4229393201948732E-2</c:v>
                </c:pt>
                <c:pt idx="7">
                  <c:v>5.3454120890714468E-2</c:v>
                </c:pt>
                <c:pt idx="8">
                  <c:v>99.58</c:v>
                </c:pt>
                <c:pt idx="9">
                  <c:v>99.997786155382684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163-4567-BFAB-E9B0ED9E2C26}"/>
            </c:ext>
          </c:extLst>
        </c:ser>
        <c:ser>
          <c:idx val="2"/>
          <c:order val="2"/>
          <c:tx>
            <c:strRef>
              <c:f>'[2021 год.xlsx]состав доходов, в %'!$D$7</c:f>
              <c:strCache>
                <c:ptCount val="1"/>
                <c:pt idx="0">
                  <c:v>Субвенции и иные межбюджетные трансферты 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'[2021 год.xlsx]состав доходов, в %'!$A$8:$A$17</c:f>
              <c:strCache>
                <c:ptCount val="10"/>
                <c:pt idx="0">
                  <c:v>Белицкий</c:v>
                </c:pt>
                <c:pt idx="1">
                  <c:v>Богушевский</c:v>
                </c:pt>
                <c:pt idx="2">
                  <c:v>Богдановский</c:v>
                </c:pt>
                <c:pt idx="3">
                  <c:v>Коковчинский </c:v>
                </c:pt>
                <c:pt idx="4">
                  <c:v>Мошканский</c:v>
                </c:pt>
                <c:pt idx="5">
                  <c:v>Немойтовский</c:v>
                </c:pt>
                <c:pt idx="6">
                  <c:v>Студенковский</c:v>
                </c:pt>
                <c:pt idx="7">
                  <c:v>Ходцевский</c:v>
                </c:pt>
                <c:pt idx="8">
                  <c:v>районный бюджет</c:v>
                </c:pt>
                <c:pt idx="9">
                  <c:v>Всего по району</c:v>
                </c:pt>
              </c:strCache>
            </c:strRef>
          </c:cat>
          <c:val>
            <c:numRef>
              <c:f>'[2021 год.xlsx]состав доходов, в %'!$D$8:$D$17</c:f>
              <c:numCache>
                <c:formatCode>#,##0.00</c:formatCode>
                <c:ptCount val="10"/>
                <c:pt idx="0">
                  <c:v>5.2185529996242652E-2</c:v>
                </c:pt>
                <c:pt idx="1">
                  <c:v>0.12</c:v>
                </c:pt>
                <c:pt idx="2">
                  <c:v>5.2185529996242652E-2</c:v>
                </c:pt>
                <c:pt idx="3">
                  <c:v>4.1748423996994119E-2</c:v>
                </c:pt>
                <c:pt idx="4">
                  <c:v>0.02</c:v>
                </c:pt>
                <c:pt idx="5">
                  <c:v>2.0874211998497059E-2</c:v>
                </c:pt>
                <c:pt idx="6">
                  <c:v>3.1311317997745593E-2</c:v>
                </c:pt>
                <c:pt idx="7">
                  <c:v>1.2107042959128294</c:v>
                </c:pt>
                <c:pt idx="8">
                  <c:v>98.44695862731183</c:v>
                </c:pt>
                <c:pt idx="9">
                  <c:v>99.995967937210381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163-4567-BFAB-E9B0ED9E2C2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1286144"/>
        <c:axId val="111287680"/>
      </c:barChart>
      <c:catAx>
        <c:axId val="11128614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BY"/>
          </a:p>
        </c:txPr>
        <c:crossAx val="111287680"/>
        <c:crosses val="autoZero"/>
        <c:auto val="1"/>
        <c:lblAlgn val="ctr"/>
        <c:lblOffset val="100"/>
        <c:noMultiLvlLbl val="0"/>
      </c:catAx>
      <c:valAx>
        <c:axId val="111287680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BY"/>
          </a:p>
        </c:txPr>
        <c:crossAx val="11128614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200"/>
          </a:pPr>
          <a:endParaRPr lang="ru-BY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aseline="0"/>
            </a:pPr>
            <a:r>
              <a:rPr lang="ru-RU" sz="1800" baseline="0" dirty="0"/>
              <a:t>Состав, тыс. рублей</a:t>
            </a:r>
          </a:p>
        </c:rich>
      </c:tx>
      <c:overlay val="0"/>
    </c:title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147732729269041"/>
          <c:y val="5.2910797358553439E-2"/>
          <c:w val="0.46880961975036872"/>
          <c:h val="0.9204713585316836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Заработная плата и начисления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Лист1!$B$2</c:f>
              <c:numCache>
                <c:formatCode>#,##0.0</c:formatCode>
                <c:ptCount val="1"/>
                <c:pt idx="0">
                  <c:v>25752.6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D5-48A7-87FD-5D6F3F393B3C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Коммунальные услуги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Лист1!$B$3</c:f>
              <c:numCache>
                <c:formatCode>#,##0.0</c:formatCode>
                <c:ptCount val="1"/>
                <c:pt idx="0">
                  <c:v>3853.9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D5-48A7-87FD-5D6F3F393B3C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Лист1!$B$4</c:f>
              <c:numCache>
                <c:formatCode>#,##0.0</c:formatCode>
                <c:ptCount val="1"/>
                <c:pt idx="0">
                  <c:v>4841.7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D5-48A7-87FD-5D6F3F393B3C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Продукты питания и лекарственные средства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Лист1!$B$5</c:f>
              <c:numCache>
                <c:formatCode>#,##0.0</c:formatCode>
                <c:ptCount val="1"/>
                <c:pt idx="0">
                  <c:v>2310.1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BD5-48A7-87FD-5D6F3F393B3C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Текущие трансферты населению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Лист1!$B$6</c:f>
              <c:numCache>
                <c:formatCode>#,##0.0</c:formatCode>
                <c:ptCount val="1"/>
                <c:pt idx="0">
                  <c:v>1794.6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BD5-48A7-87FD-5D6F3F393B3C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Прочие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Лист1!$B$7</c:f>
              <c:numCache>
                <c:formatCode>#,##0.0</c:formatCode>
                <c:ptCount val="1"/>
                <c:pt idx="0">
                  <c:v>1988.6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BD5-48A7-87FD-5D6F3F393B3C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Содержание сооружений благоустройства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-0.12259330506402177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BD5-48A7-87FD-5D6F3F393B3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Лист1!$B$8</c:f>
              <c:numCache>
                <c:formatCode>#,##0.0</c:formatCode>
                <c:ptCount val="1"/>
                <c:pt idx="0">
                  <c:v>1475.4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BD5-48A7-87FD-5D6F3F393B3C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Обслуживание долга местных органов власти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Лист1!$B$9</c:f>
              <c:numCache>
                <c:formatCode>#,##0.0</c:formatCode>
                <c:ptCount val="1"/>
                <c:pt idx="0">
                  <c:v>104.9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BD5-48A7-87FD-5D6F3F393B3C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Капитальные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3.1434180785647244E-3"/>
                  <c:y val="-3.9451033118219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BD5-48A7-87FD-5D6F3F393B3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Лист1!$B$10</c:f>
              <c:numCache>
                <c:formatCode>#,##0.0</c:formatCode>
                <c:ptCount val="1"/>
                <c:pt idx="0">
                  <c:v>3112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BD5-48A7-87FD-5D6F3F393B3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1594368"/>
        <c:axId val="31605888"/>
        <c:axId val="0"/>
      </c:bar3DChart>
      <c:catAx>
        <c:axId val="31594368"/>
        <c:scaling>
          <c:orientation val="minMax"/>
        </c:scaling>
        <c:delete val="1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ru-RU" dirty="0"/>
                  <a:t>Расходы</a:t>
                </a:r>
                <a:r>
                  <a:rPr lang="ru-RU" baseline="0" dirty="0"/>
                  <a:t> – </a:t>
                </a:r>
                <a:r>
                  <a:rPr lang="en-US" baseline="0" dirty="0"/>
                  <a:t>45</a:t>
                </a:r>
                <a:r>
                  <a:rPr lang="ru-RU" baseline="0" dirty="0"/>
                  <a:t> </a:t>
                </a:r>
                <a:r>
                  <a:rPr lang="en-US" baseline="0" dirty="0"/>
                  <a:t>233</a:t>
                </a:r>
                <a:r>
                  <a:rPr lang="ru-RU" baseline="0" dirty="0"/>
                  <a:t>,</a:t>
                </a:r>
                <a:r>
                  <a:rPr lang="en-US" baseline="0" dirty="0"/>
                  <a:t>8</a:t>
                </a:r>
                <a:r>
                  <a:rPr lang="ru-RU" baseline="0" dirty="0"/>
                  <a:t> тыс. </a:t>
                </a:r>
                <a:r>
                  <a:rPr lang="ru-RU" baseline="0" dirty="0" err="1"/>
                  <a:t>руб</a:t>
                </a:r>
                <a:endParaRPr lang="ru-RU" dirty="0"/>
              </a:p>
            </c:rich>
          </c:tx>
          <c:overlay val="0"/>
        </c:title>
        <c:majorTickMark val="out"/>
        <c:minorTickMark val="none"/>
        <c:tickLblPos val="nextTo"/>
        <c:crossAx val="31605888"/>
        <c:crosses val="autoZero"/>
        <c:auto val="1"/>
        <c:lblAlgn val="ctr"/>
        <c:lblOffset val="100"/>
        <c:noMultiLvlLbl val="0"/>
      </c:catAx>
      <c:valAx>
        <c:axId val="31605888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txPr>
          <a:bodyPr/>
          <a:lstStyle/>
          <a:p>
            <a:pPr>
              <a:defRPr sz="1800" baseline="0"/>
            </a:pPr>
            <a:endParaRPr lang="ru-BY"/>
          </a:p>
        </c:txPr>
        <c:crossAx val="315943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551822835967065"/>
          <c:y val="0.10236663137788862"/>
          <c:w val="0.33562126316894336"/>
          <c:h val="0.8976333686221115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000">
          <a:latin typeface="Times New Roman" pitchFamily="18" charset="0"/>
          <a:cs typeface="Times New Roman" pitchFamily="18" charset="0"/>
        </a:defRPr>
      </a:pPr>
      <a:endParaRPr lang="ru-BY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aseline="0">
                <a:latin typeface="Times New Roman" pitchFamily="18" charset="0"/>
              </a:defRPr>
            </a:pPr>
            <a:r>
              <a:rPr lang="ru-RU" sz="1800" baseline="0" dirty="0">
                <a:latin typeface="Times New Roman" pitchFamily="18" charset="0"/>
              </a:rPr>
              <a:t>Структура, %</a:t>
            </a:r>
          </a:p>
        </c:rich>
      </c:tx>
      <c:overlay val="1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Заработная плата и начисления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Лист1!$B$2</c:f>
              <c:numCache>
                <c:formatCode>General</c:formatCode>
                <c:ptCount val="1"/>
                <c:pt idx="0">
                  <c:v>56.9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87-43C9-8FED-3368235E19E9}"/>
            </c:ext>
          </c:extLst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Коммунальные услуги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Лист1!$B$3</c:f>
              <c:numCache>
                <c:formatCode>General</c:formatCode>
                <c:ptCount val="1"/>
                <c:pt idx="0">
                  <c:v>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87-43C9-8FED-3368235E19E9}"/>
            </c:ext>
          </c:extLst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aseline="0">
                    <a:latin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Лист1!$B$4</c:f>
              <c:numCache>
                <c:formatCode>General</c:formatCode>
                <c:ptCount val="1"/>
                <c:pt idx="0">
                  <c:v>10.7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87-43C9-8FED-3368235E19E9}"/>
            </c:ext>
          </c:extLst>
        </c:ser>
        <c:ser>
          <c:idx val="3"/>
          <c:order val="3"/>
          <c:tx>
            <c:strRef>
              <c:f>Лист1!$A$5</c:f>
              <c:strCache>
                <c:ptCount val="1"/>
                <c:pt idx="0">
                  <c:v>Продукты питания и лекарственные средства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Лист1!$B$5</c:f>
              <c:numCache>
                <c:formatCode>General</c:formatCode>
                <c:ptCount val="1"/>
                <c:pt idx="0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D87-43C9-8FED-3368235E19E9}"/>
            </c:ext>
          </c:extLst>
        </c:ser>
        <c:ser>
          <c:idx val="4"/>
          <c:order val="4"/>
          <c:tx>
            <c:strRef>
              <c:f>Лист1!$A$6</c:f>
              <c:strCache>
                <c:ptCount val="1"/>
                <c:pt idx="0">
                  <c:v>Текущие трансферты населению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Лист1!$B$6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D87-43C9-8FED-3368235E19E9}"/>
            </c:ext>
          </c:extLst>
        </c:ser>
        <c:ser>
          <c:idx val="5"/>
          <c:order val="5"/>
          <c:tx>
            <c:strRef>
              <c:f>Лист1!$A$7</c:f>
              <c:strCache>
                <c:ptCount val="1"/>
                <c:pt idx="0">
                  <c:v>Прочие</c:v>
                </c:pt>
              </c:strCache>
            </c:strRef>
          </c:tx>
          <c:spPr>
            <a:solidFill>
              <a:schemeClr val="accent4">
                <a:lumMod val="20000"/>
                <a:lumOff val="80000"/>
              </a:schemeClr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Лист1!$B$7</c:f>
              <c:numCache>
                <c:formatCode>General</c:formatCode>
                <c:ptCount val="1"/>
                <c:pt idx="0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D87-43C9-8FED-3368235E19E9}"/>
            </c:ext>
          </c:extLst>
        </c:ser>
        <c:ser>
          <c:idx val="6"/>
          <c:order val="6"/>
          <c:tx>
            <c:strRef>
              <c:f>Лист1!$A$8</c:f>
              <c:strCache>
                <c:ptCount val="1"/>
                <c:pt idx="0">
                  <c:v>Содержание сооружений благоустройства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Лист1!$B$8</c:f>
              <c:numCache>
                <c:formatCode>General</c:formatCode>
                <c:ptCount val="1"/>
                <c:pt idx="0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D87-43C9-8FED-3368235E19E9}"/>
            </c:ext>
          </c:extLst>
        </c:ser>
        <c:ser>
          <c:idx val="7"/>
          <c:order val="7"/>
          <c:tx>
            <c:strRef>
              <c:f>Лист1!$A$9</c:f>
              <c:strCache>
                <c:ptCount val="1"/>
                <c:pt idx="0">
                  <c:v>Обслуживание долга местных органов власти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9128043990573443E-2"/>
                  <c:y val="2.35159056401139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D87-43C9-8FED-3368235E19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Лист1!$B$9</c:f>
              <c:numCache>
                <c:formatCode>General</c:formatCode>
                <c:ptCount val="1"/>
                <c:pt idx="0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D87-43C9-8FED-3368235E19E9}"/>
            </c:ext>
          </c:extLst>
        </c:ser>
        <c:ser>
          <c:idx val="8"/>
          <c:order val="8"/>
          <c:tx>
            <c:strRef>
              <c:f>Лист1!$A$10</c:f>
              <c:strCache>
                <c:ptCount val="1"/>
                <c:pt idx="0">
                  <c:v>Капитальные 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3.2922267896159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87-43C9-8FED-3368235E19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>
                    <a:latin typeface="Times New Roman" pitchFamily="18" charset="0"/>
                    <a:cs typeface="Times New Roman" pitchFamily="18" charset="0"/>
                  </a:defRPr>
                </a:pPr>
                <a:endParaRPr lang="ru-B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Лист1!$B$10</c:f>
              <c:numCache>
                <c:formatCode>General</c:formatCode>
                <c:ptCount val="1"/>
                <c:pt idx="0">
                  <c:v>6.9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D87-43C9-8FED-3368235E19E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0628352"/>
        <c:axId val="60646912"/>
        <c:axId val="0"/>
      </c:bar3DChart>
      <c:catAx>
        <c:axId val="60628352"/>
        <c:scaling>
          <c:orientation val="minMax"/>
        </c:scaling>
        <c:delete val="1"/>
        <c:axPos val="b"/>
        <c:majorTickMark val="out"/>
        <c:minorTickMark val="none"/>
        <c:tickLblPos val="nextTo"/>
        <c:crossAx val="60646912"/>
        <c:crosses val="autoZero"/>
        <c:auto val="1"/>
        <c:lblAlgn val="ctr"/>
        <c:lblOffset val="100"/>
        <c:noMultiLvlLbl val="0"/>
      </c:catAx>
      <c:valAx>
        <c:axId val="606469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BY"/>
          </a:p>
        </c:txPr>
        <c:crossAx val="6062835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500398958378591"/>
          <c:y val="8.8433137058845313E-2"/>
          <c:w val="0.33614290750969694"/>
          <c:h val="0.88427489538199455"/>
        </c:manualLayout>
      </c:layout>
      <c:overlay val="0"/>
      <c:txPr>
        <a:bodyPr/>
        <a:lstStyle/>
        <a:p>
          <a:pPr>
            <a:defRPr sz="1000" baseline="0">
              <a:latin typeface="Times New Roman" pitchFamily="18" charset="0"/>
            </a:defRPr>
          </a:pPr>
          <a:endParaRPr lang="ru-BY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BY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0.20966</cdr:x>
      <cdr:y>0.03008</cdr:y>
    </cdr:from>
    <cdr:to>
      <cdr:x>0.76249</cdr:x>
      <cdr:y>0.10276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950720" y="182880"/>
          <a:ext cx="5143500" cy="44196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dirty="0"/>
            <a:t>Структура</a:t>
          </a:r>
          <a:r>
            <a:rPr lang="ru-RU" sz="1100" baseline="0" dirty="0"/>
            <a:t> собственных доходов консолидированного бюджета </a:t>
          </a:r>
          <a:r>
            <a:rPr lang="ru-RU" sz="1100" baseline="0" dirty="0" err="1"/>
            <a:t>Сенненского</a:t>
          </a:r>
          <a:r>
            <a:rPr lang="ru-RU" sz="1100" baseline="0" dirty="0"/>
            <a:t> района в разрезе бюджетов за  2021 года, </a:t>
          </a:r>
          <a:r>
            <a:rPr lang="ru-RU" sz="1100" baseline="0" dirty="0" err="1"/>
            <a:t>тыс.рублей</a:t>
          </a:r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0.11849</cdr:x>
      <cdr:y>0.00625</cdr:y>
    </cdr:from>
    <cdr:to>
      <cdr:x>0.8749</cdr:x>
      <cdr:y>0.09706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099826" y="38100"/>
          <a:ext cx="7021009" cy="5534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ru-RU" sz="1400"/>
            <a:t>Сравнительный анализ</a:t>
          </a:r>
          <a:r>
            <a:rPr lang="ru-RU" sz="1400" baseline="0"/>
            <a:t> поступления собственных  доходов бюджета Сенненского района за 2020 и 2021 годы, тыс.рублей</a:t>
          </a:r>
          <a:endParaRPr lang="ru-RU" sz="140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0.14517</cdr:x>
      <cdr:y>0.01914</cdr:y>
    </cdr:from>
    <cdr:to>
      <cdr:x>0.87513</cdr:x>
      <cdr:y>0.07715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47461" y="116652"/>
          <a:ext cx="6775500" cy="3535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/>
            <a:t>Структура</a:t>
          </a:r>
          <a:r>
            <a:rPr lang="ru-RU" sz="1400" baseline="0"/>
            <a:t> доходов бюджета Сенненского  района за 2021 года,</a:t>
          </a:r>
          <a:r>
            <a:rPr lang="en-US" sz="1400" baseline="0"/>
            <a:t> %</a:t>
          </a:r>
          <a:r>
            <a:rPr lang="ru-RU" sz="1400" baseline="0"/>
            <a:t> </a:t>
          </a:r>
          <a:endParaRPr lang="ru-RU" sz="14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AD2817-9B85-4807-932B-19C14B34C087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E5FB1-8459-4C86-B051-F503B50FED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3892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BY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7CFA8-7570-492B-9D88-1915AB5434B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67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BY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7CFA8-7570-492B-9D88-1915AB5434B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9669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467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451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8844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5983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9195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327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5555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660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4008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755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40019-0105-4A3D-93E9-FCBB0648F912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5050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40019-0105-4A3D-93E9-FCBB0648F912}" type="datetimeFigureOut">
              <a:rPr lang="ru-RU" smtClean="0"/>
              <a:t>22.02.2022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CDB2B0-8709-4451-96B3-77C5C3998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8216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76775" y="2500306"/>
            <a:ext cx="5764774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1738282" y="285728"/>
            <a:ext cx="7143800" cy="2451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Бюллетень об исполнении консолидированного  бюджета Сенненского района за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2021 год</a:t>
            </a:r>
          </a:p>
          <a:p>
            <a:pPr>
              <a:lnSpc>
                <a:spcPts val="4000"/>
              </a:lnSpc>
            </a:pPr>
            <a:endParaRPr lang="ru-RU" sz="2400" dirty="0">
              <a:latin typeface="Bookman Old Styl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691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29600" cy="864096"/>
          </a:xfrm>
        </p:spPr>
        <p:txBody>
          <a:bodyPr>
            <a:normAutofit/>
          </a:bodyPr>
          <a:lstStyle/>
          <a:p>
            <a:r>
              <a:rPr lang="ru-RU" sz="2300" dirty="0">
                <a:latin typeface="Times New Roman" pitchFamily="18" charset="0"/>
                <a:cs typeface="Times New Roman" pitchFamily="18" charset="0"/>
              </a:rPr>
              <a:t>Экономическая классификация расходов консолидированного бюджета за 2021 год 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94617458"/>
              </p:ext>
            </p:extLst>
          </p:nvPr>
        </p:nvGraphicFramePr>
        <p:xfrm>
          <a:off x="1981200" y="1124745"/>
          <a:ext cx="4040188" cy="5472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Объект 8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556186798"/>
              </p:ext>
            </p:extLst>
          </p:nvPr>
        </p:nvGraphicFramePr>
        <p:xfrm>
          <a:off x="6169026" y="1124745"/>
          <a:ext cx="4041775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36062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3050"/>
            <a:ext cx="8229600" cy="851694"/>
          </a:xfrm>
        </p:spPr>
        <p:txBody>
          <a:bodyPr>
            <a:norm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Состав и структура расходов консолидированного бюджета на национальную экономику за 2021 год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497351889"/>
              </p:ext>
            </p:extLst>
          </p:nvPr>
        </p:nvGraphicFramePr>
        <p:xfrm>
          <a:off x="1981200" y="1124745"/>
          <a:ext cx="404018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117024800"/>
              </p:ext>
            </p:extLst>
          </p:nvPr>
        </p:nvGraphicFramePr>
        <p:xfrm>
          <a:off x="6169026" y="1196753"/>
          <a:ext cx="4041775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43798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332656"/>
            <a:ext cx="8390736" cy="792088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Структура расходов консолидированного бюджета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Сенненского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района по функциональной классификации за 2021 год (в процентах)</a:t>
            </a: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236782237"/>
              </p:ext>
            </p:extLst>
          </p:nvPr>
        </p:nvGraphicFramePr>
        <p:xfrm>
          <a:off x="1981200" y="1444626"/>
          <a:ext cx="4040188" cy="5296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019645738"/>
              </p:ext>
            </p:extLst>
          </p:nvPr>
        </p:nvGraphicFramePr>
        <p:xfrm>
          <a:off x="6169025" y="1444626"/>
          <a:ext cx="4248150" cy="5224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795853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78098"/>
          </a:xfrm>
        </p:spPr>
        <p:txBody>
          <a:bodyPr>
            <a:normAutofit fontScale="90000"/>
          </a:bodyPr>
          <a:lstStyle/>
          <a:p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Сведения о расходах на выплату государственной адресной социальной помощи, бесплатное обеспечение продуктами питания детей первых двух лет жизни по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Сенненскому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району на 1 января 2022 года</a:t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ru-RU" b="1" dirty="0"/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0467200"/>
              </p:ext>
            </p:extLst>
          </p:nvPr>
        </p:nvGraphicFramePr>
        <p:xfrm>
          <a:off x="1981200" y="1196973"/>
          <a:ext cx="8229600" cy="55752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54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65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4812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Един. измерения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Процент исполнения к годовому плану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719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  <a:r>
                        <a:rPr lang="ru-RU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Государственная адресная социальная помощь – всего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449</a:t>
                      </a: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99,9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719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-единовременное социальное пособие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5,1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7196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-ежемесячное социальное пособие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249</a:t>
                      </a: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9,9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723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-социальное пособие для возмещения затрат на приобретение подгузников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195,1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,8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723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Число получателей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человек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389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48120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2. Бесплатное обеспечение продуктами питания детей первых двух лет жизни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тыс. рублей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58,3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7239"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Число получателей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человек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0628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Таблица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060421"/>
              </p:ext>
            </p:extLst>
          </p:nvPr>
        </p:nvGraphicFramePr>
        <p:xfrm>
          <a:off x="2008312" y="1268761"/>
          <a:ext cx="8208912" cy="41123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484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604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368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Виды обязательств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Всего по органам местного управления и самоуправления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6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1.Долг органов местного управления и самоуправления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2 527,5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1.1. Ценные бумаги (облигации)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2 527,5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9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2.Долг, гарантированный местными исполнительными и распорядительными органами по кредитам банков, выданным субъектам хозяйствования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249,9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8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ИТОГО долговых обязательств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2 777,4</a:t>
                      </a:r>
                      <a:endParaRPr lang="ru-RU" sz="20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cxnSp>
        <p:nvCxnSpPr>
          <p:cNvPr id="49" name="Прямая соединительная линия 48"/>
          <p:cNvCxnSpPr/>
          <p:nvPr/>
        </p:nvCxnSpPr>
        <p:spPr>
          <a:xfrm>
            <a:off x="4330700" y="9675813"/>
            <a:ext cx="3619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67"/>
          <p:cNvSpPr>
            <a:spLocks noChangeArrowheads="1"/>
          </p:cNvSpPr>
          <p:nvPr/>
        </p:nvSpPr>
        <p:spPr bwMode="auto">
          <a:xfrm>
            <a:off x="1936304" y="332656"/>
            <a:ext cx="82809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>
                <a:latin typeface="Arial" pitchFamily="34" charset="0"/>
                <a:cs typeface="Arial" pitchFamily="34" charset="0"/>
              </a:rPr>
              <a:t>Долговые обязательства органов местного управления и самоуправления </a:t>
            </a:r>
            <a:r>
              <a:rPr lang="ru-RU" b="1" dirty="0" err="1">
                <a:latin typeface="Arial" pitchFamily="34" charset="0"/>
                <a:cs typeface="Arial" pitchFamily="34" charset="0"/>
              </a:rPr>
              <a:t>Сенненского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 района на 1 января 2022  г., тыс. рублей</a:t>
            </a:r>
          </a:p>
        </p:txBody>
      </p:sp>
    </p:spTree>
    <p:extLst>
      <p:ext uri="{BB962C8B-B14F-4D97-AF65-F5344CB8AC3E}">
        <p14:creationId xmlns:p14="http://schemas.microsoft.com/office/powerpoint/2010/main" val="457462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51578" y="378638"/>
          <a:ext cx="9288843" cy="61007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067227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51578" y="378638"/>
          <a:ext cx="9288843" cy="61007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46574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51578" y="382574"/>
          <a:ext cx="9288843" cy="6092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8353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443708" y="390447"/>
          <a:ext cx="9304587" cy="607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42733" y="387991"/>
          <a:ext cx="9306537" cy="6082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0000000-0008-0000-07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51578" y="382574"/>
          <a:ext cx="9288843" cy="6092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10323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00000000-0008-0000-0A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1451578" y="378638"/>
          <a:ext cx="9288843" cy="61007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9428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981200" y="357167"/>
            <a:ext cx="8229600" cy="5650125"/>
          </a:xfrm>
        </p:spPr>
        <p:txBody>
          <a:bodyPr>
            <a:normAutofit/>
          </a:bodyPr>
          <a:lstStyle/>
          <a:p>
            <a:pPr algn="just"/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Консолидированный бюджет района за 2021 год исполнен по доходам в сумме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 43 512,0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тыс. рублей, по расходам  -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45 233,8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тыс. рублей.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     Поступления  собственных доходов бюджета </a:t>
            </a:r>
            <a:r>
              <a:rPr lang="ru-RU" sz="1700" dirty="0" err="1">
                <a:latin typeface="Times New Roman" pitchFamily="18" charset="0"/>
                <a:cs typeface="Times New Roman" pitchFamily="18" charset="0"/>
              </a:rPr>
              <a:t>Сенненского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района составили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17394,7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тыс. рублей или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101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процент к годовому плану. Налоговые доходы поступили в сумме 1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680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тыс. рублей, неналоговые доходы – 1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713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,9 тыс. рублей.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     Безвозмездные поступления из областного бюджета в структуре доходов бюджета района составили 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60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17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процентов (26 117,3 тыс. рублей), из них дотация – 49 процентов (21 326,7 тыс. рублей), иные межбюджетные трансферты – 11 процентов (4 790,6 тыс. рублей)</a:t>
            </a:r>
          </a:p>
          <a:p>
            <a:pPr algn="just"/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      Расходы консолидированного бюджета района за 2021 год профинансированы в сумме 45 233,8 тыс. рублей или 98,8 процента к годовому плану. В объеме расходов бюджета района текущие расходы составляют 42 121,9 тыс. рублей или 93,1 процента всех расходов, из них расходы на выплату заработной платы с начислениями на нее, трансфертов населению, расчеты за лекарственные средства, продукты питания, коммунальные услуги, субсидирование жилищно-коммунальных и транспортных услуг населению, расчеты за топливо, отпускаемое населению, обслуживание долга – 37 969,7 тыс. рублей или 90,1 процента. Расходы капитального характера профинансированы в сумме 3 111,9 тыс. рублей </a:t>
            </a:r>
            <a:r>
              <a:rPr lang="ru-RU" sz="1700">
                <a:latin typeface="Times New Roman" pitchFamily="18" charset="0"/>
                <a:cs typeface="Times New Roman" pitchFamily="18" charset="0"/>
              </a:rPr>
              <a:t>или 6,9 </a:t>
            </a:r>
            <a:r>
              <a:rPr lang="ru-RU" sz="1700" dirty="0">
                <a:latin typeface="Times New Roman" pitchFamily="18" charset="0"/>
                <a:cs typeface="Times New Roman" pitchFamily="18" charset="0"/>
              </a:rPr>
              <a:t>процента всех расходов.</a:t>
            </a:r>
          </a:p>
        </p:txBody>
      </p:sp>
    </p:spTree>
    <p:extLst>
      <p:ext uri="{BB962C8B-B14F-4D97-AF65-F5344CB8AC3E}">
        <p14:creationId xmlns:p14="http://schemas.microsoft.com/office/powerpoint/2010/main" val="27702178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4532676" y="2946792"/>
            <a:ext cx="2943224" cy="1554966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ru-RU" sz="1200" b="1" dirty="0">
                <a:ea typeface="Calibri"/>
                <a:cs typeface="Times New Roman"/>
              </a:rPr>
              <a:t>Государственные программы </a:t>
            </a:r>
            <a:endParaRPr lang="ru-RU" sz="1100" dirty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</a:pPr>
            <a:r>
              <a:rPr lang="en-US" sz="1200" b="1" dirty="0">
                <a:ea typeface="Calibri"/>
                <a:cs typeface="Times New Roman"/>
              </a:rPr>
              <a:t>39</a:t>
            </a:r>
            <a:r>
              <a:rPr lang="ru-RU" sz="1200" b="1" dirty="0">
                <a:ea typeface="Calibri"/>
                <a:cs typeface="Times New Roman"/>
              </a:rPr>
              <a:t> </a:t>
            </a:r>
            <a:r>
              <a:rPr lang="en-US" sz="1200" b="1" dirty="0">
                <a:ea typeface="Calibri"/>
                <a:cs typeface="Times New Roman"/>
              </a:rPr>
              <a:t>738</a:t>
            </a:r>
            <a:r>
              <a:rPr lang="ru-RU" sz="1200" b="1" dirty="0">
                <a:ea typeface="Calibri"/>
                <a:cs typeface="Times New Roman"/>
              </a:rPr>
              <a:t>,2 тыс. рублей</a:t>
            </a:r>
            <a:endParaRPr lang="ru-RU" sz="1100" dirty="0">
              <a:ea typeface="Calibri"/>
              <a:cs typeface="Times New Roman"/>
            </a:endParaRPr>
          </a:p>
          <a:p>
            <a:pPr algn="ctr">
              <a:lnSpc>
                <a:spcPct val="115000"/>
              </a:lnSpc>
            </a:pPr>
            <a:r>
              <a:rPr lang="ru-RU" sz="1200" b="1" dirty="0">
                <a:ea typeface="Calibri"/>
                <a:cs typeface="Times New Roman"/>
              </a:rPr>
              <a:t> (</a:t>
            </a:r>
            <a:r>
              <a:rPr lang="en-US" sz="1200" b="1" dirty="0">
                <a:ea typeface="Calibri"/>
                <a:cs typeface="Times New Roman"/>
              </a:rPr>
              <a:t>87,9</a:t>
            </a:r>
            <a:r>
              <a:rPr lang="ru-RU" sz="1200" b="1" dirty="0">
                <a:ea typeface="Calibri"/>
                <a:cs typeface="Times New Roman"/>
              </a:rPr>
              <a:t> % расходов бюджета)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8" name="Блок-схема: решение 7"/>
          <p:cNvSpPr/>
          <p:nvPr/>
        </p:nvSpPr>
        <p:spPr>
          <a:xfrm>
            <a:off x="6709137" y="54430"/>
            <a:ext cx="2152650" cy="1421717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ru-RU" sz="900" dirty="0">
                <a:ea typeface="Calibri"/>
                <a:cs typeface="Times New Roman"/>
              </a:rPr>
              <a:t>Увековечивание памяти  о погибших при защите Отечества </a:t>
            </a:r>
            <a:r>
              <a:rPr lang="en-US" sz="900" dirty="0">
                <a:ea typeface="Calibri"/>
                <a:cs typeface="Times New Roman"/>
              </a:rPr>
              <a:t>14,0</a:t>
            </a:r>
            <a:r>
              <a:rPr lang="ru-RU" sz="900" dirty="0">
                <a:ea typeface="Calibri"/>
                <a:cs typeface="Times New Roman"/>
              </a:rPr>
              <a:t> тыс. руб.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9" name="Блок-схема: решение 8"/>
          <p:cNvSpPr/>
          <p:nvPr/>
        </p:nvSpPr>
        <p:spPr>
          <a:xfrm>
            <a:off x="4578345" y="10829"/>
            <a:ext cx="2196404" cy="1508917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a typeface="Calibri"/>
                <a:cs typeface="Times New Roman"/>
              </a:rPr>
              <a:t>Охрана окружающей среды и устойчивое использование природных ресурсов </a:t>
            </a:r>
            <a:r>
              <a:rPr lang="en-US" sz="900" dirty="0">
                <a:ea typeface="Calibri"/>
                <a:cs typeface="Times New Roman"/>
              </a:rPr>
              <a:t>91</a:t>
            </a:r>
            <a:r>
              <a:rPr lang="ru-RU" sz="900" dirty="0">
                <a:ea typeface="Calibri"/>
                <a:cs typeface="Times New Roman"/>
              </a:rPr>
              <a:t>,</a:t>
            </a:r>
            <a:r>
              <a:rPr lang="en-US" sz="900" dirty="0">
                <a:ea typeface="Calibri"/>
                <a:cs typeface="Times New Roman"/>
              </a:rPr>
              <a:t>3</a:t>
            </a:r>
            <a:r>
              <a:rPr lang="ru-RU" sz="900" dirty="0">
                <a:ea typeface="Calibri"/>
                <a:cs typeface="Times New Roman"/>
              </a:rPr>
              <a:t> тыс. руб.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2685342" y="0"/>
            <a:ext cx="1834177" cy="139319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ru-RU" sz="1000" dirty="0">
                <a:ea typeface="Calibri"/>
                <a:cs typeface="Times New Roman"/>
              </a:rPr>
              <a:t>Строительство жилья </a:t>
            </a:r>
            <a:r>
              <a:rPr lang="en-US" sz="1000" dirty="0">
                <a:ea typeface="Calibri"/>
                <a:cs typeface="Times New Roman"/>
              </a:rPr>
              <a:t>26</a:t>
            </a:r>
            <a:r>
              <a:rPr lang="ru-RU" sz="1000" dirty="0">
                <a:ea typeface="Calibri"/>
                <a:cs typeface="Times New Roman"/>
              </a:rPr>
              <a:t>,</a:t>
            </a:r>
            <a:r>
              <a:rPr lang="en-US" sz="1000" dirty="0">
                <a:ea typeface="Calibri"/>
                <a:cs typeface="Times New Roman"/>
              </a:rPr>
              <a:t>5</a:t>
            </a:r>
            <a:r>
              <a:rPr lang="ru-RU" sz="1000" dirty="0">
                <a:ea typeface="Calibri"/>
                <a:cs typeface="Times New Roman"/>
              </a:rPr>
              <a:t> тыс. руб.</a:t>
            </a:r>
          </a:p>
        </p:txBody>
      </p:sp>
      <p:sp>
        <p:nvSpPr>
          <p:cNvPr id="11" name="Блок-схема: решение 10"/>
          <p:cNvSpPr/>
          <p:nvPr/>
        </p:nvSpPr>
        <p:spPr>
          <a:xfrm>
            <a:off x="8633505" y="457200"/>
            <a:ext cx="1954992" cy="896888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a typeface="Calibri"/>
                <a:cs typeface="Times New Roman"/>
              </a:rPr>
              <a:t>Транспортный комплекс  </a:t>
            </a:r>
            <a:r>
              <a:rPr lang="en-US" sz="900" dirty="0">
                <a:ea typeface="Calibri"/>
                <a:cs typeface="Times New Roman"/>
              </a:rPr>
              <a:t>9</a:t>
            </a:r>
            <a:r>
              <a:rPr lang="ru-RU" sz="900" dirty="0">
                <a:ea typeface="Calibri"/>
                <a:cs typeface="Times New Roman"/>
              </a:rPr>
              <a:t>1,6 тыс. руб.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12" name="Блок-схема: решение 11"/>
          <p:cNvSpPr/>
          <p:nvPr/>
        </p:nvSpPr>
        <p:spPr>
          <a:xfrm>
            <a:off x="8182450" y="3132450"/>
            <a:ext cx="2159338" cy="772589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a typeface="Calibri"/>
                <a:cs typeface="Times New Roman"/>
              </a:rPr>
              <a:t>Физическая культура и спорт </a:t>
            </a:r>
            <a:r>
              <a:rPr lang="en-US" sz="900" dirty="0">
                <a:ea typeface="Calibri"/>
                <a:cs typeface="Times New Roman"/>
              </a:rPr>
              <a:t>695,6</a:t>
            </a:r>
            <a:r>
              <a:rPr lang="ru-RU" sz="900" dirty="0">
                <a:ea typeface="Calibri"/>
                <a:cs typeface="Times New Roman"/>
              </a:rPr>
              <a:t> тыс. руб.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13" name="Блок-схема: решение 12"/>
          <p:cNvSpPr/>
          <p:nvPr/>
        </p:nvSpPr>
        <p:spPr>
          <a:xfrm>
            <a:off x="7768190" y="4234169"/>
            <a:ext cx="2820307" cy="1267777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a typeface="Calibri"/>
                <a:cs typeface="Times New Roman"/>
              </a:rPr>
              <a:t>Образование и молодежная политика   1</a:t>
            </a:r>
            <a:r>
              <a:rPr lang="en-US" sz="900" dirty="0">
                <a:ea typeface="Calibri"/>
                <a:cs typeface="Times New Roman"/>
              </a:rPr>
              <a:t>6</a:t>
            </a:r>
            <a:r>
              <a:rPr lang="ru-RU" sz="900" dirty="0">
                <a:ea typeface="Calibri"/>
                <a:cs typeface="Times New Roman"/>
              </a:rPr>
              <a:t> </a:t>
            </a:r>
            <a:r>
              <a:rPr lang="en-US" sz="900" dirty="0">
                <a:ea typeface="Calibri"/>
                <a:cs typeface="Times New Roman"/>
              </a:rPr>
              <a:t>281</a:t>
            </a:r>
            <a:r>
              <a:rPr lang="ru-RU" sz="900" dirty="0">
                <a:ea typeface="Calibri"/>
                <a:cs typeface="Times New Roman"/>
              </a:rPr>
              <a:t>,</a:t>
            </a:r>
            <a:r>
              <a:rPr lang="en-US" sz="900" dirty="0">
                <a:ea typeface="Calibri"/>
                <a:cs typeface="Times New Roman"/>
              </a:rPr>
              <a:t>2</a:t>
            </a:r>
            <a:r>
              <a:rPr lang="ru-RU" sz="900" dirty="0">
                <a:ea typeface="Calibri"/>
                <a:cs typeface="Times New Roman"/>
              </a:rPr>
              <a:t> тыс. руб</a:t>
            </a:r>
            <a:r>
              <a:rPr lang="ru-RU" sz="1100" dirty="0">
                <a:ea typeface="Calibri"/>
                <a:cs typeface="Times New Roman"/>
              </a:rPr>
              <a:t>.</a:t>
            </a:r>
          </a:p>
        </p:txBody>
      </p:sp>
      <p:sp>
        <p:nvSpPr>
          <p:cNvPr id="14" name="Блок-схема: решение 13"/>
          <p:cNvSpPr/>
          <p:nvPr/>
        </p:nvSpPr>
        <p:spPr>
          <a:xfrm>
            <a:off x="7245259" y="5406432"/>
            <a:ext cx="2634465" cy="926853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a typeface="Calibri"/>
                <a:cs typeface="Times New Roman"/>
              </a:rPr>
              <a:t>Социальная защита 1</a:t>
            </a:r>
            <a:r>
              <a:rPr lang="en-US" sz="900" dirty="0">
                <a:ea typeface="Calibri"/>
                <a:cs typeface="Times New Roman"/>
              </a:rPr>
              <a:t>751</a:t>
            </a:r>
            <a:r>
              <a:rPr lang="ru-RU" sz="900" dirty="0">
                <a:ea typeface="Calibri"/>
                <a:cs typeface="Times New Roman"/>
              </a:rPr>
              <a:t>,</a:t>
            </a:r>
            <a:r>
              <a:rPr lang="en-US" sz="900" dirty="0">
                <a:ea typeface="Calibri"/>
                <a:cs typeface="Times New Roman"/>
              </a:rPr>
              <a:t>0</a:t>
            </a:r>
            <a:r>
              <a:rPr lang="ru-RU" sz="900" dirty="0">
                <a:ea typeface="Calibri"/>
                <a:cs typeface="Times New Roman"/>
              </a:rPr>
              <a:t> тыс. руб.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15" name="Блок-схема: решение 14"/>
          <p:cNvSpPr/>
          <p:nvPr/>
        </p:nvSpPr>
        <p:spPr>
          <a:xfrm>
            <a:off x="4577625" y="5572126"/>
            <a:ext cx="3438525" cy="1133475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a typeface="Calibri"/>
                <a:cs typeface="Times New Roman"/>
              </a:rPr>
              <a:t>Здоровье народа и демографическая безопасность </a:t>
            </a:r>
            <a:r>
              <a:rPr lang="en-US" sz="900" dirty="0">
                <a:ea typeface="Calibri"/>
                <a:cs typeface="Times New Roman"/>
              </a:rPr>
              <a:t>11</a:t>
            </a:r>
            <a:r>
              <a:rPr lang="ru-RU" sz="900" dirty="0">
                <a:ea typeface="Calibri"/>
                <a:cs typeface="Times New Roman"/>
              </a:rPr>
              <a:t> </a:t>
            </a:r>
            <a:r>
              <a:rPr lang="en-US" sz="900" dirty="0">
                <a:ea typeface="Calibri"/>
                <a:cs typeface="Times New Roman"/>
              </a:rPr>
              <a:t>673</a:t>
            </a:r>
            <a:r>
              <a:rPr lang="ru-RU" sz="900" dirty="0">
                <a:ea typeface="Calibri"/>
                <a:cs typeface="Times New Roman"/>
              </a:rPr>
              <a:t>,</a:t>
            </a:r>
            <a:r>
              <a:rPr lang="en-US" sz="900" dirty="0">
                <a:ea typeface="Calibri"/>
                <a:cs typeface="Times New Roman"/>
              </a:rPr>
              <a:t>8</a:t>
            </a:r>
            <a:r>
              <a:rPr lang="ru-RU" sz="900" dirty="0">
                <a:ea typeface="Calibri"/>
                <a:cs typeface="Times New Roman"/>
              </a:rPr>
              <a:t> тыс. руб.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16" name="Блок-схема: решение 15"/>
          <p:cNvSpPr/>
          <p:nvPr/>
        </p:nvSpPr>
        <p:spPr>
          <a:xfrm>
            <a:off x="2524126" y="5124450"/>
            <a:ext cx="2752725" cy="89535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a typeface="Calibri"/>
                <a:cs typeface="Times New Roman"/>
              </a:rPr>
              <a:t>Культура Беларуси 1</a:t>
            </a:r>
            <a:r>
              <a:rPr lang="en-US" sz="900" dirty="0">
                <a:ea typeface="Calibri"/>
                <a:cs typeface="Times New Roman"/>
              </a:rPr>
              <a:t>458</a:t>
            </a:r>
            <a:r>
              <a:rPr lang="ru-RU" sz="900" dirty="0">
                <a:ea typeface="Calibri"/>
                <a:cs typeface="Times New Roman"/>
              </a:rPr>
              <a:t>,</a:t>
            </a:r>
            <a:r>
              <a:rPr lang="en-US" sz="900" dirty="0">
                <a:ea typeface="Calibri"/>
                <a:cs typeface="Times New Roman"/>
              </a:rPr>
              <a:t>5</a:t>
            </a:r>
            <a:r>
              <a:rPr lang="ru-RU" sz="900" dirty="0">
                <a:ea typeface="Calibri"/>
                <a:cs typeface="Times New Roman"/>
              </a:rPr>
              <a:t> тыс. руб.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17" name="Блок-схема: решение 16"/>
          <p:cNvSpPr/>
          <p:nvPr/>
        </p:nvSpPr>
        <p:spPr>
          <a:xfrm>
            <a:off x="1524000" y="2305050"/>
            <a:ext cx="2800350" cy="81915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a typeface="Calibri"/>
                <a:cs typeface="Times New Roman"/>
              </a:rPr>
              <a:t>Аграрный  бизнес </a:t>
            </a:r>
            <a:r>
              <a:rPr lang="en-US" sz="900" dirty="0">
                <a:ea typeface="Calibri"/>
                <a:cs typeface="Times New Roman"/>
              </a:rPr>
              <a:t>803,7</a:t>
            </a:r>
            <a:r>
              <a:rPr lang="ru-RU" sz="900" dirty="0">
                <a:ea typeface="Calibri"/>
                <a:cs typeface="Times New Roman"/>
              </a:rPr>
              <a:t>тыс. руб.</a:t>
            </a:r>
            <a:endParaRPr lang="ru-RU" sz="1100" dirty="0">
              <a:ea typeface="Calibri"/>
              <a:cs typeface="Times New Roman"/>
            </a:endParaRPr>
          </a:p>
        </p:txBody>
      </p:sp>
      <p:sp>
        <p:nvSpPr>
          <p:cNvPr id="18" name="Блок-схема: решение 17"/>
          <p:cNvSpPr/>
          <p:nvPr/>
        </p:nvSpPr>
        <p:spPr>
          <a:xfrm>
            <a:off x="1524000" y="3519487"/>
            <a:ext cx="2965486" cy="144780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a typeface="Calibri"/>
                <a:cs typeface="Times New Roman"/>
              </a:rPr>
              <a:t>Комфортное жилье и благоприятная среда </a:t>
            </a:r>
            <a:r>
              <a:rPr lang="en-US" sz="900" dirty="0">
                <a:ea typeface="Calibri"/>
                <a:cs typeface="Times New Roman"/>
              </a:rPr>
              <a:t>5760,2</a:t>
            </a:r>
            <a:r>
              <a:rPr lang="ru-RU" sz="900" dirty="0">
                <a:ea typeface="Calibri"/>
                <a:cs typeface="Times New Roman"/>
              </a:rPr>
              <a:t>  тыс. руб.</a:t>
            </a:r>
            <a:endParaRPr lang="ru-RU" sz="1100" dirty="0">
              <a:ea typeface="Calibri"/>
              <a:cs typeface="Times New Roman"/>
            </a:endParaRPr>
          </a:p>
        </p:txBody>
      </p:sp>
      <p:cxnSp>
        <p:nvCxnSpPr>
          <p:cNvPr id="19" name="Прямая соединительная линия 18"/>
          <p:cNvCxnSpPr>
            <a:cxnSpLocks/>
          </p:cNvCxnSpPr>
          <p:nvPr/>
        </p:nvCxnSpPr>
        <p:spPr>
          <a:xfrm flipV="1">
            <a:off x="6581775" y="1340769"/>
            <a:ext cx="1044348" cy="160245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cxnSpLocks/>
          </p:cNvCxnSpPr>
          <p:nvPr/>
        </p:nvCxnSpPr>
        <p:spPr>
          <a:xfrm flipH="1" flipV="1">
            <a:off x="6172213" y="1181100"/>
            <a:ext cx="67805" cy="176212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 flipV="1">
            <a:off x="2938464" y="1844825"/>
            <a:ext cx="2338386" cy="116984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 flipV="1">
            <a:off x="3324864" y="3014665"/>
            <a:ext cx="1252761" cy="51911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H="1">
            <a:off x="3873274" y="4333399"/>
            <a:ext cx="1213077" cy="229077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7" idx="4"/>
          </p:cNvCxnSpPr>
          <p:nvPr/>
        </p:nvCxnSpPr>
        <p:spPr>
          <a:xfrm flipH="1">
            <a:off x="4935886" y="4501758"/>
            <a:ext cx="1068402" cy="946542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endCxn id="15" idx="0"/>
          </p:cNvCxnSpPr>
          <p:nvPr/>
        </p:nvCxnSpPr>
        <p:spPr>
          <a:xfrm>
            <a:off x="6296887" y="4510835"/>
            <a:ext cx="0" cy="106129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H="1">
            <a:off x="6730612" y="1224583"/>
            <a:ext cx="2531507" cy="181045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7274984" y="3272356"/>
            <a:ext cx="1586803" cy="39916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flipH="1" flipV="1">
            <a:off x="7274984" y="4130566"/>
            <a:ext cx="1358521" cy="337928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7065103" y="4287816"/>
            <a:ext cx="1054677" cy="1160485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0" name="Rectangle 24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1" name="Блок-схема: решение 30">
            <a:extLst>
              <a:ext uri="{FF2B5EF4-FFF2-40B4-BE49-F238E27FC236}">
                <a16:creationId xmlns:a16="http://schemas.microsoft.com/office/drawing/2014/main" id="{C3AEC0B6-CAF9-4D15-954A-624D4E9FCAA7}"/>
              </a:ext>
            </a:extLst>
          </p:cNvPr>
          <p:cNvSpPr/>
          <p:nvPr/>
        </p:nvSpPr>
        <p:spPr>
          <a:xfrm>
            <a:off x="1627000" y="890944"/>
            <a:ext cx="2209800" cy="1393190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</a:pPr>
            <a:r>
              <a:rPr lang="ru-RU" sz="900" dirty="0">
                <a:ea typeface="Calibri"/>
                <a:cs typeface="Times New Roman"/>
              </a:rPr>
              <a:t>Управление гос. финансами и регулирование финансового рынка </a:t>
            </a:r>
            <a:r>
              <a:rPr lang="en-US" sz="900" dirty="0">
                <a:ea typeface="Calibri"/>
                <a:cs typeface="Times New Roman"/>
              </a:rPr>
              <a:t>1 071,8</a:t>
            </a:r>
            <a:r>
              <a:rPr lang="ru-RU" sz="900" dirty="0">
                <a:ea typeface="Calibri"/>
                <a:cs typeface="Times New Roman"/>
              </a:rPr>
              <a:t> тыс.</a:t>
            </a:r>
            <a:r>
              <a:rPr lang="ru-RU" sz="1100" dirty="0">
                <a:ea typeface="Calibri"/>
                <a:cs typeface="Times New Roman"/>
              </a:rPr>
              <a:t> </a:t>
            </a:r>
            <a:r>
              <a:rPr lang="ru-RU" sz="900" dirty="0">
                <a:ea typeface="Calibri"/>
                <a:cs typeface="Times New Roman"/>
              </a:rPr>
              <a:t>руб.</a:t>
            </a:r>
            <a:endParaRPr lang="ru-RU" sz="1100" dirty="0">
              <a:ea typeface="Calibri"/>
              <a:cs typeface="Times New Roman"/>
            </a:endParaRPr>
          </a:p>
        </p:txBody>
      </p:sp>
      <p:cxnSp>
        <p:nvCxnSpPr>
          <p:cNvPr id="32" name="Прямая соединительная линия 31">
            <a:extLst>
              <a:ext uri="{FF2B5EF4-FFF2-40B4-BE49-F238E27FC236}">
                <a16:creationId xmlns:a16="http://schemas.microsoft.com/office/drawing/2014/main" id="{A219FEDA-944D-4717-BB9E-07C85A382486}"/>
              </a:ext>
            </a:extLst>
          </p:cNvPr>
          <p:cNvCxnSpPr>
            <a:cxnSpLocks/>
          </p:cNvCxnSpPr>
          <p:nvPr/>
        </p:nvCxnSpPr>
        <p:spPr>
          <a:xfrm flipH="1" flipV="1">
            <a:off x="4300942" y="1058563"/>
            <a:ext cx="1273452" cy="1899453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3" name="Блок-схема: решение 32"/>
          <p:cNvSpPr/>
          <p:nvPr/>
        </p:nvSpPr>
        <p:spPr>
          <a:xfrm>
            <a:off x="8182449" y="1799589"/>
            <a:ext cx="3095151" cy="1082328"/>
          </a:xfrm>
          <a:prstGeom prst="flowChartDecisi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900" dirty="0">
                <a:ea typeface="Calibri"/>
                <a:cs typeface="Times New Roman"/>
              </a:rPr>
              <a:t>Земельно-имущественные отношения, геодезическая и картографическая д-</a:t>
            </a:r>
            <a:r>
              <a:rPr lang="ru-RU" sz="900" dirty="0" err="1">
                <a:ea typeface="Calibri"/>
                <a:cs typeface="Times New Roman"/>
              </a:rPr>
              <a:t>ть</a:t>
            </a:r>
            <a:r>
              <a:rPr lang="ru-RU" sz="900" dirty="0">
                <a:ea typeface="Calibri"/>
                <a:cs typeface="Times New Roman"/>
              </a:rPr>
              <a:t> </a:t>
            </a:r>
            <a:r>
              <a:rPr lang="en-US" sz="900" dirty="0">
                <a:ea typeface="Calibri"/>
                <a:cs typeface="Times New Roman"/>
              </a:rPr>
              <a:t>19,0 </a:t>
            </a:r>
            <a:r>
              <a:rPr lang="ru-RU" sz="900" dirty="0">
                <a:ea typeface="Calibri"/>
                <a:cs typeface="Times New Roman"/>
              </a:rPr>
              <a:t>тыс. руб.</a:t>
            </a:r>
            <a:endParaRPr lang="ru-RU" sz="1100" dirty="0">
              <a:ea typeface="Calibri"/>
              <a:cs typeface="Times New Roman"/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H="1">
            <a:off x="7049877" y="2646300"/>
            <a:ext cx="1872650" cy="480001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21822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654" y="5517232"/>
            <a:ext cx="641870" cy="87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639616" y="938155"/>
            <a:ext cx="2736304" cy="74988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740" y="945919"/>
            <a:ext cx="640800" cy="742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654176" y="5479132"/>
            <a:ext cx="2649736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064" y="1983284"/>
            <a:ext cx="640800" cy="80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773511" y="938155"/>
            <a:ext cx="2304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Образование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690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тыс. рублей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639616" y="1914870"/>
            <a:ext cx="2750380" cy="78315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620408" y="1983285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Здравоохранение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638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тыс. рублей</a:t>
            </a: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724" y="2851645"/>
            <a:ext cx="640800" cy="845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2636156" y="2851645"/>
            <a:ext cx="2739765" cy="80220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2691267" y="357591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2646004" y="2929585"/>
            <a:ext cx="2729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Национальная экономика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1 484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тыс. рублей</a:t>
            </a:r>
          </a:p>
        </p:txBody>
      </p:sp>
      <p:pic>
        <p:nvPicPr>
          <p:cNvPr id="1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5520" y="3945248"/>
            <a:ext cx="786004" cy="9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2646006" y="3945248"/>
            <a:ext cx="2743991" cy="123604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629555" y="3980964"/>
            <a:ext cx="27705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Жилищно-коммунальные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услуги, жилищное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строительство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786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,7 тыс. рублей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7392144" y="1060888"/>
            <a:ext cx="2954026" cy="11439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2741208" y="5483047"/>
            <a:ext cx="2562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Социальная политика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410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тыс. рублей</a:t>
            </a:r>
          </a:p>
        </p:txBody>
      </p:sp>
      <p:pic>
        <p:nvPicPr>
          <p:cNvPr id="1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008" y="1101264"/>
            <a:ext cx="1064890" cy="1107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7392144" y="1008846"/>
            <a:ext cx="29540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Физическая культура, спорт, культура и средства массовой информации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104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тыс. рублей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009" y="2563227"/>
            <a:ext cx="1064891" cy="891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7392889" y="3614885"/>
            <a:ext cx="2980595" cy="14573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7384744" y="2357979"/>
            <a:ext cx="29530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Государственные органы общего назначения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0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тыс. рублей</a:t>
            </a:r>
          </a:p>
        </p:txBody>
      </p:sp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8008" y="3653854"/>
            <a:ext cx="1064890" cy="12153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7419457" y="5315734"/>
            <a:ext cx="2954026" cy="921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392144" y="2357264"/>
            <a:ext cx="2954026" cy="92119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5026" y="5374163"/>
            <a:ext cx="1357115" cy="864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7414893" y="3617135"/>
            <a:ext cx="28016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Обслуживание долга органов местного управления и самоуправления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104,9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тыс. рублей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443794" y="5374162"/>
            <a:ext cx="28940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Расходы по другим разделам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3,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тыс. рублей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1984740" y="85516"/>
            <a:ext cx="838874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Состав расходов консолидированного бюджета по функциональной классификации за 2021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91014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249</TotalTime>
  <Words>866</Words>
  <Application>Microsoft Office PowerPoint</Application>
  <PresentationFormat>Широкоэкранный</PresentationFormat>
  <Paragraphs>113</Paragraphs>
  <Slides>14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Bookman Old Style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Экономическая классификация расходов консолидированного бюджета за 2021 год </vt:lpstr>
      <vt:lpstr>Состав и структура расходов консолидированного бюджета на национальную экономику за 2021 год</vt:lpstr>
      <vt:lpstr>Структура расходов консолидированного бюджета Сенненского района по функциональной классификации за 2021 год (в процентах)</vt:lpstr>
      <vt:lpstr>  Сведения о расходах на выплату государственной адресной социальной помощи, бесплатное обеспечение продуктами питания детей первых двух лет жизни по Сенненскому району на 1 января 2022 года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Колдыбов Константин Леонидович</dc:creator>
  <cp:lastModifiedBy>Горбачева Валентина Васильевна</cp:lastModifiedBy>
  <cp:revision>66</cp:revision>
  <cp:lastPrinted>2022-02-17T13:20:59Z</cp:lastPrinted>
  <dcterms:created xsi:type="dcterms:W3CDTF">2020-12-02T08:45:04Z</dcterms:created>
  <dcterms:modified xsi:type="dcterms:W3CDTF">2022-02-22T09:43:32Z</dcterms:modified>
</cp:coreProperties>
</file>