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58" r:id="rId3"/>
    <p:sldId id="283" r:id="rId4"/>
    <p:sldId id="285" r:id="rId5"/>
    <p:sldId id="297" r:id="rId6"/>
    <p:sldId id="303" r:id="rId7"/>
    <p:sldId id="301" r:id="rId8"/>
    <p:sldId id="286" r:id="rId9"/>
    <p:sldId id="299" r:id="rId10"/>
    <p:sldId id="282" r:id="rId11"/>
    <p:sldId id="277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95" autoAdjust="0"/>
    <p:restoredTop sz="94660"/>
  </p:normalViewPr>
  <p:slideViewPr>
    <p:cSldViewPr>
      <p:cViewPr varScale="1">
        <p:scale>
          <a:sx n="72" d="100"/>
          <a:sy n="72" d="100"/>
        </p:scale>
        <p:origin x="121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 algn="r">
              <a:defRPr sz="2500">
                <a:latin typeface="Times New Roman" pitchFamily="18" charset="0"/>
                <a:cs typeface="Times New Roman" pitchFamily="18" charset="0"/>
              </a:defRPr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Структура доходов бюджета на</a:t>
            </a:r>
            <a:r>
              <a:rPr lang="ru-RU" sz="23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2022</a:t>
            </a:r>
            <a:r>
              <a:rPr lang="ru-RU" sz="23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год,   </a:t>
            </a:r>
          </a:p>
          <a:p>
            <a:pPr algn="r">
              <a:defRPr sz="2500">
                <a:latin typeface="Times New Roman" pitchFamily="18" charset="0"/>
                <a:cs typeface="Times New Roman" pitchFamily="18" charset="0"/>
              </a:defRPr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c:rich>
      </c:tx>
      <c:layout>
        <c:manualLayout>
          <c:xMode val="edge"/>
          <c:yMode val="edge"/>
          <c:x val="0.20494794400699914"/>
          <c:y val="8.268708278018713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3888888888888889E-3"/>
          <c:y val="3.3130174860392272E-3"/>
          <c:w val="0.99861111111111112"/>
          <c:h val="0.995247283208467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в 2017 году</c:v>
                </c:pt>
              </c:strCache>
            </c:strRef>
          </c:tx>
          <c:explosion val="24"/>
          <c:dLbls>
            <c:dLbl>
              <c:idx val="0"/>
              <c:layout>
                <c:manualLayout>
                  <c:x val="1.8062554680664995E-2"/>
                  <c:y val="-6.485517666654189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 Налоговые доходы
16</a:t>
                    </a:r>
                    <a:r>
                      <a:rPr lang="ru-RU" sz="1400" baseline="0" dirty="0"/>
                      <a:t> 816,6</a:t>
                    </a:r>
                  </a:p>
                  <a:p>
                    <a:r>
                      <a:rPr lang="ru-RU" sz="1400" baseline="0" dirty="0"/>
                      <a:t>36,8</a:t>
                    </a:r>
                    <a:r>
                      <a:rPr lang="ru-RU" sz="1400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6C-4F93-BF90-45E1C729AB80}"/>
                </c:ext>
              </c:extLst>
            </c:dLbl>
            <c:dLbl>
              <c:idx val="1"/>
              <c:layout>
                <c:manualLayout>
                  <c:x val="0.10185717410323708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Неналоговые доходы
1</a:t>
                    </a:r>
                    <a:r>
                      <a:rPr lang="ru-RU" sz="1400" baseline="0" dirty="0"/>
                      <a:t> 850,0</a:t>
                    </a:r>
                  </a:p>
                  <a:p>
                    <a:r>
                      <a:rPr lang="ru-RU" sz="1400" dirty="0"/>
                      <a:t>4,0 %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6C-4F93-BF90-45E1C729AB80}"/>
                </c:ext>
              </c:extLst>
            </c:dLbl>
            <c:dLbl>
              <c:idx val="2"/>
              <c:layout>
                <c:manualLayout>
                  <c:x val="5.625546806649163E-4"/>
                  <c:y val="-0.3804724036744323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Arial Black" pitchFamily="34" charset="0"/>
                        <a:cs typeface="Arial" pitchFamily="34" charset="0"/>
                      </a:defRPr>
                    </a:pPr>
                    <a:r>
                      <a:rPr lang="ru-RU" sz="1400" dirty="0">
                        <a:latin typeface="Arial Black" pitchFamily="34" charset="0"/>
                        <a:cs typeface="Arial" pitchFamily="34" charset="0"/>
                      </a:rPr>
                      <a:t> Безвозмездные поступления
27</a:t>
                    </a:r>
                    <a:r>
                      <a:rPr lang="ru-RU" sz="1400" baseline="0" dirty="0">
                        <a:latin typeface="Arial Black" pitchFamily="34" charset="0"/>
                        <a:cs typeface="Arial" pitchFamily="34" charset="0"/>
                      </a:rPr>
                      <a:t> 055,7</a:t>
                    </a:r>
                  </a:p>
                  <a:p>
                    <a:pPr>
                      <a:defRPr sz="1400">
                        <a:latin typeface="Arial Black" pitchFamily="34" charset="0"/>
                        <a:cs typeface="Arial" pitchFamily="34" charset="0"/>
                      </a:defRPr>
                    </a:pPr>
                    <a:r>
                      <a:rPr lang="ru-RU" sz="1400" baseline="0" dirty="0">
                        <a:latin typeface="Arial Black" pitchFamily="34" charset="0"/>
                        <a:cs typeface="Arial" pitchFamily="34" charset="0"/>
                      </a:rPr>
                      <a:t>59,2 </a:t>
                    </a:r>
                    <a:r>
                      <a:rPr lang="ru-RU" sz="1400" dirty="0">
                        <a:latin typeface="Arial Black" pitchFamily="34" charset="0"/>
                        <a:cs typeface="Arial" pitchFamily="34" charset="0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6C-4F93-BF90-45E1C729AB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Arial Black" pitchFamily="34" charset="0"/>
                  </a:defRPr>
                </a:pPr>
                <a:endParaRPr lang="ru-BY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9284.4</c:v>
                </c:pt>
                <c:pt idx="1">
                  <c:v>1153.0999999999999</c:v>
                </c:pt>
                <c:pt idx="2">
                  <c:v>13156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6C-4F93-BF90-45E1C729AB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ru-BY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27130.3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3763.1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4257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2494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1845.6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2191.1999999999998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804.6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1390.6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Расходы, %</a:t>
                </a:r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BY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BY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61.4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Всего расходов 44 152,4 тыс. рублей</a:t>
                </a:r>
              </a:p>
            </c:rich>
          </c:tx>
          <c:layout>
            <c:manualLayout>
              <c:xMode val="edge"/>
              <c:yMode val="edge"/>
              <c:x val="0.10937669711945858"/>
              <c:y val="0.86552549716698302"/>
            </c:manualLayout>
          </c:layout>
          <c:overlay val="0"/>
        </c:title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1666.9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576.29999999999995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73.599999999999994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2 330,8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71.5</c:v>
                </c:pt>
                <c:pt idx="1">
                  <c:v>24.7</c:v>
                </c:pt>
                <c:pt idx="2">
                  <c:v>3.2</c:v>
                </c:pt>
                <c:pt idx="3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F320-4C12-A478-9925ACB0B919}"/>
              </c:ext>
            </c:extLst>
          </c:dPt>
          <c:dLbls>
            <c:dLbl>
              <c:idx val="0"/>
              <c:layout>
                <c:manualLayout>
                  <c:x val="-0.1279544417239995"/>
                  <c:y val="-0.159183345089382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1.1005428460259812E-2"/>
                  <c:y val="-9.00704451773481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dLbl>
              <c:idx val="2"/>
              <c:layout>
                <c:manualLayout>
                  <c:x val="-1.7128905882597543E-2"/>
                  <c:y val="-5.81092947118634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20-4C12-A478-9925ACB0B919}"/>
                </c:ext>
              </c:extLst>
            </c:dLbl>
            <c:dLbl>
              <c:idx val="4"/>
              <c:layout>
                <c:manualLayout>
                  <c:x val="9.7371706465144688E-4"/>
                  <c:y val="4.087209819317267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20-4C12-A478-9925ACB0B919}"/>
                </c:ext>
              </c:extLst>
            </c:dLbl>
            <c:dLbl>
              <c:idx val="5"/>
              <c:layout>
                <c:manualLayout>
                  <c:x val="3.8098722138672755E-2"/>
                  <c:y val="6.22750622410790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20-4C12-A478-9925ACB0B919}"/>
                </c:ext>
              </c:extLst>
            </c:dLbl>
            <c:dLbl>
              <c:idx val="6"/>
              <c:layout>
                <c:manualLayout>
                  <c:x val="-1.2491002893924736E-2"/>
                  <c:y val="0.1013119663663011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20-4C12-A478-9925ACB0B919}"/>
                </c:ext>
              </c:extLst>
            </c:dLbl>
            <c:dLbl>
              <c:idx val="7"/>
              <c:layout>
                <c:manualLayout>
                  <c:x val="3.6872294061563636E-2"/>
                  <c:y val="0.1818390675528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20-4C12-A478-9925ACB0B919}"/>
                </c:ext>
              </c:extLst>
            </c:dLbl>
            <c:dLbl>
              <c:idx val="8"/>
              <c:layout>
                <c:manualLayout>
                  <c:x val="-1.9800563736143053E-2"/>
                  <c:y val="-4.77454739214715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20-4C12-A478-9925ACB0B919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 И ЖИЛИЩНОЕ СТРОИТЕЛЬСТВО</c:v>
                </c:pt>
                <c:pt idx="3">
                  <c:v>ОХРАНА ОКРУЖАЮЩЕЙ СРЕДЫ</c:v>
                </c:pt>
                <c:pt idx="4">
                  <c:v>СОЦИАЛЬНАЯ СФЕРА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5430</c:v>
                </c:pt>
                <c:pt idx="1">
                  <c:v>2330.8000000000002</c:v>
                </c:pt>
                <c:pt idx="2">
                  <c:v>4397.3999999999996</c:v>
                </c:pt>
                <c:pt idx="3">
                  <c:v>124.4</c:v>
                </c:pt>
                <c:pt idx="4">
                  <c:v>31869.8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17018.900000000001</c:v>
                </c:pt>
                <c:pt idx="1">
                  <c:v>9838.5</c:v>
                </c:pt>
                <c:pt idx="2">
                  <c:v>2371.6</c:v>
                </c:pt>
                <c:pt idx="3">
                  <c:v>2640.8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0.09375</cdr:x>
      <cdr:y>0.25581</cdr:y>
    </cdr:from>
    <cdr:to>
      <cdr:x>0.19375</cdr:x>
      <cdr:y>0.40465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857224" y="1571636"/>
          <a:ext cx="914400" cy="9144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r">
              <a:defRPr sz="1200"/>
            </a:lvl1pPr>
          </a:lstStyle>
          <a:p>
            <a:fld id="{3E50FFAF-A5B1-4933-B433-5BDAA62548F3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06" tIns="45903" rIns="91806" bIns="459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806" tIns="45903" rIns="91806" bIns="4590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806" tIns="45903" rIns="91806" bIns="459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806" tIns="45903" rIns="91806" bIns="45903" rtlCol="0" anchor="b"/>
          <a:lstStyle>
            <a:lvl1pPr algn="r">
              <a:defRPr sz="1200"/>
            </a:lvl1pPr>
          </a:lstStyle>
          <a:p>
            <a:fld id="{9787CFA8-7570-492B-9D88-1915AB543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972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819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15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2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06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49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06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02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6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67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73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70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6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27C11-ADB6-45EA-AEE4-8B59C4FBC80A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2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2775" y="2500306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14282" y="285728"/>
            <a:ext cx="7143800" cy="2353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900" dirty="0">
                <a:latin typeface="Times New Roman" pitchFamily="18" charset="0"/>
                <a:cs typeface="Times New Roman" pitchFamily="18" charset="0"/>
              </a:rPr>
              <a:t>Бюджет для граждан консолидированного  бюджета Сенненского района на 2022 год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на 202</a:t>
            </a:r>
            <a:r>
              <a:rPr lang="en-US" sz="1800" b="1" dirty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год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43846106"/>
              </p:ext>
            </p:extLst>
          </p:nvPr>
        </p:nvGraphicFramePr>
        <p:xfrm>
          <a:off x="457200" y="1444625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85407338"/>
              </p:ext>
            </p:extLst>
          </p:nvPr>
        </p:nvGraphicFramePr>
        <p:xfrm>
          <a:off x="4645025" y="1444625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3741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297721"/>
              </p:ext>
            </p:extLst>
          </p:nvPr>
        </p:nvGraphicFramePr>
        <p:xfrm>
          <a:off x="484312" y="1268760"/>
          <a:ext cx="8208912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2 527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527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1.2. Бюджетные кредиты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777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2806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412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Долговые обязательства органов местного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управления и самоуправления </a:t>
            </a:r>
            <a:r>
              <a:rPr kumimoji="0" lang="ru-RU" sz="18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Сенненского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района на 1 января 202</a:t>
            </a:r>
            <a:r>
              <a:rPr kumimoji="0" lang="en-US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г., тыс. рублей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838117140"/>
              </p:ext>
            </p:extLst>
          </p:nvPr>
        </p:nvGraphicFramePr>
        <p:xfrm>
          <a:off x="-16768" y="721388"/>
          <a:ext cx="9144000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86776" y="214290"/>
            <a:ext cx="571504" cy="400110"/>
          </a:xfrm>
          <a:prstGeom prst="rect">
            <a:avLst/>
          </a:prstGeom>
          <a:noFill/>
          <a:ln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71721"/>
              </p:ext>
            </p:extLst>
          </p:nvPr>
        </p:nvGraphicFramePr>
        <p:xfrm>
          <a:off x="0" y="2"/>
          <a:ext cx="12103950" cy="6474872"/>
        </p:xfrm>
        <a:graphic>
          <a:graphicData uri="http://schemas.openxmlformats.org/drawingml/2006/table">
            <a:tbl>
              <a:tblPr/>
              <a:tblGrid>
                <a:gridCol w="323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21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113">
                  <a:extLst>
                    <a:ext uri="{9D8B030D-6E8A-4147-A177-3AD203B41FA5}">
                      <a16:colId xmlns:a16="http://schemas.microsoft.com/office/drawing/2014/main" val="28057005"/>
                    </a:ext>
                  </a:extLst>
                </a:gridCol>
                <a:gridCol w="1591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8992">
                  <a:extLst>
                    <a:ext uri="{9D8B030D-6E8A-4147-A177-3AD203B41FA5}">
                      <a16:colId xmlns:a16="http://schemas.microsoft.com/office/drawing/2014/main" val="1387283406"/>
                    </a:ext>
                  </a:extLst>
                </a:gridCol>
                <a:gridCol w="19012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09855">
                  <a:extLst>
                    <a:ext uri="{9D8B030D-6E8A-4147-A177-3AD203B41FA5}">
                      <a16:colId xmlns:a16="http://schemas.microsoft.com/office/drawing/2014/main" val="822843272"/>
                    </a:ext>
                  </a:extLst>
                </a:gridCol>
                <a:gridCol w="3979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07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667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9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3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Собственные доходы бюджета района на 2022 год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r>
                        <a:rPr lang="ru-RU" sz="16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тыс. рублей</a:t>
                      </a:r>
                      <a:endParaRPr lang="ru-RU" sz="15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r>
                        <a:rPr lang="ru-RU" sz="16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тыс.рублей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754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показателей </a:t>
                      </a:r>
                    </a:p>
                  </a:txBody>
                  <a:tcPr marL="7537" marR="7537" marT="75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План на год   (тыс.рублей)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План на год   (тыс.рублей)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Удельный вес в общем объеме доходов, %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Удельный вес в общем объеме доходов, %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0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1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Налоговые доходы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16816,6</a:t>
                      </a:r>
                      <a:endParaRPr lang="ru-RU" sz="1500" b="0" i="1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16816,6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90,1</a:t>
                      </a:r>
                      <a:endParaRPr lang="ru-RU" sz="1500" b="0" i="1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90,1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из них: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подоходный налог с физических лиц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9 297,7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9 297,7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49,8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49,8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 на прибыль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254,8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254,8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налоги на собственность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2 088,8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2 088,8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11,2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11,2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422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 на добавленную стоимость 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3 242,3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3 242,3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17,4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17,4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40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1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Неналоговые доходы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1 850,0</a:t>
                      </a:r>
                      <a:endParaRPr lang="ru-RU" sz="1500" b="0" i="1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1 850,0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9,9</a:t>
                      </a:r>
                      <a:endParaRPr lang="ru-RU" sz="1500" b="0" i="1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9,9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из них: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компенсации расходов государства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1 188,0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1 188,0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6,4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6,4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доходы от приватизации жилищного фонда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188,9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188,9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собственные доходы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18 666,6</a:t>
                      </a:r>
                      <a:endParaRPr lang="ru-RU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18 666,6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  <a:endParaRPr lang="ru-RU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59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830525"/>
              </p:ext>
            </p:extLst>
          </p:nvPr>
        </p:nvGraphicFramePr>
        <p:xfrm>
          <a:off x="-2" y="3"/>
          <a:ext cx="11658419" cy="7253071"/>
        </p:xfrm>
        <a:graphic>
          <a:graphicData uri="http://schemas.openxmlformats.org/drawingml/2006/table">
            <a:tbl>
              <a:tblPr/>
              <a:tblGrid>
                <a:gridCol w="179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435">
                  <a:extLst>
                    <a:ext uri="{9D8B030D-6E8A-4147-A177-3AD203B41FA5}">
                      <a16:colId xmlns:a16="http://schemas.microsoft.com/office/drawing/2014/main" val="3835704218"/>
                    </a:ext>
                  </a:extLst>
                </a:gridCol>
                <a:gridCol w="32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124">
                  <a:extLst>
                    <a:ext uri="{9D8B030D-6E8A-4147-A177-3AD203B41FA5}">
                      <a16:colId xmlns:a16="http://schemas.microsoft.com/office/drawing/2014/main" val="1939402085"/>
                    </a:ext>
                  </a:extLst>
                </a:gridCol>
                <a:gridCol w="373723">
                  <a:extLst>
                    <a:ext uri="{9D8B030D-6E8A-4147-A177-3AD203B41FA5}">
                      <a16:colId xmlns:a16="http://schemas.microsoft.com/office/drawing/2014/main" val="1148545007"/>
                    </a:ext>
                  </a:extLst>
                </a:gridCol>
                <a:gridCol w="127189">
                  <a:extLst>
                    <a:ext uri="{9D8B030D-6E8A-4147-A177-3AD203B41FA5}">
                      <a16:colId xmlns:a16="http://schemas.microsoft.com/office/drawing/2014/main" val="2680769552"/>
                    </a:ext>
                  </a:extLst>
                </a:gridCol>
                <a:gridCol w="3017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735">
                  <a:extLst>
                    <a:ext uri="{9D8B030D-6E8A-4147-A177-3AD203B41FA5}">
                      <a16:colId xmlns:a16="http://schemas.microsoft.com/office/drawing/2014/main" val="2272775609"/>
                    </a:ext>
                  </a:extLst>
                </a:gridCol>
                <a:gridCol w="3593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24886">
                  <a:extLst>
                    <a:ext uri="{9D8B030D-6E8A-4147-A177-3AD203B41FA5}">
                      <a16:colId xmlns:a16="http://schemas.microsoft.com/office/drawing/2014/main" val="2633260439"/>
                    </a:ext>
                  </a:extLst>
                </a:gridCol>
                <a:gridCol w="768988">
                  <a:extLst>
                    <a:ext uri="{9D8B030D-6E8A-4147-A177-3AD203B41FA5}">
                      <a16:colId xmlns:a16="http://schemas.microsoft.com/office/drawing/2014/main" val="4182896984"/>
                    </a:ext>
                  </a:extLst>
                </a:gridCol>
                <a:gridCol w="15388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4458">
                  <a:extLst>
                    <a:ext uri="{9D8B030D-6E8A-4147-A177-3AD203B41FA5}">
                      <a16:colId xmlns:a16="http://schemas.microsoft.com/office/drawing/2014/main" val="994421982"/>
                    </a:ext>
                  </a:extLst>
                </a:gridCol>
                <a:gridCol w="334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762">
                  <a:extLst>
                    <a:ext uri="{9D8B030D-6E8A-4147-A177-3AD203B41FA5}">
                      <a16:colId xmlns:a16="http://schemas.microsoft.com/office/drawing/2014/main" val="1382623898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31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0466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03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014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0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0"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0"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86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gridSpan="10"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Бюджета района на 2022 год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Бюджета района на 2022 год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188437"/>
                  </a:ext>
                </a:extLst>
              </a:tr>
              <a:tr h="238854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10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Бюджета района на 2022 год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Бюджета района </a:t>
                      </a:r>
                      <a:r>
                        <a:rPr lang="ru-RU" sz="20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на 2021 </a:t>
                      </a:r>
                      <a:r>
                        <a:rPr lang="ru-RU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год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908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r>
                        <a:rPr lang="ru-RU" sz="14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тыс.рублей</a:t>
                      </a:r>
                      <a:endParaRPr lang="ru-BY"/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795357"/>
                  </a:ext>
                </a:extLst>
              </a:tr>
              <a:tr h="166132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err="1">
                          <a:solidFill>
                            <a:srgbClr val="006100"/>
                          </a:solidFill>
                          <a:latin typeface="Calibri"/>
                        </a:rPr>
                        <a:t>тыс.рублей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тыс.рублей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068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3" gridSpan="4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показателей 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показателей 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План на год   (тыс. рублей)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План на год   (тыс. рублей)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155062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показателей 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показателей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План на год   (тыс. рублей)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l" fontAlgn="b"/>
                      <a:endParaRPr lang="ru-RU" sz="15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8108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fontAlgn="t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районный бюджет</a:t>
                      </a:r>
                      <a:endParaRPr lang="ru-BY" dirty="0"/>
                    </a:p>
                  </a:txBody>
                  <a:tcPr marL="7362" marR="7362" marT="73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бюджеты сельских Советов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fontAlgn="t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7362" marR="7362" marT="73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b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бюджеты сельских Советов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t"/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775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Собственные доходы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Собственные доходы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Собственные доходы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just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      18 666,6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18 666,6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t"/>
                      <a:r>
                        <a:rPr lang="ru-RU" sz="1600" dirty="0"/>
                        <a:t>18 133,3</a:t>
                      </a:r>
                      <a:endParaRPr lang="ru-BY" sz="1600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just"/>
                      <a:r>
                        <a:rPr lang="ru-RU" sz="1600" dirty="0"/>
                        <a:t>                533,3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gridSpan="2">
                  <a:txBody>
                    <a:bodyPr/>
                    <a:lstStyle/>
                    <a:p>
                      <a:pPr algn="just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t"/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40030"/>
                  </a:ext>
                </a:extLst>
              </a:tr>
              <a:tr h="48860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Собственные доходы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15 313,5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14 720,7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14 720,7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592,8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Безвозмездные поступления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Безвозмездные поступления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      27 055,7 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27 055,7 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26 723,7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             332,0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21 606,9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474,8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из них: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из них: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 том числе: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дотация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дотация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дотация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      27 050,7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27 050,7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26 765,5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             285,2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21 246,7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474,8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субвенции 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субвенции 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субвенции 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just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               5,0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5,0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5,0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just"/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7550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ВСЕГО ДОХОДОВ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ВСЕГО ДОХОДОВ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ВСЕГО ДОХОДОВ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      45 722,3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45 722,3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44 857,0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             865,3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627439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ВСЕГО РАСХОДОВ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ВСЕГО РАСХОДОВ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just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      44 152,4</a:t>
                      </a:r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44 152,4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43 287,1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               865,3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36 327,6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1 067,6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just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120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36 327,6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1 067,6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8486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ПРОФИЦИТ</a:t>
                      </a:r>
                      <a:endParaRPr lang="ru-BY" dirty="0"/>
                    </a:p>
                  </a:txBody>
                  <a:tcPr marL="7362" marR="7362" marT="7362" marB="0" anchor="b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/>
                </a:tc>
                <a:tc gridSpan="2">
                  <a:txBody>
                    <a:bodyPr/>
                    <a:lstStyle/>
                    <a:p>
                      <a:pPr algn="just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        1 569,9</a:t>
                      </a:r>
                    </a:p>
                  </a:txBody>
                  <a:tcPr marL="7362" marR="7362" marT="7362" marB="0" anchor="b"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1 569,9</a:t>
                      </a:r>
                    </a:p>
                  </a:txBody>
                  <a:tcPr marL="7362" marR="7362" marT="7362" marB="0" anchor="b"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1 569,9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BY" dirty="0"/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607807"/>
                  </a:ext>
                </a:extLst>
              </a:tr>
              <a:tr h="32486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 dirty="0"/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03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17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92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Консолидированный бюджет района на  2022 год утвержден по доходам в сумме 45 722,3 тыс. рублей и расходам в сумме 44 152,4 тыс. рублей, с превышением доходов на расходами в сумме 1 569,9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района предусмотрены в сумме 18 666,6 тыс. рублей. Налоговые доходы запланированы в сумме 16 816,6 тыс. рублей, неналоговые доходы – 1 850,0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составляют 59,2 процента (27 055,7 тыс. рублей), из них дотация – 59,2 процента (27 050,7 тыс. рублей), субвенции –5,0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на 2022 года запланированы в сумме 44 152,4 тыс. В объеме расходов бюджета района средства, предусмотренные на текущие расходы, составляют 42 303,1 тыс. рублей или 95,8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39 248,8 тыс. рублей или 92,8 процента. Расходы капитального характера запланированы в сумме 1 390,6 тыс. рублей или 3,1 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90455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399507" y="3067344"/>
            <a:ext cx="2207418" cy="1166225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900" b="1" dirty="0">
                <a:ea typeface="Calibri"/>
                <a:cs typeface="Times New Roman"/>
              </a:rPr>
              <a:t>Государственные программы </a:t>
            </a:r>
            <a:endParaRPr lang="ru-RU" sz="825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en-US" sz="900" b="1" dirty="0">
                <a:ea typeface="Calibri"/>
                <a:cs typeface="Times New Roman"/>
              </a:rPr>
              <a:t>39 547,5</a:t>
            </a:r>
            <a:r>
              <a:rPr lang="ru-RU" sz="900" b="1" dirty="0">
                <a:ea typeface="Calibri"/>
                <a:cs typeface="Times New Roman"/>
              </a:rPr>
              <a:t>тыс. рублей</a:t>
            </a:r>
            <a:endParaRPr lang="ru-RU" sz="825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ru-RU" sz="900" b="1" dirty="0">
                <a:ea typeface="Calibri"/>
                <a:cs typeface="Times New Roman"/>
              </a:rPr>
              <a:t> (</a:t>
            </a:r>
            <a:r>
              <a:rPr lang="en-US" sz="900" b="1" dirty="0">
                <a:ea typeface="Calibri"/>
                <a:cs typeface="Times New Roman"/>
              </a:rPr>
              <a:t>89</a:t>
            </a:r>
            <a:r>
              <a:rPr lang="ru-RU" sz="900" b="1" dirty="0">
                <a:ea typeface="Calibri"/>
                <a:cs typeface="Times New Roman"/>
              </a:rPr>
              <a:t>,</a:t>
            </a:r>
            <a:r>
              <a:rPr lang="en-US" sz="900" b="1">
                <a:ea typeface="Calibri"/>
                <a:cs typeface="Times New Roman"/>
              </a:rPr>
              <a:t>6</a:t>
            </a:r>
            <a:r>
              <a:rPr lang="ru-RU" sz="900" b="1">
                <a:ea typeface="Calibri"/>
                <a:cs typeface="Times New Roman"/>
              </a:rPr>
              <a:t> </a:t>
            </a:r>
            <a:r>
              <a:rPr lang="ru-RU" sz="900" b="1" dirty="0">
                <a:ea typeface="Calibri"/>
                <a:cs typeface="Times New Roman"/>
              </a:rPr>
              <a:t>% расходов бюджета)</a:t>
            </a:r>
            <a:endParaRPr lang="ru-RU" sz="825" dirty="0">
              <a:ea typeface="Calibri"/>
              <a:cs typeface="Times New Roman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4937202" y="340683"/>
            <a:ext cx="1872711" cy="154564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1000" dirty="0">
                <a:ea typeface="Calibri"/>
                <a:cs typeface="Times New Roman"/>
              </a:rPr>
              <a:t>Увековечивание памяти  о погибших при защите Отечества </a:t>
            </a:r>
            <a:r>
              <a:rPr lang="en-US" sz="1000" dirty="0">
                <a:ea typeface="Calibri"/>
                <a:cs typeface="Times New Roman"/>
              </a:rPr>
              <a:t>14</a:t>
            </a:r>
            <a:r>
              <a:rPr lang="ru-RU" sz="1000" dirty="0">
                <a:ea typeface="Calibri"/>
                <a:cs typeface="Times New Roman"/>
              </a:rPr>
              <a:t>,</a:t>
            </a:r>
            <a:r>
              <a:rPr lang="en-US" sz="675" dirty="0">
                <a:ea typeface="Calibri"/>
                <a:cs typeface="Times New Roman"/>
              </a:rPr>
              <a:t>4</a:t>
            </a:r>
            <a:r>
              <a:rPr lang="ru-RU" sz="675" dirty="0">
                <a:ea typeface="Calibri"/>
                <a:cs typeface="Times New Roman"/>
              </a:rPr>
              <a:t> тыс. руб.</a:t>
            </a:r>
            <a:endParaRPr lang="ru-RU" sz="825" dirty="0">
              <a:ea typeface="Calibri"/>
              <a:cs typeface="Times New Roman"/>
            </a:endParaRP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3225708" y="188640"/>
            <a:ext cx="1976948" cy="1491263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ru-RU" sz="1000" dirty="0">
                <a:ea typeface="Calibri"/>
                <a:cs typeface="Times New Roman"/>
              </a:rPr>
              <a:t>Охрана окружающей среды и устойчивое использование природных ресурсов 5</a:t>
            </a:r>
            <a:r>
              <a:rPr lang="en-US" sz="1000" dirty="0">
                <a:ea typeface="Calibri"/>
                <a:cs typeface="Times New Roman"/>
              </a:rPr>
              <a:t>7</a:t>
            </a:r>
            <a:r>
              <a:rPr lang="ru-RU" sz="1000" dirty="0">
                <a:ea typeface="Calibri"/>
                <a:cs typeface="Times New Roman"/>
              </a:rPr>
              <a:t>,</a:t>
            </a:r>
            <a:r>
              <a:rPr lang="en-US" sz="1000" dirty="0">
                <a:ea typeface="Calibri"/>
                <a:cs typeface="Times New Roman"/>
              </a:rPr>
              <a:t>0</a:t>
            </a:r>
            <a:r>
              <a:rPr lang="ru-RU" sz="1000" dirty="0">
                <a:ea typeface="Calibri"/>
                <a:cs typeface="Times New Roman"/>
              </a:rPr>
              <a:t> тыс. руб.</a:t>
            </a: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1693520" y="646262"/>
            <a:ext cx="1894647" cy="1255882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1000" dirty="0">
                <a:ea typeface="Calibri"/>
                <a:cs typeface="Times New Roman"/>
              </a:rPr>
              <a:t>Строительство жилья </a:t>
            </a:r>
            <a:r>
              <a:rPr lang="en-US" sz="1000" dirty="0">
                <a:ea typeface="Calibri"/>
                <a:cs typeface="Times New Roman"/>
              </a:rPr>
              <a:t>59,0</a:t>
            </a:r>
            <a:r>
              <a:rPr lang="ru-RU" sz="1000" dirty="0">
                <a:ea typeface="Calibri"/>
                <a:cs typeface="Times New Roman"/>
              </a:rPr>
              <a:t> тыс. руб.</a:t>
            </a:r>
          </a:p>
        </p:txBody>
      </p:sp>
      <p:sp>
        <p:nvSpPr>
          <p:cNvPr id="11" name="Блок-схема: решение 10"/>
          <p:cNvSpPr/>
          <p:nvPr/>
        </p:nvSpPr>
        <p:spPr>
          <a:xfrm>
            <a:off x="6475128" y="898073"/>
            <a:ext cx="2489360" cy="974743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ru-RU" sz="1000" dirty="0">
                <a:ea typeface="Calibri"/>
                <a:cs typeface="Times New Roman"/>
              </a:rPr>
              <a:t>Транспортный комплекс  </a:t>
            </a:r>
            <a:r>
              <a:rPr lang="en-US" sz="1000" dirty="0">
                <a:ea typeface="Calibri"/>
                <a:cs typeface="Times New Roman"/>
              </a:rPr>
              <a:t>65,9</a:t>
            </a:r>
            <a:r>
              <a:rPr lang="ru-RU" sz="1000" dirty="0">
                <a:ea typeface="Calibri"/>
                <a:cs typeface="Times New Roman"/>
              </a:rPr>
              <a:t> тыс. руб.</a:t>
            </a:r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6136836" y="3133525"/>
            <a:ext cx="2683636" cy="65250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ru-RU" sz="1000" dirty="0">
                <a:ea typeface="Calibri"/>
                <a:cs typeface="Times New Roman"/>
              </a:rPr>
              <a:t>Физическая культура и спорт </a:t>
            </a:r>
            <a:r>
              <a:rPr lang="en-US" sz="1000" dirty="0">
                <a:ea typeface="Calibri"/>
                <a:cs typeface="Times New Roman"/>
              </a:rPr>
              <a:t>698,6</a:t>
            </a:r>
            <a:r>
              <a:rPr lang="ru-RU" sz="1000" dirty="0">
                <a:ea typeface="Calibri"/>
                <a:cs typeface="Times New Roman"/>
              </a:rPr>
              <a:t> тыс. руб.</a:t>
            </a:r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5826142" y="3955176"/>
            <a:ext cx="3138346" cy="83723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ru-RU" sz="1000" dirty="0">
                <a:ea typeface="Calibri"/>
                <a:cs typeface="Times New Roman"/>
              </a:rPr>
              <a:t>Образование и молодежная политика   1</a:t>
            </a:r>
            <a:r>
              <a:rPr lang="en-US" sz="1000" dirty="0">
                <a:ea typeface="Calibri"/>
                <a:cs typeface="Times New Roman"/>
              </a:rPr>
              <a:t>7</a:t>
            </a:r>
            <a:r>
              <a:rPr lang="ru-RU" sz="1000" dirty="0">
                <a:ea typeface="Calibri"/>
                <a:cs typeface="Times New Roman"/>
              </a:rPr>
              <a:t> </a:t>
            </a:r>
            <a:r>
              <a:rPr lang="en-US" sz="1000" dirty="0">
                <a:ea typeface="Calibri"/>
                <a:cs typeface="Times New Roman"/>
              </a:rPr>
              <a:t>702</a:t>
            </a:r>
            <a:r>
              <a:rPr lang="ru-RU" sz="1000" dirty="0">
                <a:ea typeface="Calibri"/>
                <a:cs typeface="Times New Roman"/>
              </a:rPr>
              <a:t>,</a:t>
            </a:r>
            <a:r>
              <a:rPr lang="en-US" sz="1000" dirty="0">
                <a:ea typeface="Calibri"/>
                <a:cs typeface="Times New Roman"/>
              </a:rPr>
              <a:t>8</a:t>
            </a:r>
            <a:r>
              <a:rPr lang="ru-RU" sz="1000" dirty="0">
                <a:ea typeface="Calibri"/>
                <a:cs typeface="Times New Roman"/>
              </a:rPr>
              <a:t> тыс. руб</a:t>
            </a:r>
            <a:r>
              <a:rPr lang="ru-RU" sz="825" dirty="0">
                <a:ea typeface="Calibri"/>
                <a:cs typeface="Times New Roman"/>
              </a:rPr>
              <a:t>.</a:t>
            </a:r>
          </a:p>
        </p:txBody>
      </p:sp>
      <p:sp>
        <p:nvSpPr>
          <p:cNvPr id="14" name="Блок-схема: решение 13"/>
          <p:cNvSpPr/>
          <p:nvPr/>
        </p:nvSpPr>
        <p:spPr>
          <a:xfrm>
            <a:off x="5433944" y="4912073"/>
            <a:ext cx="3386527" cy="108582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ru-RU" sz="1000" dirty="0">
                <a:ea typeface="Calibri"/>
                <a:cs typeface="Times New Roman"/>
              </a:rPr>
              <a:t>Социальная защита </a:t>
            </a:r>
            <a:r>
              <a:rPr lang="en-US" sz="1000" dirty="0">
                <a:ea typeface="Calibri"/>
                <a:cs typeface="Times New Roman"/>
              </a:rPr>
              <a:t>1866,2</a:t>
            </a:r>
            <a:r>
              <a:rPr lang="ru-RU" sz="1000" dirty="0">
                <a:ea typeface="Calibri"/>
                <a:cs typeface="Times New Roman"/>
              </a:rPr>
              <a:t> тыс. руб.</a:t>
            </a:r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3389078" y="5046882"/>
            <a:ext cx="2578894" cy="1622478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ru-RU" sz="1000" dirty="0">
                <a:ea typeface="Calibri"/>
                <a:cs typeface="Times New Roman"/>
              </a:rPr>
              <a:t>Здоровье народа и демографическая безопасность </a:t>
            </a:r>
            <a:r>
              <a:rPr lang="en-US" sz="1000" dirty="0">
                <a:ea typeface="Calibri"/>
                <a:cs typeface="Times New Roman"/>
              </a:rPr>
              <a:t>9 889,2</a:t>
            </a:r>
            <a:r>
              <a:rPr lang="ru-RU" sz="1000" dirty="0">
                <a:ea typeface="Calibri"/>
                <a:cs typeface="Times New Roman"/>
              </a:rPr>
              <a:t> тыс. руб.</a:t>
            </a:r>
          </a:p>
        </p:txBody>
      </p:sp>
      <p:sp>
        <p:nvSpPr>
          <p:cNvPr id="16" name="Блок-схема: решение 15"/>
          <p:cNvSpPr/>
          <p:nvPr/>
        </p:nvSpPr>
        <p:spPr>
          <a:xfrm>
            <a:off x="799716" y="4700587"/>
            <a:ext cx="3157924" cy="813313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ru-RU" sz="1000" dirty="0">
                <a:ea typeface="Calibri"/>
                <a:cs typeface="Times New Roman"/>
              </a:rPr>
              <a:t>Культура Беларуси </a:t>
            </a:r>
            <a:r>
              <a:rPr lang="en-US" sz="1000" dirty="0">
                <a:ea typeface="Calibri"/>
                <a:cs typeface="Times New Roman"/>
              </a:rPr>
              <a:t>1721,4</a:t>
            </a:r>
            <a:r>
              <a:rPr lang="ru-RU" sz="1000" dirty="0">
                <a:ea typeface="Calibri"/>
                <a:cs typeface="Times New Roman"/>
              </a:rPr>
              <a:t>тыс. руб.</a:t>
            </a:r>
          </a:p>
        </p:txBody>
      </p:sp>
      <p:sp>
        <p:nvSpPr>
          <p:cNvPr id="17" name="Блок-схема: решение 16"/>
          <p:cNvSpPr/>
          <p:nvPr/>
        </p:nvSpPr>
        <p:spPr>
          <a:xfrm>
            <a:off x="289971" y="2586037"/>
            <a:ext cx="2953293" cy="72548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ru-RU" sz="1000" dirty="0">
                <a:ea typeface="Calibri"/>
                <a:cs typeface="Times New Roman"/>
              </a:rPr>
              <a:t>Аграрный  бизнес </a:t>
            </a:r>
            <a:r>
              <a:rPr lang="en-US" sz="1000" dirty="0">
                <a:ea typeface="Calibri"/>
                <a:cs typeface="Times New Roman"/>
              </a:rPr>
              <a:t>1666,8</a:t>
            </a:r>
            <a:r>
              <a:rPr lang="ru-RU" sz="1000" dirty="0">
                <a:ea typeface="Calibri"/>
                <a:cs typeface="Times New Roman"/>
              </a:rPr>
              <a:t> тыс. руб.</a:t>
            </a:r>
          </a:p>
        </p:txBody>
      </p:sp>
      <p:sp>
        <p:nvSpPr>
          <p:cNvPr id="18" name="Блок-схема: решение 17"/>
          <p:cNvSpPr/>
          <p:nvPr/>
        </p:nvSpPr>
        <p:spPr>
          <a:xfrm>
            <a:off x="470628" y="3496865"/>
            <a:ext cx="2896487" cy="1203722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ru-RU" sz="1000" dirty="0">
                <a:ea typeface="Calibri"/>
                <a:cs typeface="Times New Roman"/>
              </a:rPr>
              <a:t>Комфортное жилье и благоприятная среда </a:t>
            </a:r>
            <a:r>
              <a:rPr lang="en-US" sz="1000" dirty="0">
                <a:ea typeface="Calibri"/>
                <a:cs typeface="Times New Roman"/>
              </a:rPr>
              <a:t>4338,4</a:t>
            </a:r>
            <a:r>
              <a:rPr lang="ru-RU" sz="1000" dirty="0">
                <a:ea typeface="Calibri"/>
                <a:cs typeface="Times New Roman"/>
              </a:rPr>
              <a:t>  тыс. руб.</a:t>
            </a:r>
          </a:p>
        </p:txBody>
      </p:sp>
      <p:cxnSp>
        <p:nvCxnSpPr>
          <p:cNvPr id="19" name="Прямая соединительная линия 18"/>
          <p:cNvCxnSpPr>
            <a:cxnSpLocks/>
          </p:cNvCxnSpPr>
          <p:nvPr/>
        </p:nvCxnSpPr>
        <p:spPr>
          <a:xfrm flipV="1">
            <a:off x="4936331" y="1743075"/>
            <a:ext cx="702986" cy="132159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cxnSpLocks/>
          </p:cNvCxnSpPr>
          <p:nvPr/>
        </p:nvCxnSpPr>
        <p:spPr>
          <a:xfrm flipH="1" flipV="1">
            <a:off x="4541247" y="1411010"/>
            <a:ext cx="94758" cy="17072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2203848" y="2240869"/>
            <a:ext cx="1753790" cy="87738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2493648" y="3118249"/>
            <a:ext cx="939571" cy="389333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2904956" y="4107300"/>
            <a:ext cx="909808" cy="17180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7" idx="4"/>
          </p:cNvCxnSpPr>
          <p:nvPr/>
        </p:nvCxnSpPr>
        <p:spPr>
          <a:xfrm flipH="1">
            <a:off x="3707904" y="4233569"/>
            <a:ext cx="795312" cy="75014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cxnSpLocks/>
            <a:endCxn id="15" idx="0"/>
          </p:cNvCxnSpPr>
          <p:nvPr/>
        </p:nvCxnSpPr>
        <p:spPr>
          <a:xfrm flipH="1">
            <a:off x="4678525" y="4240377"/>
            <a:ext cx="44140" cy="80650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5047960" y="1743075"/>
            <a:ext cx="2002651" cy="139045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5456239" y="3311517"/>
            <a:ext cx="1190102" cy="2993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5456238" y="3955175"/>
            <a:ext cx="1018891" cy="25344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298828" y="4073112"/>
            <a:ext cx="950264" cy="97377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1143001" y="8902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31" name="Блок-схема: решение 30">
            <a:extLst>
              <a:ext uri="{FF2B5EF4-FFF2-40B4-BE49-F238E27FC236}">
                <a16:creationId xmlns:a16="http://schemas.microsoft.com/office/drawing/2014/main" id="{C3AEC0B6-CAF9-4D15-954A-624D4E9FCAA7}"/>
              </a:ext>
            </a:extLst>
          </p:cNvPr>
          <p:cNvSpPr/>
          <p:nvPr/>
        </p:nvSpPr>
        <p:spPr>
          <a:xfrm>
            <a:off x="395537" y="1411010"/>
            <a:ext cx="2482064" cy="1159342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900" dirty="0">
                <a:ea typeface="Calibri"/>
                <a:cs typeface="Times New Roman"/>
              </a:rPr>
              <a:t>Управление гос. финансами и регулирование финансового рынка </a:t>
            </a:r>
            <a:r>
              <a:rPr lang="en-US" sz="900" dirty="0">
                <a:ea typeface="Calibri"/>
                <a:cs typeface="Times New Roman"/>
              </a:rPr>
              <a:t>  1453,8</a:t>
            </a:r>
            <a:r>
              <a:rPr lang="ru-RU" sz="900" dirty="0">
                <a:ea typeface="Calibri"/>
                <a:cs typeface="Times New Roman"/>
              </a:rPr>
              <a:t> тыс. руб.</a:t>
            </a: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A219FEDA-944D-4717-BB9E-07C85A382486}"/>
              </a:ext>
            </a:extLst>
          </p:cNvPr>
          <p:cNvCxnSpPr>
            <a:cxnSpLocks/>
          </p:cNvCxnSpPr>
          <p:nvPr/>
        </p:nvCxnSpPr>
        <p:spPr>
          <a:xfrm flipH="1" flipV="1">
            <a:off x="3193316" y="1562365"/>
            <a:ext cx="987481" cy="151339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3" name="Блок-схема: решение 32"/>
          <p:cNvSpPr/>
          <p:nvPr/>
        </p:nvSpPr>
        <p:spPr>
          <a:xfrm>
            <a:off x="5959040" y="1964361"/>
            <a:ext cx="3138345" cy="105432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ru-RU" sz="900" dirty="0">
                <a:ea typeface="Calibri"/>
                <a:cs typeface="Times New Roman"/>
              </a:rPr>
              <a:t>Земельно-имущественные отношения, геодезическая и картографическая д-</a:t>
            </a:r>
            <a:r>
              <a:rPr lang="ru-RU" sz="900" dirty="0" err="1">
                <a:ea typeface="Calibri"/>
                <a:cs typeface="Times New Roman"/>
              </a:rPr>
              <a:t>ть</a:t>
            </a:r>
            <a:r>
              <a:rPr lang="ru-RU" sz="900" dirty="0">
                <a:ea typeface="Calibri"/>
                <a:cs typeface="Times New Roman"/>
              </a:rPr>
              <a:t> </a:t>
            </a:r>
            <a:r>
              <a:rPr lang="en-US" sz="900" dirty="0">
                <a:ea typeface="Calibri"/>
                <a:cs typeface="Times New Roman"/>
              </a:rPr>
              <a:t>14,0 </a:t>
            </a:r>
            <a:r>
              <a:rPr lang="ru-RU" sz="900" dirty="0">
                <a:ea typeface="Calibri"/>
                <a:cs typeface="Times New Roman"/>
              </a:rPr>
              <a:t>тыс. руб.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5287408" y="2841975"/>
            <a:ext cx="1404488" cy="36000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306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15616" y="938154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40" y="945918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30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49511" y="93815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17 018,9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914869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96408" y="198328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9 838,5 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24" y="2851644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112155" y="2851644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167266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122004" y="2929584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330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8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45247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122005" y="3945247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105555" y="3980963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397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4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217208" y="5483046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2 640,8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01263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868144" y="1008845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2 371,6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5868888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860743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430,6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5895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868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5374162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5890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276,0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9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1 847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8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0739" y="85515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на 202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636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effectLst/>
                <a:latin typeface="Times New Roman" pitchFamily="18" charset="0"/>
                <a:cs typeface="Times New Roman" pitchFamily="18" charset="0"/>
              </a:rPr>
              <a:t>Экономическая классификация консолидированного бюджета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72653656"/>
              </p:ext>
            </p:extLst>
          </p:nvPr>
        </p:nvGraphicFramePr>
        <p:xfrm>
          <a:off x="457200" y="1124744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35397155"/>
              </p:ext>
            </p:extLst>
          </p:nvPr>
        </p:nvGraphicFramePr>
        <p:xfrm>
          <a:off x="4645025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376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38106383"/>
              </p:ext>
            </p:extLst>
          </p:nvPr>
        </p:nvGraphicFramePr>
        <p:xfrm>
          <a:off x="457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888887214"/>
              </p:ext>
            </p:extLst>
          </p:nvPr>
        </p:nvGraphicFramePr>
        <p:xfrm>
          <a:off x="4645025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65045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2986</TotalTime>
  <Words>800</Words>
  <Application>Microsoft Office PowerPoint</Application>
  <PresentationFormat>Экран (4:3)</PresentationFormat>
  <Paragraphs>342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Bookman Old Style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Экономическая классификация консолидированного бюджета </vt:lpstr>
      <vt:lpstr>Состав и структура расходов консолидированного бюджета на национальную экономику</vt:lpstr>
      <vt:lpstr>Структура расходов консолидированного бюджета Сенненского района по функциональной классификации на 2022 год (в процентах)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doxod</dc:creator>
  <cp:lastModifiedBy>Горбачева Валентина Васильевна</cp:lastModifiedBy>
  <cp:revision>274</cp:revision>
  <cp:lastPrinted>2022-02-17T11:09:29Z</cp:lastPrinted>
  <dcterms:created xsi:type="dcterms:W3CDTF">2018-02-22T12:26:12Z</dcterms:created>
  <dcterms:modified xsi:type="dcterms:W3CDTF">2022-02-17T11:14:15Z</dcterms:modified>
</cp:coreProperties>
</file>