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56" r:id="rId2"/>
    <p:sldId id="258" r:id="rId3"/>
    <p:sldId id="283" r:id="rId4"/>
    <p:sldId id="285" r:id="rId5"/>
    <p:sldId id="297" r:id="rId6"/>
    <p:sldId id="301" r:id="rId7"/>
    <p:sldId id="286" r:id="rId8"/>
    <p:sldId id="299" r:id="rId9"/>
    <p:sldId id="282" r:id="rId10"/>
    <p:sldId id="277" r:id="rId11"/>
  </p:sldIdLst>
  <p:sldSz cx="9144000" cy="6858000" type="screen4x3"/>
  <p:notesSz cx="6819900" cy="99187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95" autoAdjust="0"/>
    <p:restoredTop sz="94660"/>
  </p:normalViewPr>
  <p:slideViewPr>
    <p:cSldViewPr>
      <p:cViewPr varScale="1">
        <p:scale>
          <a:sx n="72" d="100"/>
          <a:sy n="72" d="100"/>
        </p:scale>
        <p:origin x="121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 algn="r">
              <a:defRPr sz="2500">
                <a:latin typeface="Times New Roman" pitchFamily="18" charset="0"/>
                <a:cs typeface="Times New Roman" pitchFamily="18" charset="0"/>
              </a:defRPr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Структура доходов бюджета на</a:t>
            </a:r>
            <a:r>
              <a:rPr lang="ru-RU" sz="2300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2021</a:t>
            </a:r>
            <a:r>
              <a:rPr lang="ru-RU" sz="2300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год,   </a:t>
            </a:r>
          </a:p>
          <a:p>
            <a:pPr algn="r">
              <a:defRPr sz="2500">
                <a:latin typeface="Times New Roman" pitchFamily="18" charset="0"/>
                <a:cs typeface="Times New Roman" pitchFamily="18" charset="0"/>
              </a:defRPr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c:rich>
      </c:tx>
      <c:layout>
        <c:manualLayout>
          <c:xMode val="edge"/>
          <c:yMode val="edge"/>
          <c:x val="0.20494794400699914"/>
          <c:y val="8.268708278018713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277777777777767E-2"/>
          <c:y val="0.12941081872582474"/>
          <c:w val="0.844444444444446"/>
          <c:h val="0.740984514340169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в 2017 году</c:v>
                </c:pt>
              </c:strCache>
            </c:strRef>
          </c:tx>
          <c:explosion val="24"/>
          <c:dLbls>
            <c:dLbl>
              <c:idx val="0"/>
              <c:layout>
                <c:manualLayout>
                  <c:x val="1.8062554680664995E-2"/>
                  <c:y val="-6.485517666654189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 Налоговые доходы
14</a:t>
                    </a:r>
                    <a:r>
                      <a:rPr lang="ru-RU" sz="1400" baseline="0" dirty="0"/>
                      <a:t> 983,7</a:t>
                    </a:r>
                  </a:p>
                  <a:p>
                    <a:r>
                      <a:rPr lang="ru-RU" sz="1400" dirty="0"/>
                      <a:t>39,8</a:t>
                    </a:r>
                    <a:r>
                      <a:rPr lang="ru-RU" sz="1400" baseline="0" dirty="0"/>
                      <a:t> </a:t>
                    </a:r>
                    <a:r>
                      <a:rPr lang="ru-RU" sz="1400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6C-4F93-BF90-45E1C729AB80}"/>
                </c:ext>
              </c:extLst>
            </c:dLbl>
            <c:dLbl>
              <c:idx val="1"/>
              <c:layout>
                <c:manualLayout>
                  <c:x val="0.10185717410323708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Неналоговые доходы
1</a:t>
                    </a:r>
                    <a:r>
                      <a:rPr lang="ru-RU" sz="1400" baseline="0" dirty="0"/>
                      <a:t> 733,0</a:t>
                    </a:r>
                  </a:p>
                  <a:p>
                    <a:r>
                      <a:rPr lang="ru-RU" sz="1400" dirty="0"/>
                      <a:t>4,6 %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6C-4F93-BF90-45E1C729AB80}"/>
                </c:ext>
              </c:extLst>
            </c:dLbl>
            <c:dLbl>
              <c:idx val="2"/>
              <c:layout>
                <c:manualLayout>
                  <c:x val="5.625546806649163E-4"/>
                  <c:y val="-0.3804724036744323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Arial Black" pitchFamily="34" charset="0"/>
                        <a:cs typeface="Arial" pitchFamily="34" charset="0"/>
                      </a:defRPr>
                    </a:pPr>
                    <a:r>
                      <a:rPr lang="ru-RU" sz="1400" dirty="0">
                        <a:latin typeface="Arial Black" pitchFamily="34" charset="0"/>
                        <a:cs typeface="Arial" pitchFamily="34" charset="0"/>
                      </a:rPr>
                      <a:t> Безвозмездные поступления
20</a:t>
                    </a:r>
                    <a:r>
                      <a:rPr lang="ru-RU" sz="1400" baseline="0" dirty="0">
                        <a:latin typeface="Arial Black" pitchFamily="34" charset="0"/>
                        <a:cs typeface="Arial" pitchFamily="34" charset="0"/>
                      </a:rPr>
                      <a:t> 908,7</a:t>
                    </a:r>
                  </a:p>
                  <a:p>
                    <a:pPr>
                      <a:defRPr sz="1400">
                        <a:latin typeface="Arial Black" pitchFamily="34" charset="0"/>
                        <a:cs typeface="Arial" pitchFamily="34" charset="0"/>
                      </a:defRPr>
                    </a:pPr>
                    <a:r>
                      <a:rPr lang="ru-RU" sz="1400" baseline="0" dirty="0">
                        <a:latin typeface="Arial Black" pitchFamily="34" charset="0"/>
                        <a:cs typeface="Arial" pitchFamily="34" charset="0"/>
                      </a:rPr>
                      <a:t>55,6 </a:t>
                    </a:r>
                    <a:r>
                      <a:rPr lang="ru-RU" sz="1400" dirty="0">
                        <a:latin typeface="Arial Black" pitchFamily="34" charset="0"/>
                        <a:cs typeface="Arial" pitchFamily="34" charset="0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6C-4F93-BF90-45E1C729AB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Arial Black" pitchFamily="34" charset="0"/>
                  </a:defRPr>
                </a:pPr>
                <a:endParaRPr lang="ru-BY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9284.4</c:v>
                </c:pt>
                <c:pt idx="1">
                  <c:v>1153.0999999999999</c:v>
                </c:pt>
                <c:pt idx="2">
                  <c:v>13156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6C-4F93-BF90-45E1C729AB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ru-BY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24141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3115.6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3650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2047.9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1565.6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1745.5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760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248.2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594368"/>
        <c:axId val="31605888"/>
        <c:axId val="0"/>
      </c:bar3DChart>
      <c:catAx>
        <c:axId val="315943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Расходы, %</a:t>
                </a:r>
              </a:p>
            </c:rich>
          </c:tx>
          <c:overlay val="0"/>
        </c:title>
        <c:majorTickMark val="out"/>
        <c:minorTickMark val="none"/>
        <c:tickLblPos val="nextTo"/>
        <c:crossAx val="31605888"/>
        <c:crosses val="autoZero"/>
        <c:auto val="1"/>
        <c:lblAlgn val="ctr"/>
        <c:lblOffset val="100"/>
        <c:noMultiLvlLbl val="0"/>
      </c:catAx>
      <c:valAx>
        <c:axId val="316058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BY"/>
          </a:p>
        </c:txPr>
        <c:crossAx val="3159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BY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64.7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628352"/>
        <c:axId val="60646912"/>
        <c:axId val="0"/>
      </c:bar3DChart>
      <c:catAx>
        <c:axId val="6062835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Всего расходов </a:t>
                </a:r>
                <a:r>
                  <a:rPr lang="en-US" sz="10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7</a:t>
                </a:r>
                <a:r>
                  <a:rPr lang="en-US" sz="1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339,8 тыс. рублей</a:t>
                </a:r>
              </a:p>
            </c:rich>
          </c:tx>
          <c:layout>
            <c:manualLayout>
              <c:xMode val="edge"/>
              <c:yMode val="edge"/>
              <c:x val="0.10937669711945858"/>
              <c:y val="0.86552549716698302"/>
            </c:manualLayout>
          </c:layout>
          <c:overlay val="0"/>
        </c:title>
        <c:majorTickMark val="out"/>
        <c:minorTickMark val="none"/>
        <c:tickLblPos val="nextTo"/>
        <c:crossAx val="60646912"/>
        <c:crosses val="autoZero"/>
        <c:auto val="1"/>
        <c:lblAlgn val="ctr"/>
        <c:lblOffset val="100"/>
        <c:noMultiLvlLbl val="0"/>
      </c:catAx>
      <c:valAx>
        <c:axId val="60646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60628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666.8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544.4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14-407F-B2F8-C989A7C9F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23.7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891200"/>
        <c:axId val="93901568"/>
        <c:axId val="0"/>
      </c:bar3DChart>
      <c:catAx>
        <c:axId val="938912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1 101,3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3901568"/>
        <c:crosses val="autoZero"/>
        <c:auto val="1"/>
        <c:lblAlgn val="ctr"/>
        <c:lblOffset val="100"/>
        <c:noMultiLvlLbl val="0"/>
      </c:catAx>
      <c:valAx>
        <c:axId val="9390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9389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C7-40D2-A660-EF12761FFAC7}"/>
                </c:ext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C7-40D2-A660-EF12761FFAC7}"/>
                </c:ext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C7-40D2-A660-EF12761FFAC7}"/>
                </c:ext>
              </c:extLst>
            </c:dLbl>
            <c:dLbl>
              <c:idx val="3"/>
              <c:layout>
                <c:manualLayout>
                  <c:x val="6.5985860172820099E-2"/>
                  <c:y val="-4.6443381344904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C7-40D2-A660-EF12761FFA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  <c:pt idx="3">
                  <c:v>Другая деятельность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51.9</c:v>
                </c:pt>
                <c:pt idx="1">
                  <c:v>42.4</c:v>
                </c:pt>
                <c:pt idx="2">
                  <c:v>3.9</c:v>
                </c:pt>
                <c:pt idx="3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F320-4C12-A478-9925ACB0B919}"/>
              </c:ext>
            </c:extLst>
          </c:dPt>
          <c:dLbls>
            <c:dLbl>
              <c:idx val="0"/>
              <c:layout>
                <c:manualLayout>
                  <c:x val="-0.1279544417239995"/>
                  <c:y val="-0.159183345089382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20-4C12-A478-9925ACB0B919}"/>
                </c:ext>
              </c:extLst>
            </c:dLbl>
            <c:dLbl>
              <c:idx val="1"/>
              <c:layout>
                <c:manualLayout>
                  <c:x val="1.1005428460259812E-2"/>
                  <c:y val="-9.00704451773481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20-4C12-A478-9925ACB0B919}"/>
                </c:ext>
              </c:extLst>
            </c:dLbl>
            <c:dLbl>
              <c:idx val="2"/>
              <c:layout>
                <c:manualLayout>
                  <c:x val="-1.7128905882597543E-2"/>
                  <c:y val="-5.81092947118634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20-4C12-A478-9925ACB0B919}"/>
                </c:ext>
              </c:extLst>
            </c:dLbl>
            <c:dLbl>
              <c:idx val="4"/>
              <c:layout>
                <c:manualLayout>
                  <c:x val="9.7371706465144688E-4"/>
                  <c:y val="4.087209819317267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20-4C12-A478-9925ACB0B919}"/>
                </c:ext>
              </c:extLst>
            </c:dLbl>
            <c:dLbl>
              <c:idx val="5"/>
              <c:layout>
                <c:manualLayout>
                  <c:x val="9.46801237962199E-2"/>
                  <c:y val="8.864985282890529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20-4C12-A478-9925ACB0B919}"/>
                </c:ext>
              </c:extLst>
            </c:dLbl>
            <c:dLbl>
              <c:idx val="6"/>
              <c:layout>
                <c:manualLayout>
                  <c:x val="-1.2491002893924736E-2"/>
                  <c:y val="0.1013119663663011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20-4C12-A478-9925ACB0B919}"/>
                </c:ext>
              </c:extLst>
            </c:dLbl>
            <c:dLbl>
              <c:idx val="7"/>
              <c:layout>
                <c:manualLayout>
                  <c:x val="3.6872294061563636E-2"/>
                  <c:y val="0.18183906755285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20-4C12-A478-9925ACB0B919}"/>
                </c:ext>
              </c:extLst>
            </c:dLbl>
            <c:dLbl>
              <c:idx val="8"/>
              <c:layout>
                <c:manualLayout>
                  <c:x val="-1.9800563736143053E-2"/>
                  <c:y val="-4.77454739214715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20-4C12-A478-9925ACB0B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 И ЖИЛИЩНОЕ СТРОИТЕЛЬСТВО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3211.9</c:v>
                </c:pt>
                <c:pt idx="1">
                  <c:v>1101.3</c:v>
                </c:pt>
                <c:pt idx="2">
                  <c:v>448.1</c:v>
                </c:pt>
                <c:pt idx="3">
                  <c:v>28540.3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16352.7</c:v>
                </c:pt>
                <c:pt idx="1">
                  <c:v>8050</c:v>
                </c:pt>
                <c:pt idx="2">
                  <c:v>2049.3000000000002</c:v>
                </c:pt>
                <c:pt idx="3">
                  <c:v>2088.3000000000002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0.09375</cdr:x>
      <cdr:y>0.25581</cdr:y>
    </cdr:from>
    <cdr:to>
      <cdr:x>0.19375</cdr:x>
      <cdr:y>0.40465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857224" y="1571636"/>
          <a:ext cx="914400" cy="9144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806" tIns="45903" rIns="91806" bIns="459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5935"/>
          </a:xfrm>
          <a:prstGeom prst="rect">
            <a:avLst/>
          </a:prstGeom>
        </p:spPr>
        <p:txBody>
          <a:bodyPr vert="horz" lIns="91806" tIns="45903" rIns="91806" bIns="45903" rtlCol="0"/>
          <a:lstStyle>
            <a:lvl1pPr algn="r">
              <a:defRPr sz="1200"/>
            </a:lvl1pPr>
          </a:lstStyle>
          <a:p>
            <a:fld id="{3E50FFAF-A5B1-4933-B433-5BDAA62548F3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2950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06" tIns="45903" rIns="91806" bIns="4590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991" y="4711382"/>
            <a:ext cx="5455920" cy="4463415"/>
          </a:xfrm>
          <a:prstGeom prst="rect">
            <a:avLst/>
          </a:prstGeom>
        </p:spPr>
        <p:txBody>
          <a:bodyPr vert="horz" lIns="91806" tIns="45903" rIns="91806" bIns="4590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1044"/>
            <a:ext cx="2955290" cy="495935"/>
          </a:xfrm>
          <a:prstGeom prst="rect">
            <a:avLst/>
          </a:prstGeom>
        </p:spPr>
        <p:txBody>
          <a:bodyPr vert="horz" lIns="91806" tIns="45903" rIns="91806" bIns="459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3033" y="9421044"/>
            <a:ext cx="2955290" cy="495935"/>
          </a:xfrm>
          <a:prstGeom prst="rect">
            <a:avLst/>
          </a:prstGeom>
        </p:spPr>
        <p:txBody>
          <a:bodyPr vert="horz" lIns="91806" tIns="45903" rIns="91806" bIns="45903" rtlCol="0" anchor="b"/>
          <a:lstStyle>
            <a:lvl1pPr algn="r">
              <a:defRPr sz="1200"/>
            </a:lvl1pPr>
          </a:lstStyle>
          <a:p>
            <a:fld id="{9787CFA8-7570-492B-9D88-1915AB543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972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158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2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06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49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06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02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65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67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73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70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26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27C11-ADB6-45EA-AEE4-8B59C4FBC80A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2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2775" y="2500306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14282" y="285728"/>
            <a:ext cx="7143800" cy="2353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900" dirty="0">
                <a:latin typeface="Times New Roman" pitchFamily="18" charset="0"/>
                <a:cs typeface="Times New Roman" pitchFamily="18" charset="0"/>
              </a:rPr>
              <a:t>Бюджет для граждан консолидированного  бюджета Сенненского района на 2021 год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761024"/>
              </p:ext>
            </p:extLst>
          </p:nvPr>
        </p:nvGraphicFramePr>
        <p:xfrm>
          <a:off x="484312" y="1268760"/>
          <a:ext cx="8208912" cy="4680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928,8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928,8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1.2. Бюджетные кредиты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562,3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1 491,1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2806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412304" y="332656"/>
            <a:ext cx="82809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Долговые обязательства органов местного</a:t>
            </a:r>
            <a:r>
              <a:rPr kumimoji="0" 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управления и самоуправления </a:t>
            </a:r>
            <a:r>
              <a:rPr kumimoji="0" lang="ru-RU" sz="18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Сенненского</a:t>
            </a:r>
            <a:r>
              <a:rPr kumimoji="0" 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района на 1 января 2021 г., тыс. рублей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7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838062429"/>
              </p:ext>
            </p:extLst>
          </p:nvPr>
        </p:nvGraphicFramePr>
        <p:xfrm>
          <a:off x="-16768" y="721388"/>
          <a:ext cx="9144000" cy="614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86776" y="214290"/>
            <a:ext cx="571504" cy="400110"/>
          </a:xfrm>
          <a:prstGeom prst="rect">
            <a:avLst/>
          </a:prstGeom>
          <a:noFill/>
          <a:ln cap="rnd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50228"/>
              </p:ext>
            </p:extLst>
          </p:nvPr>
        </p:nvGraphicFramePr>
        <p:xfrm>
          <a:off x="0" y="2"/>
          <a:ext cx="12072688" cy="7022714"/>
        </p:xfrm>
        <a:graphic>
          <a:graphicData uri="http://schemas.openxmlformats.org/drawingml/2006/table">
            <a:tbl>
              <a:tblPr/>
              <a:tblGrid>
                <a:gridCol w="359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302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00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1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69895">
                  <a:extLst>
                    <a:ext uri="{9D8B030D-6E8A-4147-A177-3AD203B41FA5}">
                      <a16:colId xmlns:a16="http://schemas.microsoft.com/office/drawing/2014/main" val="822843272"/>
                    </a:ext>
                  </a:extLst>
                </a:gridCol>
                <a:gridCol w="3979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5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07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0871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9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93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Собственные доходы бюджета района на 2021 год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r>
                        <a:rPr lang="ru-RU" sz="16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тыс.рублей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754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показателей </a:t>
                      </a:r>
                    </a:p>
                  </a:txBody>
                  <a:tcPr marL="7537" marR="7537" marT="75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План на год   (тыс.рублей)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Удельный вес в общем объеме доходов, %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06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1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Налоговые доходы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14983,7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89,6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из них: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подоходный налог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8 302,5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49,7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налог на прибыль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176,8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налоги на собственность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2 135,8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12,8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422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налог на добавленную стоимость 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2 797,7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406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1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Неналоговые доходы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1 733,0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10,4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из них: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компенсации расходов государства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1 069,7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6,4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доходы от приватизации жилищного фонда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161,5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 собственные доходы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16 716,7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59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350924"/>
              </p:ext>
            </p:extLst>
          </p:nvPr>
        </p:nvGraphicFramePr>
        <p:xfrm>
          <a:off x="-2" y="3"/>
          <a:ext cx="10003238" cy="7085101"/>
        </p:xfrm>
        <a:graphic>
          <a:graphicData uri="http://schemas.openxmlformats.org/drawingml/2006/table">
            <a:tbl>
              <a:tblPr/>
              <a:tblGrid>
                <a:gridCol w="308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0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2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5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5297">
                  <a:extLst>
                    <a:ext uri="{9D8B030D-6E8A-4147-A177-3AD203B41FA5}">
                      <a16:colId xmlns:a16="http://schemas.microsoft.com/office/drawing/2014/main" val="2633260439"/>
                    </a:ext>
                  </a:extLst>
                </a:gridCol>
                <a:gridCol w="2388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045">
                  <a:extLst>
                    <a:ext uri="{9D8B030D-6E8A-4147-A177-3AD203B41FA5}">
                      <a16:colId xmlns:a16="http://schemas.microsoft.com/office/drawing/2014/main" val="3141543439"/>
                    </a:ext>
                  </a:extLst>
                </a:gridCol>
                <a:gridCol w="4741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8777">
                  <a:extLst>
                    <a:ext uri="{9D8B030D-6E8A-4147-A177-3AD203B41FA5}">
                      <a16:colId xmlns:a16="http://schemas.microsoft.com/office/drawing/2014/main" val="3285078938"/>
                    </a:ext>
                  </a:extLst>
                </a:gridCol>
                <a:gridCol w="342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531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3265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03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2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15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15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76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Бюджета района </a:t>
                      </a:r>
                      <a:r>
                        <a:rPr lang="ru-RU" sz="20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на 2021 </a:t>
                      </a:r>
                      <a:r>
                        <a:rPr lang="ru-RU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год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2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тыс.рублей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тыс.рублей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показателей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План на год   (тыс. рублей)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8108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r" fontAlgn="t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районный бюджет</a:t>
                      </a:r>
                      <a:endParaRPr lang="ru-BY" dirty="0"/>
                    </a:p>
                  </a:txBody>
                  <a:tcPr marL="7362" marR="7362" marT="73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r" fontAlgn="t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7362" marR="7362" marT="73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бюджеты сельских Советов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b"/>
                      <a:r>
                        <a:rPr lang="ru-RU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бюджеты сельских Советов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775"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Собственные доходы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16 716,7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r" fontAlgn="t"/>
                      <a:r>
                        <a:rPr lang="ru-RU" sz="1600" dirty="0"/>
                        <a:t>16 035,7</a:t>
                      </a:r>
                      <a:endParaRPr lang="ru-BY" sz="1600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r" fontAlgn="t"/>
                      <a:r>
                        <a:rPr lang="ru-RU" sz="1600" dirty="0"/>
                        <a:t>681,0</a:t>
                      </a:r>
                      <a:endParaRPr lang="ru-BY" sz="1600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40030"/>
                  </a:ext>
                </a:extLst>
              </a:tr>
              <a:tr h="48860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Собственные доходы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15 313,5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14 720,7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14 720,7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592,8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592,8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20 908,7 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20 819,6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21 606,9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89,1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474,8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 том числе: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дотация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20 903,7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20 814,6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21 246,7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89,1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474,8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субвенции 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5,0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5,0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360,0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иные межбюджетные трансферты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0,2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ВСЕГО ДОХОДОВ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37 625,4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36 855,3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36 327,6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770,1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1 067,6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37 625,4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36 855,3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36 327,6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770,1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1 067,6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92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03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92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Консолидированный бюджет района на  2021 год утвержден по доходам в сумме 37 625,4 тыс. рублей и расходам в сумме 37 339,8 тыс. рублей, с превышением доходов на расходами в сумме 285,6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района предусмотрены в сумме 16 716,7 тыс. рублей. Налоговые доходы запланированы в сумме 14 983,7 тыс. рублей, неналоговые доходы – 1 733,0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составляют 55,6 процентов (20 908,7 тыс. рублей), из них дотация – 55,6 процента (20 903,7 тыс. рублей), субвенции –5,0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на 2021 года запланированы в сумме 37 339,8 тыс. В объеме расходов бюджета района средства, предусмотренные на текущие расходы, составляют 36 908,6 тыс. рублей или 98,8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34 309,2 тыс. рублей или 91,9 процента. Расходы капитального характера запланированы в сумме 248,2 тыс. рублей или 0,7 процента 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90455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15616" y="938154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40" y="945918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30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49511" y="938154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15 255,5 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914869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96408" y="198328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8 259,1 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24" y="2851644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112155" y="2851644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167266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122004" y="2929584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284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4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45247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122005" y="3945247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105555" y="3980963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829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3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868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217208" y="5483046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2 350,3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01263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868144" y="1008845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1 957,3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5868888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860743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986,7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5895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868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25" y="5374162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5890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66,0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19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51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0739" y="85515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на 2021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636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effectLst/>
                <a:latin typeface="Times New Roman" pitchFamily="18" charset="0"/>
                <a:cs typeface="Times New Roman" pitchFamily="18" charset="0"/>
              </a:rPr>
              <a:t>Экономическая классификация консолидированного бюджета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10873548"/>
              </p:ext>
            </p:extLst>
          </p:nvPr>
        </p:nvGraphicFramePr>
        <p:xfrm>
          <a:off x="457200" y="1124744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20294282"/>
              </p:ext>
            </p:extLst>
          </p:nvPr>
        </p:nvGraphicFramePr>
        <p:xfrm>
          <a:off x="4645025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37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73852983"/>
              </p:ext>
            </p:extLst>
          </p:nvPr>
        </p:nvGraphicFramePr>
        <p:xfrm>
          <a:off x="457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983387520"/>
              </p:ext>
            </p:extLst>
          </p:nvPr>
        </p:nvGraphicFramePr>
        <p:xfrm>
          <a:off x="4645025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6504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на 2020 год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29937935"/>
              </p:ext>
            </p:extLst>
          </p:nvPr>
        </p:nvGraphicFramePr>
        <p:xfrm>
          <a:off x="457200" y="1444625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68588252"/>
              </p:ext>
            </p:extLst>
          </p:nvPr>
        </p:nvGraphicFramePr>
        <p:xfrm>
          <a:off x="4645025" y="1444625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37417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2776</TotalTime>
  <Words>639</Words>
  <Application>Microsoft Office PowerPoint</Application>
  <PresentationFormat>Экран (4:3)</PresentationFormat>
  <Paragraphs>339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Bookman Old Style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Экономическая классификация консолидированного бюджета </vt:lpstr>
      <vt:lpstr>Состав и структура расходов консолидированного бюджета на национальную экономику</vt:lpstr>
      <vt:lpstr>Структура расходов консолидированного бюджета Сенненского района по функциональной классификации на 2020 год (в процентах)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doxod</dc:creator>
  <cp:lastModifiedBy>Горбачева Валентина Васильевна</cp:lastModifiedBy>
  <cp:revision>241</cp:revision>
  <cp:lastPrinted>2021-02-16T12:41:30Z</cp:lastPrinted>
  <dcterms:created xsi:type="dcterms:W3CDTF">2018-02-22T12:26:12Z</dcterms:created>
  <dcterms:modified xsi:type="dcterms:W3CDTF">2021-02-19T11:47:15Z</dcterms:modified>
</cp:coreProperties>
</file>