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92;&#1080;&#1085;&#1086;&#1090;&#1076;&#1077;&#1083;&#1072;\&#1089;&#1072;&#1081;&#1090;%20&#1079;&#1072;%20%202020%20&#1075;&#1086;&#1076;%20&#1080;&#1089;&#1087;&#1086;&#1083;&#108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92;&#1080;&#1085;&#1086;&#1090;&#1076;&#1077;&#1083;&#1072;\&#1089;&#1072;&#1081;&#1090;%20&#1079;&#1072;%20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1'!$B$5:$B$13</c:f>
            </c:numRef>
          </c:val>
          <c:extLst>
            <c:ext xmlns:c16="http://schemas.microsoft.com/office/drawing/2014/chart" uri="{C3380CC4-5D6E-409C-BE32-E72D297353CC}">
              <c16:uniqueId val="{00000000-1AB2-4513-8FF5-55E9E06CC0DB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1'!$C$5:$C$13</c:f>
              <c:numCache>
                <c:formatCode>#,##0.0</c:formatCode>
                <c:ptCount val="9"/>
                <c:pt idx="0">
                  <c:v>7077.2</c:v>
                </c:pt>
                <c:pt idx="1">
                  <c:v>155.30000000000001</c:v>
                </c:pt>
                <c:pt idx="2">
                  <c:v>1919.7</c:v>
                </c:pt>
                <c:pt idx="3">
                  <c:v>2513.1999999999998</c:v>
                </c:pt>
                <c:pt idx="4">
                  <c:v>1316.5</c:v>
                </c:pt>
                <c:pt idx="5">
                  <c:v>45.9</c:v>
                </c:pt>
                <c:pt idx="6">
                  <c:v>68.099999999999994</c:v>
                </c:pt>
                <c:pt idx="7">
                  <c:v>1495.1</c:v>
                </c:pt>
                <c:pt idx="8">
                  <c:v>14591.000000000002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B2-4513-8FF5-55E9E06CC0DB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1'!$D$5:$D$13</c:f>
              <c:numCache>
                <c:formatCode>General</c:formatCode>
                <c:ptCount val="9"/>
                <c:pt idx="0" formatCode="#,##0.0">
                  <c:v>442.5</c:v>
                </c:pt>
                <c:pt idx="2" formatCode="#,##0.0">
                  <c:v>122.7</c:v>
                </c:pt>
                <c:pt idx="6" formatCode="#,##0.0">
                  <c:v>6.3</c:v>
                </c:pt>
                <c:pt idx="7" formatCode="#,##0.0">
                  <c:v>77.2</c:v>
                </c:pt>
                <c:pt idx="8" formatCode="#,##0.0">
                  <c:v>648.70000000000005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B2-4513-8FF5-55E9E06CC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518.29999999999995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1 083,8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47.8</c:v>
                </c:pt>
                <c:pt idx="1">
                  <c:v>40.1</c:v>
                </c:pt>
                <c:pt idx="2">
                  <c:v>6.1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3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0-4C12-A478-9925ACB0B919}"/>
                </c:ext>
              </c:extLst>
            </c:dLbl>
            <c:dLbl>
              <c:idx val="5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Судебная власть, правоохранительная деятельность и обеспечение безопасности</c:v>
                </c:pt>
                <c:pt idx="3">
                  <c:v>НАЦИОНАЛЬНАЯ ЭКОНОМИКА</c:v>
                </c:pt>
                <c:pt idx="4">
                  <c:v>Охрана окружающей среды</c:v>
                </c:pt>
                <c:pt idx="5">
                  <c:v>ЖИЛИЩНО-КОММУНАЛЬНЫЕ УСЛУГИ И ЖИЛИЩНОЕ СТРОИТЕЛЬСТВО</c:v>
                </c:pt>
                <c:pt idx="6">
                  <c:v>СОЦИАЛЬНАЯ СФЕРА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3803</c:v>
                </c:pt>
                <c:pt idx="1">
                  <c:v>0.3</c:v>
                </c:pt>
                <c:pt idx="2">
                  <c:v>21.1</c:v>
                </c:pt>
                <c:pt idx="3">
                  <c:v>1083.8</c:v>
                </c:pt>
                <c:pt idx="4">
                  <c:v>151.19999999999999</c:v>
                </c:pt>
                <c:pt idx="5">
                  <c:v>4575.8</c:v>
                </c:pt>
                <c:pt idx="6">
                  <c:v>28534.6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15439.2</c:v>
                </c:pt>
                <c:pt idx="1">
                  <c:v>9034.1</c:v>
                </c:pt>
                <c:pt idx="2">
                  <c:v>1806.8</c:v>
                </c:pt>
                <c:pt idx="3">
                  <c:v>2254.5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2'!$B$2</c:f>
              <c:strCache>
                <c:ptCount val="1"/>
                <c:pt idx="0">
                  <c:v>Поступило доходов  на          1.01.2020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2'!$B$3:$B$12</c:f>
              <c:numCache>
                <c:formatCode>#,##0.0</c:formatCode>
                <c:ptCount val="10"/>
                <c:pt idx="1">
                  <c:v>6210.1</c:v>
                </c:pt>
                <c:pt idx="2">
                  <c:v>231.3</c:v>
                </c:pt>
                <c:pt idx="3">
                  <c:v>2567.4</c:v>
                </c:pt>
                <c:pt idx="4">
                  <c:v>2333.8000000000002</c:v>
                </c:pt>
                <c:pt idx="5">
                  <c:v>710.9</c:v>
                </c:pt>
                <c:pt idx="6">
                  <c:v>361.6</c:v>
                </c:pt>
                <c:pt idx="7">
                  <c:v>964</c:v>
                </c:pt>
                <c:pt idx="8">
                  <c:v>1108.0999999999999</c:v>
                </c:pt>
                <c:pt idx="9">
                  <c:v>14487.200000000003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90-4AE8-A4D3-9C2EC4BC9AD7}"/>
            </c:ext>
          </c:extLst>
        </c:ser>
        <c:ser>
          <c:idx val="1"/>
          <c:order val="1"/>
          <c:tx>
            <c:strRef>
              <c:f>'таб 2'!$C$2</c:f>
              <c:strCache>
                <c:ptCount val="1"/>
                <c:pt idx="0">
                  <c:v>Поступило доходов  на          1.01.2021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A90-4AE8-A4D3-9C2EC4BC9A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2'!$C$3:$C$12</c:f>
              <c:numCache>
                <c:formatCode>#,##0.0</c:formatCode>
                <c:ptCount val="10"/>
                <c:pt idx="1">
                  <c:v>7519.7</c:v>
                </c:pt>
                <c:pt idx="2">
                  <c:v>155.30000000000001</c:v>
                </c:pt>
                <c:pt idx="3">
                  <c:v>2042.4</c:v>
                </c:pt>
                <c:pt idx="4">
                  <c:v>2513.1999999999998</c:v>
                </c:pt>
                <c:pt idx="5">
                  <c:v>615</c:v>
                </c:pt>
                <c:pt idx="6">
                  <c:v>416.6</c:v>
                </c:pt>
                <c:pt idx="7">
                  <c:v>990.1</c:v>
                </c:pt>
                <c:pt idx="8">
                  <c:v>987.4</c:v>
                </c:pt>
                <c:pt idx="9">
                  <c:v>15239.699999999999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90-4AE8-A4D3-9C2EC4BC9A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2020 год,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'[сайт за  2020 год исполнение.xlsx]табл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 2020 год исполнение.xlsx]табл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'[сайт за  2020 год исполнение.xlsx]табл 3 (2)'!$B$6:$B$16</c:f>
              <c:numCache>
                <c:formatCode>General</c:formatCode>
                <c:ptCount val="11"/>
                <c:pt idx="0">
                  <c:v>8.0999999999999943</c:v>
                </c:pt>
                <c:pt idx="1">
                  <c:v>-2.8000000000000114</c:v>
                </c:pt>
                <c:pt idx="2">
                  <c:v>5.8999999999999915</c:v>
                </c:pt>
                <c:pt idx="3">
                  <c:v>6.2000000000000028</c:v>
                </c:pt>
                <c:pt idx="4">
                  <c:v>8.5000000000000071</c:v>
                </c:pt>
                <c:pt idx="5">
                  <c:v>7.8999999999999986</c:v>
                </c:pt>
                <c:pt idx="6">
                  <c:v>4.7999999999999972</c:v>
                </c:pt>
                <c:pt idx="7">
                  <c:v>18.700000000000003</c:v>
                </c:pt>
                <c:pt idx="8">
                  <c:v>57.299999999999841</c:v>
                </c:pt>
                <c:pt idx="9">
                  <c:v>696.20000000000073</c:v>
                </c:pt>
                <c:pt idx="10">
                  <c:v>753.50000000000182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7A-42EE-A399-2B6545E43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</a:t>
            </a:r>
            <a:r>
              <a:rPr lang="ru-RU"/>
              <a:t>2020 год,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'табл 5 '!$B$2</c:f>
              <c:strCache>
                <c:ptCount val="1"/>
                <c:pt idx="0">
                  <c:v>Поступило доходов  за   2020 год   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fld id="{14631CFE-CF8B-43E4-BB64-237AA893BDBE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                   </a:t>
                    </a:r>
                    <a:fld id="{A6DB8B79-5AD6-4796-90C8-6B3E3D77F82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13B64C3B-3DF8-4309-9BFF-EB99E7FEAB7A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04D-4513-B7BB-C6E38DD2239D}"/>
                </c:ext>
              </c:extLst>
            </c:dLbl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8E8-4853-812B-BA4E9205DF7B}"/>
                </c:ext>
              </c:extLst>
            </c:dLbl>
            <c:dLbl>
              <c:idx val="3"/>
              <c:layout>
                <c:manualLayout>
                  <c:x val="-4.2430059412896732E-3"/>
                  <c:y val="7.4271184765299925E-3"/>
                </c:manualLayout>
              </c:layout>
              <c:tx>
                <c:rich>
                  <a:bodyPr/>
                  <a:lstStyle/>
                  <a:p>
                    <a:fld id="{F03824F3-518D-4099-AEB6-3BD41FE60393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                      </a:t>
                    </a:r>
                    <a:fld id="{55788E46-58F6-475F-BF62-A89F68DCA2ED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029E9E8F-F86D-45B6-9A3A-B65593A22EF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85898733678674"/>
                      <c:h val="0.199012685678466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8E8-4853-812B-BA4E9205DF7B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E8-4853-812B-BA4E9205DF7B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E8-4853-812B-BA4E9205DF7B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E8-4853-812B-BA4E9205DF7B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E8-4853-812B-BA4E9205DF7B}"/>
                </c:ext>
              </c:extLst>
            </c:dLbl>
            <c:dLbl>
              <c:idx val="8"/>
              <c:layout>
                <c:manualLayout>
                  <c:x val="-5.7781642677281121E-2"/>
                  <c:y val="3.552389553078969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11549361824801"/>
                      <c:h val="0.159333969815234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8E8-4853-812B-BA4E9205DF7B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E8-4853-812B-BA4E9205DF7B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E8-4853-812B-BA4E9205DF7B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E8-4853-812B-BA4E9205DF7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'табл 5 '!$B$3:$B$11</c:f>
              <c:numCache>
                <c:formatCode>#,##0.0</c:formatCode>
                <c:ptCount val="9"/>
                <c:pt idx="1">
                  <c:v>7519.7</c:v>
                </c:pt>
                <c:pt idx="2">
                  <c:v>155.30000000000001</c:v>
                </c:pt>
                <c:pt idx="3">
                  <c:v>2042.4</c:v>
                </c:pt>
                <c:pt idx="4">
                  <c:v>2513.1999999999998</c:v>
                </c:pt>
                <c:pt idx="5">
                  <c:v>615</c:v>
                </c:pt>
                <c:pt idx="6">
                  <c:v>416.6</c:v>
                </c:pt>
                <c:pt idx="7">
                  <c:v>990.1</c:v>
                </c:pt>
                <c:pt idx="8">
                  <c:v>987.5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E8-4853-812B-BA4E9205D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'[сайт за  2020 год исполнение.xlsx]состав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 2020 год исполнение.xlsx]состав доходов, в %'!$B$8:$B$17</c:f>
              <c:numCache>
                <c:formatCode>#\ ##0.0</c:formatCode>
                <c:ptCount val="10"/>
                <c:pt idx="0">
                  <c:v>0.49541657644179343</c:v>
                </c:pt>
                <c:pt idx="1">
                  <c:v>0.86287787817345485</c:v>
                </c:pt>
                <c:pt idx="2">
                  <c:v>0.47113788329166578</c:v>
                </c:pt>
                <c:pt idx="3">
                  <c:v>0.51116491794457897</c:v>
                </c:pt>
                <c:pt idx="4">
                  <c:v>0.46851315970786828</c:v>
                </c:pt>
                <c:pt idx="5">
                  <c:v>0.40289507011292874</c:v>
                </c:pt>
                <c:pt idx="6">
                  <c:v>0.45145245641318393</c:v>
                </c:pt>
                <c:pt idx="7">
                  <c:v>0.59318752993825341</c:v>
                </c:pt>
                <c:pt idx="8">
                  <c:v>95.743354527976265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F5A-B088-A2D323D07CCA}"/>
            </c:ext>
          </c:extLst>
        </c:ser>
        <c:ser>
          <c:idx val="1"/>
          <c:order val="1"/>
          <c:tx>
            <c:strRef>
              <c:f>'[сайт за  2020 год исполнение.xlsx]состав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 2020 год исполнение.xlsx]состав доходов, в %'!$C$8:$C$17</c:f>
              <c:numCache>
                <c:formatCode>#\ ##0.0</c:formatCode>
                <c:ptCount val="10"/>
                <c:pt idx="0">
                  <c:v>0.13959301091749393</c:v>
                </c:pt>
                <c:pt idx="1">
                  <c:v>0.25843570940130633</c:v>
                </c:pt>
                <c:pt idx="2">
                  <c:v>0.12968945271050958</c:v>
                </c:pt>
                <c:pt idx="3">
                  <c:v>0.16175811738074464</c:v>
                </c:pt>
                <c:pt idx="4">
                  <c:v>0.1216722865429508</c:v>
                </c:pt>
                <c:pt idx="5">
                  <c:v>9.4319601971279685E-2</c:v>
                </c:pt>
                <c:pt idx="6">
                  <c:v>0.11554151241481761</c:v>
                </c:pt>
                <c:pt idx="7">
                  <c:v>0.13110424674007876</c:v>
                </c:pt>
                <c:pt idx="8">
                  <c:v>98.847886061920818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F5A-B088-A2D323D07CCA}"/>
            </c:ext>
          </c:extLst>
        </c:ser>
        <c:ser>
          <c:idx val="2"/>
          <c:order val="2"/>
          <c:tx>
            <c:strRef>
              <c:f>'[сайт за  2020 год исполнение.xlsx]состав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 2020 год исполнение.xlsx]состав доходов, в %'!$D$8:$D$17</c:f>
              <c:numCache>
                <c:formatCode>#\ ##0.0</c:formatCode>
                <c:ptCount val="10"/>
                <c:pt idx="0">
                  <c:v>0.1222344456667889</c:v>
                </c:pt>
                <c:pt idx="1">
                  <c:v>0</c:v>
                </c:pt>
                <c:pt idx="2">
                  <c:v>0.2444688913335778</c:v>
                </c:pt>
                <c:pt idx="3">
                  <c:v>0.2444688913335778</c:v>
                </c:pt>
                <c:pt idx="4">
                  <c:v>2.2000000000000002E-2</c:v>
                </c:pt>
                <c:pt idx="5">
                  <c:v>0</c:v>
                </c:pt>
                <c:pt idx="6">
                  <c:v>0.28113922503361444</c:v>
                </c:pt>
                <c:pt idx="7">
                  <c:v>2.2002200220021999</c:v>
                </c:pt>
                <c:pt idx="8">
                  <c:v>96.638552744163306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F5A-B088-A2D323D07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E-43A4-8702-545430740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4721.6000000000004</c:v>
                </c:pt>
                <c:pt idx="1">
                  <c:v>33448.199999999997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23433.7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2992.9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3864.5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1542.1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1673.4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91.5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1706.7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38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169,8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2020 год,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 2020 год,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7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55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053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542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5711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03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295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73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70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8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4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9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27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32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0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6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2020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Структура расходов бюджета  за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007030"/>
              </p:ext>
            </p:extLst>
          </p:nvPr>
        </p:nvGraphicFramePr>
        <p:xfrm>
          <a:off x="1981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41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2020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110173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90434927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2020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0139686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5014991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2020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8008320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36276404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октября 2020 год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266806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400,8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192,6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204,9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1 341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741979"/>
              </p:ext>
            </p:extLst>
          </p:nvPr>
        </p:nvGraphicFramePr>
        <p:xfrm>
          <a:off x="2008312" y="1268761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928,8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928,8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562,3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1 491,1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января 2021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78638"/>
          <a:ext cx="9288843" cy="61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78638"/>
          <a:ext cx="9288843" cy="61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82574"/>
          <a:ext cx="9288843" cy="609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40861"/>
              </p:ext>
            </p:extLst>
          </p:nvPr>
        </p:nvGraphicFramePr>
        <p:xfrm>
          <a:off x="1449509" y="388327"/>
          <a:ext cx="9292981" cy="6081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904210"/>
              </p:ext>
            </p:extLst>
          </p:nvPr>
        </p:nvGraphicFramePr>
        <p:xfrm>
          <a:off x="2022516" y="379763"/>
          <a:ext cx="9289968" cy="609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2020 год исполнен по доходам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262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,3 тыс. рублей, по расходам  -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169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1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5239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,7 тыс. рублей 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100,1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к годовому плану. Налоговые доходы поступили в сумме 1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670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,7 тыс. рублей, неналоговые доходы – 1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569,0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022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рублей), из них дотация – 5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204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рублей), субвенции – 0,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(2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рублей), иные межбюджетные трансферты –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1,6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(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598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,1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2020 год профинансированы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169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99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,6 процента к годовому плану. В объеме расходов бюджета района текущие расходы составляют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463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,1 тыс. рублей или 95,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257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 или 87,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процента. Расходы капитального характера профинансированы в сумме 1 706,7 тыс. рублей или 4,5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32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200" b="1" dirty="0">
                <a:ea typeface="Calibri"/>
                <a:cs typeface="Times New Roman"/>
              </a:rPr>
              <a:t>33</a:t>
            </a:r>
            <a:r>
              <a:rPr lang="ru-RU" sz="1200" b="1" dirty="0">
                <a:ea typeface="Calibri"/>
                <a:cs typeface="Times New Roman"/>
              </a:rPr>
              <a:t> </a:t>
            </a:r>
            <a:r>
              <a:rPr lang="en-US" sz="1200" b="1" dirty="0">
                <a:ea typeface="Calibri"/>
                <a:cs typeface="Times New Roman"/>
              </a:rPr>
              <a:t>448</a:t>
            </a:r>
            <a:r>
              <a:rPr lang="ru-RU" sz="1200" b="1" dirty="0">
                <a:ea typeface="Calibri"/>
                <a:cs typeface="Times New Roman"/>
              </a:rPr>
              <a:t>,</a:t>
            </a:r>
            <a:r>
              <a:rPr lang="en-US" sz="1200" b="1" dirty="0">
                <a:ea typeface="Calibri"/>
                <a:cs typeface="Times New Roman"/>
              </a:rPr>
              <a:t>2</a:t>
            </a:r>
            <a:r>
              <a:rPr lang="ru-RU" sz="1200" b="1" dirty="0">
                <a:ea typeface="Calibri"/>
                <a:cs typeface="Times New Roman"/>
              </a:rPr>
              <a:t> тыс. рублей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 (87,</a:t>
            </a:r>
            <a:r>
              <a:rPr lang="en-US" sz="1200" b="1" dirty="0">
                <a:ea typeface="Calibri"/>
                <a:cs typeface="Times New Roman"/>
              </a:rPr>
              <a:t>6</a:t>
            </a:r>
            <a:r>
              <a:rPr lang="ru-RU" sz="1200" b="1" dirty="0">
                <a:ea typeface="Calibri"/>
                <a:cs typeface="Times New Roman"/>
              </a:rPr>
              <a:t> % расходов бюджета)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6709137" y="54430"/>
            <a:ext cx="2379764" cy="14217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800" dirty="0">
                <a:ea typeface="Calibri"/>
                <a:cs typeface="Times New Roman"/>
              </a:rPr>
              <a:t>Увековечивание погибших при защите </a:t>
            </a:r>
            <a:r>
              <a:rPr lang="en-US" sz="800" dirty="0">
                <a:ea typeface="Calibri"/>
                <a:cs typeface="Times New Roman"/>
              </a:rPr>
              <a:t> </a:t>
            </a:r>
            <a:r>
              <a:rPr lang="ru-RU" sz="800" dirty="0">
                <a:ea typeface="Calibri"/>
                <a:cs typeface="Times New Roman"/>
              </a:rPr>
              <a:t>Отечества и сохранение памяти о жертвах войн 15,1 тыс. руб.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4861276" y="178743"/>
            <a:ext cx="1854647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Охрана окружающей среды </a:t>
            </a:r>
            <a:r>
              <a:rPr lang="en-US" sz="900" dirty="0">
                <a:ea typeface="Calibri"/>
                <a:cs typeface="Times New Roman"/>
              </a:rPr>
              <a:t>126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3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685342" y="0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en-US" sz="1100" dirty="0">
                <a:ea typeface="Calibri"/>
                <a:cs typeface="Times New Roman"/>
              </a:rPr>
              <a:t>23,8</a:t>
            </a:r>
            <a:r>
              <a:rPr lang="ru-RU" sz="900" dirty="0">
                <a:ea typeface="Calibri"/>
                <a:cs typeface="Times New Roman"/>
              </a:rPr>
              <a:t>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8633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Развитее транспортного комплекса  60,3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8119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Развитие физической культуры и спорта 522,0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7847694" y="3699511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Образование и молодежная политика   15 182,6 тыс. руб</a:t>
            </a:r>
            <a:r>
              <a:rPr lang="ru-RU" sz="1100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7245259" y="5180760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Социальная защита и содействие занятости 1653,6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577625" y="5572126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Здоровье народа и демографическая безопасность  9 058,4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2524126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Культура Беларуси 1 257,3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152400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Развитие аграрного бизнеса </a:t>
            </a:r>
            <a:r>
              <a:rPr lang="en-US" sz="900" dirty="0">
                <a:ea typeface="Calibri"/>
                <a:cs typeface="Times New Roman"/>
              </a:rPr>
              <a:t>518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3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152400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Комфортное жилье и благоприятная среда 4378,7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V="1">
            <a:off x="6581775" y="1340769"/>
            <a:ext cx="1044348" cy="160245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flipH="1" flipV="1">
            <a:off x="6172213" y="1181100"/>
            <a:ext cx="67805" cy="1762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938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324864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873274" y="4333399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4935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6296887" y="4510835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977440" y="1624016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456056" y="3248260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7415483" y="4005065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65103" y="4287816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Блок-схема: решение 30">
            <a:extLst>
              <a:ext uri="{FF2B5EF4-FFF2-40B4-BE49-F238E27FC236}">
                <a16:creationId xmlns:a16="http://schemas.microsoft.com/office/drawing/2014/main" id="{C3AEC0B6-CAF9-4D15-954A-624D4E9FCAA7}"/>
              </a:ext>
            </a:extLst>
          </p:cNvPr>
          <p:cNvSpPr/>
          <p:nvPr/>
        </p:nvSpPr>
        <p:spPr>
          <a:xfrm>
            <a:off x="1627000" y="890944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Управление гос. финансами и регулирование финансового рынка </a:t>
            </a:r>
            <a:r>
              <a:rPr lang="en-US" sz="900" dirty="0">
                <a:ea typeface="Calibri"/>
                <a:cs typeface="Times New Roman"/>
              </a:rPr>
              <a:t>651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8</a:t>
            </a:r>
            <a:r>
              <a:rPr lang="ru-RU" sz="900" dirty="0">
                <a:ea typeface="Calibri"/>
                <a:cs typeface="Times New Roman"/>
              </a:rPr>
              <a:t>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219FEDA-944D-4717-BB9E-07C85A382486}"/>
              </a:ext>
            </a:extLst>
          </p:cNvPr>
          <p:cNvCxnSpPr>
            <a:cxnSpLocks/>
          </p:cNvCxnSpPr>
          <p:nvPr/>
        </p:nvCxnSpPr>
        <p:spPr>
          <a:xfrm flipH="1" flipV="1">
            <a:off x="4300942" y="1058563"/>
            <a:ext cx="1273452" cy="18994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88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15 439,2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9 034,1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1 083,8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4 575,8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2 254,5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1 806,8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2 717,6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91,5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1 166,5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867</Words>
  <Application>Microsoft Office PowerPoint</Application>
  <PresentationFormat>Широкоэкранный</PresentationFormat>
  <Paragraphs>117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Bookman Old Style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2020 год, тыс. рублей</vt:lpstr>
      <vt:lpstr>Экономическая классификация расходов консолидированного бюджета за 2020 год </vt:lpstr>
      <vt:lpstr>Состав и структура расходов консолидированного бюджета на национальную экономику за 2020 год</vt:lpstr>
      <vt:lpstr>Структура расходов консолидированного бюджета Сенненского района по функциональной классификации за 2020 год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октября 2020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28</cp:revision>
  <cp:lastPrinted>2021-02-10T08:41:24Z</cp:lastPrinted>
  <dcterms:created xsi:type="dcterms:W3CDTF">2020-12-02T08:45:04Z</dcterms:created>
  <dcterms:modified xsi:type="dcterms:W3CDTF">2021-02-10T08:56:12Z</dcterms:modified>
</cp:coreProperties>
</file>