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E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612692" y="238775"/>
            <a:ext cx="2088232" cy="52417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87390" y="921638"/>
            <a:ext cx="4532881" cy="108578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84838" y="2221550"/>
            <a:ext cx="2687900" cy="58580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275" y="3781131"/>
            <a:ext cx="3282008" cy="166940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612691" y="3825447"/>
            <a:ext cx="1909113" cy="110405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658310" y="3855094"/>
            <a:ext cx="1944216" cy="10842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487390" y="5731582"/>
            <a:ext cx="4532881" cy="936104"/>
          </a:xfrm>
          <a:prstGeom prst="roundRect">
            <a:avLst/>
          </a:prstGeom>
          <a:solidFill>
            <a:srgbClr val="B9E092"/>
          </a:solidFill>
          <a:ln>
            <a:solidFill>
              <a:srgbClr val="B9E09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857615" y="256465"/>
            <a:ext cx="1538213" cy="43088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200" b="1" dirty="0">
                <a:solidFill>
                  <a:srgbClr val="7030A0"/>
                </a:solidFill>
              </a:rPr>
              <a:t>инвестор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457724" y="1126418"/>
            <a:ext cx="4562547" cy="3784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2200"/>
              </a:lnSpc>
            </a:pPr>
            <a:r>
              <a:rPr lang="be-BY" sz="2200" b="1" dirty="0">
                <a:solidFill>
                  <a:srgbClr val="7030A0"/>
                </a:solidFill>
              </a:rPr>
              <a:t>заявление</a:t>
            </a:r>
            <a:r>
              <a:rPr lang="ru-RU" sz="2200" b="1" dirty="0">
                <a:solidFill>
                  <a:srgbClr val="7030A0"/>
                </a:solidFill>
              </a:rPr>
              <a:t> о заключении ИД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62013" y="2359857"/>
            <a:ext cx="1793433" cy="430887"/>
          </a:xfrm>
          <a:prstGeom prst="rect">
            <a:avLst/>
          </a:prstGeom>
          <a:noFill/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200" b="1" dirty="0">
                <a:solidFill>
                  <a:srgbClr val="7030A0"/>
                </a:solidFill>
              </a:rPr>
              <a:t>РОГУ, ОИК</a:t>
            </a:r>
            <a:endParaRPr lang="ru-RU" sz="2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latin typeface="+mj-lt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93343" y="2236935"/>
            <a:ext cx="2808312" cy="130831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175112" y="2147091"/>
            <a:ext cx="2808312" cy="135976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157978" y="2300900"/>
            <a:ext cx="2897861" cy="6830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2300"/>
              </a:lnSpc>
            </a:pPr>
            <a:r>
              <a:rPr lang="ru-RU" sz="2200" b="1" dirty="0">
                <a:solidFill>
                  <a:srgbClr val="7030A0"/>
                </a:solidFill>
              </a:rPr>
              <a:t>Управление делами Президента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086895" y="2145714"/>
            <a:ext cx="2897861" cy="9426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2200"/>
              </a:lnSpc>
            </a:pPr>
            <a:r>
              <a:rPr lang="ru-RU" sz="2200" b="1" dirty="0">
                <a:solidFill>
                  <a:srgbClr val="7030A0"/>
                </a:solidFill>
              </a:rPr>
              <a:t>Оперативно-аналитический центр при Президенте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48133" y="3705840"/>
            <a:ext cx="216636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200" b="1" dirty="0">
                <a:solidFill>
                  <a:srgbClr val="7030A0"/>
                </a:solidFill>
              </a:rPr>
              <a:t>решение</a:t>
            </a:r>
            <a:r>
              <a:rPr lang="ru-RU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 </a:t>
            </a:r>
            <a:r>
              <a:rPr lang="ru-RU" sz="2200" b="1" dirty="0">
                <a:solidFill>
                  <a:srgbClr val="7030A0"/>
                </a:solidFill>
              </a:rPr>
              <a:t>СМ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383779" y="4038406"/>
            <a:ext cx="237644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200" b="1" dirty="0">
                <a:solidFill>
                  <a:srgbClr val="7030A0"/>
                </a:solidFill>
              </a:rPr>
              <a:t>решение</a:t>
            </a:r>
            <a:r>
              <a:rPr lang="ru-RU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 </a:t>
            </a:r>
            <a:r>
              <a:rPr lang="ru-RU" sz="2200" b="1" dirty="0">
                <a:solidFill>
                  <a:srgbClr val="7030A0"/>
                </a:solidFill>
              </a:rPr>
              <a:t>УД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658310" y="4056844"/>
            <a:ext cx="1944216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200" b="1" dirty="0">
                <a:solidFill>
                  <a:srgbClr val="7030A0"/>
                </a:solidFill>
              </a:rPr>
              <a:t>решение ОАЦ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716416" y="5806573"/>
            <a:ext cx="3944401" cy="680827"/>
          </a:xfrm>
          <a:prstGeom prst="rect">
            <a:avLst/>
          </a:prstGeom>
          <a:noFill/>
          <a:ln>
            <a:solidFill>
              <a:srgbClr val="B9E09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2200"/>
              </a:lnSpc>
            </a:pPr>
            <a:r>
              <a:rPr lang="ru-RU" sz="2200" b="1" dirty="0">
                <a:solidFill>
                  <a:srgbClr val="7030A0"/>
                </a:solidFill>
              </a:rPr>
              <a:t>подписание</a:t>
            </a: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ctr">
              <a:lnSpc>
                <a:spcPts val="2200"/>
              </a:lnSpc>
            </a:pPr>
            <a:r>
              <a:rPr lang="ru-RU" sz="2200" b="1" dirty="0">
                <a:solidFill>
                  <a:srgbClr val="7030A0"/>
                </a:solidFill>
              </a:rPr>
              <a:t>инвестиционного</a:t>
            </a: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200" b="1" dirty="0">
                <a:solidFill>
                  <a:srgbClr val="7030A0"/>
                </a:solidFill>
              </a:rPr>
              <a:t>договора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13498" y="4128367"/>
            <a:ext cx="3025535" cy="16465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1000"/>
              </a:lnSpc>
            </a:pPr>
            <a:r>
              <a:rPr lang="ru-RU" sz="1400" i="1" dirty="0">
                <a:solidFill>
                  <a:srgbClr val="7030A0"/>
                </a:solidFill>
              </a:rPr>
              <a:t>в решении определяется</a:t>
            </a:r>
          </a:p>
          <a:p>
            <a:pPr algn="ctr">
              <a:lnSpc>
                <a:spcPts val="1000"/>
              </a:lnSpc>
            </a:pPr>
            <a:r>
              <a:rPr lang="ru-RU" sz="1400" i="1" dirty="0">
                <a:solidFill>
                  <a:srgbClr val="7030A0"/>
                </a:solidFill>
              </a:rPr>
              <a:t> госорган, уполномоченный </a:t>
            </a:r>
          </a:p>
          <a:p>
            <a:pPr algn="ctr">
              <a:lnSpc>
                <a:spcPts val="1000"/>
              </a:lnSpc>
            </a:pPr>
            <a:r>
              <a:rPr lang="ru-RU" sz="1400" i="1" dirty="0">
                <a:solidFill>
                  <a:srgbClr val="7030A0"/>
                </a:solidFill>
              </a:rPr>
              <a:t>на заключение ИД</a:t>
            </a:r>
          </a:p>
          <a:p>
            <a:pPr algn="ctr">
              <a:lnSpc>
                <a:spcPts val="1000"/>
              </a:lnSpc>
            </a:pPr>
            <a:endParaRPr lang="ru-RU" sz="1400" i="1" dirty="0">
              <a:solidFill>
                <a:srgbClr val="7030A0"/>
              </a:solidFill>
            </a:endParaRPr>
          </a:p>
          <a:p>
            <a:pPr algn="ctr">
              <a:lnSpc>
                <a:spcPts val="1000"/>
              </a:lnSpc>
            </a:pPr>
            <a:r>
              <a:rPr lang="ru-RU" sz="1400" i="1" dirty="0">
                <a:solidFill>
                  <a:srgbClr val="7030A0"/>
                </a:solidFill>
              </a:rPr>
              <a:t>если предусматривается возмещение инвестору из бюджета затрат на строительство внеплощадочной инфраструктуры – </a:t>
            </a:r>
            <a:r>
              <a:rPr lang="ru-RU" sz="1400" b="1" i="1" dirty="0">
                <a:solidFill>
                  <a:srgbClr val="7030A0"/>
                </a:solidFill>
              </a:rPr>
              <a:t>требуется согласование с Главой государства</a:t>
            </a:r>
          </a:p>
          <a:p>
            <a:pPr algn="ctr">
              <a:lnSpc>
                <a:spcPts val="1000"/>
              </a:lnSpc>
            </a:pPr>
            <a:endParaRPr lang="ru-RU" sz="1400" i="1" dirty="0">
              <a:solidFill>
                <a:srgbClr val="7030A0"/>
              </a:solidFill>
            </a:endParaRPr>
          </a:p>
          <a:p>
            <a:pPr algn="ctr">
              <a:lnSpc>
                <a:spcPts val="1000"/>
              </a:lnSpc>
            </a:pPr>
            <a:endParaRPr lang="ru-RU" sz="1400" i="1" dirty="0">
              <a:solidFill>
                <a:srgbClr val="7030A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122887" y="3094554"/>
            <a:ext cx="2878768" cy="351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900"/>
              </a:lnSpc>
            </a:pPr>
            <a:r>
              <a:rPr lang="ru-RU" sz="1400" i="1" dirty="0">
                <a:solidFill>
                  <a:srgbClr val="7030A0"/>
                </a:solidFill>
              </a:rPr>
              <a:t>по вопросам, </a:t>
            </a:r>
          </a:p>
          <a:p>
            <a:pPr algn="ctr">
              <a:lnSpc>
                <a:spcPts val="1000"/>
              </a:lnSpc>
            </a:pPr>
            <a:r>
              <a:rPr lang="ru-RU" sz="1400" i="1" dirty="0">
                <a:solidFill>
                  <a:srgbClr val="7030A0"/>
                </a:solidFill>
              </a:rPr>
              <a:t>находящимся в его ведении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148769" y="3003964"/>
            <a:ext cx="2878768" cy="4513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i="1" dirty="0">
                <a:solidFill>
                  <a:srgbClr val="7030A0"/>
                </a:solidFill>
              </a:rPr>
              <a:t>по вопросам, </a:t>
            </a:r>
          </a:p>
          <a:p>
            <a:pPr algn="ctr">
              <a:lnSpc>
                <a:spcPts val="1000"/>
              </a:lnSpc>
            </a:pPr>
            <a:r>
              <a:rPr lang="ru-RU" sz="1400" i="1" dirty="0">
                <a:solidFill>
                  <a:srgbClr val="7030A0"/>
                </a:solidFill>
              </a:rPr>
              <a:t>находящимся в его ведении</a:t>
            </a:r>
          </a:p>
        </p:txBody>
      </p:sp>
      <p:sp>
        <p:nvSpPr>
          <p:cNvPr id="32" name="Стрелка вниз 31"/>
          <p:cNvSpPr/>
          <p:nvPr/>
        </p:nvSpPr>
        <p:spPr>
          <a:xfrm>
            <a:off x="4515620" y="758545"/>
            <a:ext cx="119688" cy="156395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4510550" y="2036550"/>
            <a:ext cx="92075" cy="184366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>
            <a:off x="4522206" y="4968591"/>
            <a:ext cx="104516" cy="753109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углом вверх 37"/>
          <p:cNvSpPr/>
          <p:nvPr/>
        </p:nvSpPr>
        <p:spPr>
          <a:xfrm flipV="1">
            <a:off x="7021771" y="1641066"/>
            <a:ext cx="458718" cy="509754"/>
          </a:xfrm>
          <a:prstGeom prst="bentUp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углом вверх 38"/>
          <p:cNvSpPr/>
          <p:nvPr/>
        </p:nvSpPr>
        <p:spPr>
          <a:xfrm flipH="1" flipV="1">
            <a:off x="2011094" y="1690122"/>
            <a:ext cx="453985" cy="509755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низ 39"/>
          <p:cNvSpPr/>
          <p:nvPr/>
        </p:nvSpPr>
        <p:spPr>
          <a:xfrm>
            <a:off x="1656568" y="3609737"/>
            <a:ext cx="73193" cy="135676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углом вверх 42"/>
          <p:cNvSpPr/>
          <p:nvPr/>
        </p:nvSpPr>
        <p:spPr>
          <a:xfrm rot="5400000" flipV="1">
            <a:off x="6690592" y="5317829"/>
            <a:ext cx="1121075" cy="402383"/>
          </a:xfrm>
          <a:prstGeom prst="bentUp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углом вверх 43"/>
          <p:cNvSpPr/>
          <p:nvPr/>
        </p:nvSpPr>
        <p:spPr>
          <a:xfrm rot="5400000">
            <a:off x="2022286" y="5593555"/>
            <a:ext cx="492378" cy="378499"/>
          </a:xfrm>
          <a:prstGeom prst="bentUp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148291" y="74595"/>
            <a:ext cx="2910364" cy="88562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2000"/>
              </a:lnSpc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Заключение инвестиционного договора (ИД)</a:t>
            </a:r>
          </a:p>
        </p:txBody>
      </p:sp>
      <p:sp>
        <p:nvSpPr>
          <p:cNvPr id="35" name="Стрелка вниз 39">
            <a:extLst>
              <a:ext uri="{FF2B5EF4-FFF2-40B4-BE49-F238E27FC236}">
                <a16:creationId xmlns:a16="http://schemas.microsoft.com/office/drawing/2014/main" id="{2DF8BB6C-00B9-43EF-A7E0-AA97FD3186A0}"/>
              </a:ext>
            </a:extLst>
          </p:cNvPr>
          <p:cNvSpPr/>
          <p:nvPr/>
        </p:nvSpPr>
        <p:spPr>
          <a:xfrm>
            <a:off x="4522206" y="3574380"/>
            <a:ext cx="104516" cy="208624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низ 39">
            <a:extLst>
              <a:ext uri="{FF2B5EF4-FFF2-40B4-BE49-F238E27FC236}">
                <a16:creationId xmlns:a16="http://schemas.microsoft.com/office/drawing/2014/main" id="{832B7955-4B39-42F4-87E7-0EC6F9F93353}"/>
              </a:ext>
            </a:extLst>
          </p:cNvPr>
          <p:cNvSpPr/>
          <p:nvPr/>
        </p:nvSpPr>
        <p:spPr>
          <a:xfrm>
            <a:off x="7492359" y="3545253"/>
            <a:ext cx="104516" cy="277080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кругленный прямоугольник 7">
            <a:extLst>
              <a:ext uri="{FF2B5EF4-FFF2-40B4-BE49-F238E27FC236}">
                <a16:creationId xmlns:a16="http://schemas.microsoft.com/office/drawing/2014/main" id="{8EC483E4-60BC-4E70-AA3A-5F18D3802C96}"/>
              </a:ext>
            </a:extLst>
          </p:cNvPr>
          <p:cNvSpPr/>
          <p:nvPr/>
        </p:nvSpPr>
        <p:spPr>
          <a:xfrm>
            <a:off x="358329" y="3023929"/>
            <a:ext cx="2687900" cy="58580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7030A0"/>
                </a:solidFill>
              </a:rPr>
              <a:t>Совет Министров</a:t>
            </a:r>
          </a:p>
        </p:txBody>
      </p:sp>
      <p:sp>
        <p:nvSpPr>
          <p:cNvPr id="47" name="Стрелка вниз 39">
            <a:extLst>
              <a:ext uri="{FF2B5EF4-FFF2-40B4-BE49-F238E27FC236}">
                <a16:creationId xmlns:a16="http://schemas.microsoft.com/office/drawing/2014/main" id="{555F589D-05E3-482D-B043-0F6312F9E4F6}"/>
              </a:ext>
            </a:extLst>
          </p:cNvPr>
          <p:cNvSpPr/>
          <p:nvPr/>
        </p:nvSpPr>
        <p:spPr>
          <a:xfrm>
            <a:off x="1625242" y="2843106"/>
            <a:ext cx="104520" cy="150571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7C4F3C34-CA6E-456F-8BD0-C7C29483BA47}"/>
              </a:ext>
            </a:extLst>
          </p:cNvPr>
          <p:cNvSpPr/>
          <p:nvPr/>
        </p:nvSpPr>
        <p:spPr>
          <a:xfrm>
            <a:off x="2465079" y="1601028"/>
            <a:ext cx="4555192" cy="3416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ts val="900"/>
              </a:lnSpc>
            </a:pPr>
            <a:r>
              <a:rPr lang="ru-RU" sz="1400" i="1" dirty="0">
                <a:solidFill>
                  <a:srgbClr val="7030A0"/>
                </a:solidFill>
              </a:rPr>
              <a:t>проект должен соответствовать приоритетному виду деятельности (сектору экономики)</a:t>
            </a:r>
          </a:p>
        </p:txBody>
      </p:sp>
    </p:spTree>
    <p:extLst>
      <p:ext uri="{BB962C8B-B14F-4D97-AF65-F5344CB8AC3E}">
        <p14:creationId xmlns:p14="http://schemas.microsoft.com/office/powerpoint/2010/main" val="1799695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2759388" y="4029745"/>
            <a:ext cx="2367286" cy="89255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>
                <a:solidFill>
                  <a:srgbClr val="7030A0"/>
                </a:solidFill>
              </a:rPr>
              <a:t>открытый конкурс</a:t>
            </a:r>
          </a:p>
          <a:p>
            <a:pPr algn="ctr"/>
            <a:r>
              <a:rPr lang="ru-RU" b="1" dirty="0">
                <a:solidFill>
                  <a:srgbClr val="7030A0"/>
                </a:solidFill>
              </a:rPr>
              <a:t>закрытый конкурс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entury Gothic" pitchFamily="34" charset="0"/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2622118" y="4241472"/>
            <a:ext cx="274539" cy="0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2623725" y="4476021"/>
            <a:ext cx="274539" cy="0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Скругленный прямоугольник 3">
            <a:extLst>
              <a:ext uri="{FF2B5EF4-FFF2-40B4-BE49-F238E27FC236}">
                <a16:creationId xmlns:a16="http://schemas.microsoft.com/office/drawing/2014/main" id="{433639B3-36C4-4CB8-AD72-C2F522C534F7}"/>
              </a:ext>
            </a:extLst>
          </p:cNvPr>
          <p:cNvSpPr/>
          <p:nvPr/>
        </p:nvSpPr>
        <p:spPr>
          <a:xfrm>
            <a:off x="420716" y="1040349"/>
            <a:ext cx="2615448" cy="7485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200"/>
              </a:lnSpc>
            </a:pPr>
            <a:r>
              <a:rPr lang="ru-RU" sz="2200" b="1" dirty="0">
                <a:solidFill>
                  <a:srgbClr val="7030A0"/>
                </a:solidFill>
              </a:rPr>
              <a:t>инициатива </a:t>
            </a:r>
          </a:p>
          <a:p>
            <a:pPr algn="ctr">
              <a:lnSpc>
                <a:spcPts val="2200"/>
              </a:lnSpc>
            </a:pPr>
            <a:r>
              <a:rPr lang="ru-RU" sz="2200" b="1" dirty="0">
                <a:solidFill>
                  <a:srgbClr val="7030A0"/>
                </a:solidFill>
              </a:rPr>
              <a:t>РОГУ, ОИК</a:t>
            </a:r>
          </a:p>
        </p:txBody>
      </p:sp>
      <p:sp>
        <p:nvSpPr>
          <p:cNvPr id="48" name="Скругленный прямоугольник 3">
            <a:extLst>
              <a:ext uri="{FF2B5EF4-FFF2-40B4-BE49-F238E27FC236}">
                <a16:creationId xmlns:a16="http://schemas.microsoft.com/office/drawing/2014/main" id="{AB07C4BE-199A-4F6D-A36E-A90B5EA89FD8}"/>
              </a:ext>
            </a:extLst>
          </p:cNvPr>
          <p:cNvSpPr/>
          <p:nvPr/>
        </p:nvSpPr>
        <p:spPr>
          <a:xfrm>
            <a:off x="395536" y="1982043"/>
            <a:ext cx="2644952" cy="72560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7030A0"/>
                </a:solidFill>
              </a:rPr>
              <a:t>СМ</a:t>
            </a:r>
          </a:p>
        </p:txBody>
      </p:sp>
      <p:sp>
        <p:nvSpPr>
          <p:cNvPr id="50" name="Скругленный прямоугольник 3">
            <a:extLst>
              <a:ext uri="{FF2B5EF4-FFF2-40B4-BE49-F238E27FC236}">
                <a16:creationId xmlns:a16="http://schemas.microsoft.com/office/drawing/2014/main" id="{E098E8D2-F970-4DE7-9FDA-E00F8783C4AB}"/>
              </a:ext>
            </a:extLst>
          </p:cNvPr>
          <p:cNvSpPr/>
          <p:nvPr/>
        </p:nvSpPr>
        <p:spPr>
          <a:xfrm>
            <a:off x="5691742" y="1040349"/>
            <a:ext cx="2547749" cy="7485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200"/>
              </a:lnSpc>
            </a:pPr>
            <a:r>
              <a:rPr lang="ru-RU" sz="2200" b="1" dirty="0">
                <a:solidFill>
                  <a:srgbClr val="7030A0"/>
                </a:solidFill>
              </a:rPr>
              <a:t>инициатива инвестора</a:t>
            </a:r>
          </a:p>
        </p:txBody>
      </p:sp>
      <p:sp>
        <p:nvSpPr>
          <p:cNvPr id="51" name="Скругленный прямоугольник 3">
            <a:extLst>
              <a:ext uri="{FF2B5EF4-FFF2-40B4-BE49-F238E27FC236}">
                <a16:creationId xmlns:a16="http://schemas.microsoft.com/office/drawing/2014/main" id="{7475AAB4-A8AA-4BA2-B0A6-BE56820CCD59}"/>
              </a:ext>
            </a:extLst>
          </p:cNvPr>
          <p:cNvSpPr/>
          <p:nvPr/>
        </p:nvSpPr>
        <p:spPr>
          <a:xfrm>
            <a:off x="3151615" y="1982043"/>
            <a:ext cx="1872685" cy="72560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7030A0"/>
                </a:solidFill>
              </a:rPr>
              <a:t>РОГУ ОИК</a:t>
            </a:r>
          </a:p>
        </p:txBody>
      </p:sp>
      <p:sp>
        <p:nvSpPr>
          <p:cNvPr id="52" name="Скругленный прямоугольник 3">
            <a:extLst>
              <a:ext uri="{FF2B5EF4-FFF2-40B4-BE49-F238E27FC236}">
                <a16:creationId xmlns:a16="http://schemas.microsoft.com/office/drawing/2014/main" id="{CDBA3025-A163-4739-9B59-06A1B9BF4FF9}"/>
              </a:ext>
            </a:extLst>
          </p:cNvPr>
          <p:cNvSpPr/>
          <p:nvPr/>
        </p:nvSpPr>
        <p:spPr>
          <a:xfrm>
            <a:off x="5126870" y="1982043"/>
            <a:ext cx="1872685" cy="72560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7030A0"/>
                </a:solidFill>
              </a:rPr>
              <a:t>ОАЦ</a:t>
            </a:r>
          </a:p>
        </p:txBody>
      </p:sp>
      <p:sp>
        <p:nvSpPr>
          <p:cNvPr id="53" name="Скругленный прямоугольник 3">
            <a:extLst>
              <a:ext uri="{FF2B5EF4-FFF2-40B4-BE49-F238E27FC236}">
                <a16:creationId xmlns:a16="http://schemas.microsoft.com/office/drawing/2014/main" id="{E36F2CD6-B8A5-42CD-85D6-058390CF5BB9}"/>
              </a:ext>
            </a:extLst>
          </p:cNvPr>
          <p:cNvSpPr/>
          <p:nvPr/>
        </p:nvSpPr>
        <p:spPr>
          <a:xfrm>
            <a:off x="7076311" y="1982043"/>
            <a:ext cx="1872685" cy="72560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200"/>
              </a:lnSpc>
            </a:pPr>
            <a:r>
              <a:rPr lang="ru-RU" sz="2200" b="1" dirty="0">
                <a:solidFill>
                  <a:srgbClr val="7030A0"/>
                </a:solidFill>
              </a:rPr>
              <a:t>Управление делами</a:t>
            </a:r>
          </a:p>
        </p:txBody>
      </p:sp>
      <p:sp>
        <p:nvSpPr>
          <p:cNvPr id="54" name="Стрелка вниз 31">
            <a:extLst>
              <a:ext uri="{FF2B5EF4-FFF2-40B4-BE49-F238E27FC236}">
                <a16:creationId xmlns:a16="http://schemas.microsoft.com/office/drawing/2014/main" id="{160B66DD-CF2B-43C5-A320-85CAEBB5F7D1}"/>
              </a:ext>
            </a:extLst>
          </p:cNvPr>
          <p:cNvSpPr/>
          <p:nvPr/>
        </p:nvSpPr>
        <p:spPr>
          <a:xfrm>
            <a:off x="7909460" y="1808877"/>
            <a:ext cx="216023" cy="156094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трелка углом вверх 38">
            <a:extLst>
              <a:ext uri="{FF2B5EF4-FFF2-40B4-BE49-F238E27FC236}">
                <a16:creationId xmlns:a16="http://schemas.microsoft.com/office/drawing/2014/main" id="{DC2BBFD9-8130-4197-8D3C-EBD5817D1E8A}"/>
              </a:ext>
            </a:extLst>
          </p:cNvPr>
          <p:cNvSpPr/>
          <p:nvPr/>
        </p:nvSpPr>
        <p:spPr>
          <a:xfrm flipH="1" flipV="1">
            <a:off x="3968987" y="1571727"/>
            <a:ext cx="1698000" cy="384806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трелка вниз 31">
            <a:extLst>
              <a:ext uri="{FF2B5EF4-FFF2-40B4-BE49-F238E27FC236}">
                <a16:creationId xmlns:a16="http://schemas.microsoft.com/office/drawing/2014/main" id="{01C3FDF8-CA20-41E9-B07B-831F71215C4B}"/>
              </a:ext>
            </a:extLst>
          </p:cNvPr>
          <p:cNvSpPr/>
          <p:nvPr/>
        </p:nvSpPr>
        <p:spPr>
          <a:xfrm>
            <a:off x="6082767" y="1818885"/>
            <a:ext cx="216023" cy="156094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трелка вниз 31">
            <a:extLst>
              <a:ext uri="{FF2B5EF4-FFF2-40B4-BE49-F238E27FC236}">
                <a16:creationId xmlns:a16="http://schemas.microsoft.com/office/drawing/2014/main" id="{CFA02CB4-8115-49C3-8FD9-5FB2C67D57F5}"/>
              </a:ext>
            </a:extLst>
          </p:cNvPr>
          <p:cNvSpPr/>
          <p:nvPr/>
        </p:nvSpPr>
        <p:spPr>
          <a:xfrm>
            <a:off x="1436081" y="1793200"/>
            <a:ext cx="183591" cy="149699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Скругленный прямоугольник 3">
            <a:extLst>
              <a:ext uri="{FF2B5EF4-FFF2-40B4-BE49-F238E27FC236}">
                <a16:creationId xmlns:a16="http://schemas.microsoft.com/office/drawing/2014/main" id="{7E8AA637-4C79-45E8-A6A4-417CE9FA5314}"/>
              </a:ext>
            </a:extLst>
          </p:cNvPr>
          <p:cNvSpPr/>
          <p:nvPr/>
        </p:nvSpPr>
        <p:spPr>
          <a:xfrm>
            <a:off x="420715" y="2843583"/>
            <a:ext cx="8528281" cy="102554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7030A0"/>
                </a:solidFill>
              </a:rPr>
              <a:t>решение  о реализации проекта в рамках СИД</a:t>
            </a:r>
          </a:p>
          <a:p>
            <a:pPr algn="ctr">
              <a:lnSpc>
                <a:spcPts val="1400"/>
              </a:lnSpc>
            </a:pPr>
            <a:r>
              <a:rPr lang="ru-RU" sz="1400" i="1" dirty="0">
                <a:solidFill>
                  <a:srgbClr val="7030A0"/>
                </a:solidFill>
              </a:rPr>
              <a:t>проект должен соответствовать приоритетному виду деятельности (сектору экономики)</a:t>
            </a:r>
          </a:p>
          <a:p>
            <a:pPr algn="ctr">
              <a:lnSpc>
                <a:spcPts val="1400"/>
              </a:lnSpc>
              <a:spcBef>
                <a:spcPts val="600"/>
              </a:spcBef>
            </a:pPr>
            <a:r>
              <a:rPr lang="ru-RU" sz="1400" i="1" dirty="0">
                <a:solidFill>
                  <a:srgbClr val="7030A0"/>
                </a:solidFill>
              </a:rPr>
              <a:t>если предусматривается возмещение инвестору из бюджета затрат на строительство внеплощадочной инфраструктуры – </a:t>
            </a:r>
            <a:r>
              <a:rPr lang="ru-RU" sz="1400" b="1" i="1" dirty="0">
                <a:solidFill>
                  <a:srgbClr val="7030A0"/>
                </a:solidFill>
              </a:rPr>
              <a:t>решение Совет Министров требует согласования с Президентом</a:t>
            </a:r>
          </a:p>
          <a:p>
            <a:pPr algn="ctr"/>
            <a:endParaRPr lang="ru-RU" sz="1400" i="1" dirty="0">
              <a:solidFill>
                <a:srgbClr val="7030A0"/>
              </a:solidFill>
            </a:endParaRPr>
          </a:p>
        </p:txBody>
      </p:sp>
      <p:sp>
        <p:nvSpPr>
          <p:cNvPr id="61" name="Стрелка вниз 31">
            <a:extLst>
              <a:ext uri="{FF2B5EF4-FFF2-40B4-BE49-F238E27FC236}">
                <a16:creationId xmlns:a16="http://schemas.microsoft.com/office/drawing/2014/main" id="{A1566869-79F9-4E74-A75F-3CC40F093305}"/>
              </a:ext>
            </a:extLst>
          </p:cNvPr>
          <p:cNvSpPr/>
          <p:nvPr/>
        </p:nvSpPr>
        <p:spPr>
          <a:xfrm>
            <a:off x="1436080" y="2725160"/>
            <a:ext cx="183592" cy="127776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Стрелка вниз 31">
            <a:extLst>
              <a:ext uri="{FF2B5EF4-FFF2-40B4-BE49-F238E27FC236}">
                <a16:creationId xmlns:a16="http://schemas.microsoft.com/office/drawing/2014/main" id="{05159416-C48F-4916-9210-0C15F81F02E9}"/>
              </a:ext>
            </a:extLst>
          </p:cNvPr>
          <p:cNvSpPr/>
          <p:nvPr/>
        </p:nvSpPr>
        <p:spPr>
          <a:xfrm>
            <a:off x="7909460" y="2721777"/>
            <a:ext cx="198576" cy="131159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Стрелка вниз 31">
            <a:extLst>
              <a:ext uri="{FF2B5EF4-FFF2-40B4-BE49-F238E27FC236}">
                <a16:creationId xmlns:a16="http://schemas.microsoft.com/office/drawing/2014/main" id="{7E76D87A-DDBD-4700-BE7D-C51D553CC6CB}"/>
              </a:ext>
            </a:extLst>
          </p:cNvPr>
          <p:cNvSpPr/>
          <p:nvPr/>
        </p:nvSpPr>
        <p:spPr>
          <a:xfrm>
            <a:off x="6115198" y="2717345"/>
            <a:ext cx="183592" cy="135591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низ 31">
            <a:extLst>
              <a:ext uri="{FF2B5EF4-FFF2-40B4-BE49-F238E27FC236}">
                <a16:creationId xmlns:a16="http://schemas.microsoft.com/office/drawing/2014/main" id="{36818B57-F904-4643-90F7-22C125679B1D}"/>
              </a:ext>
            </a:extLst>
          </p:cNvPr>
          <p:cNvSpPr/>
          <p:nvPr/>
        </p:nvSpPr>
        <p:spPr>
          <a:xfrm>
            <a:off x="3966591" y="2733159"/>
            <a:ext cx="183592" cy="119777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B59412E0-D015-497B-97D4-DA338475442B}"/>
              </a:ext>
            </a:extLst>
          </p:cNvPr>
          <p:cNvSpPr/>
          <p:nvPr/>
        </p:nvSpPr>
        <p:spPr>
          <a:xfrm>
            <a:off x="235570" y="154520"/>
            <a:ext cx="4788730" cy="62241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2000"/>
              </a:lnSpc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Заключение специального инвестиционного договора (СИД)</a:t>
            </a:r>
          </a:p>
        </p:txBody>
      </p:sp>
      <p:sp>
        <p:nvSpPr>
          <p:cNvPr id="66" name="Скругленный прямоугольник 3">
            <a:extLst>
              <a:ext uri="{FF2B5EF4-FFF2-40B4-BE49-F238E27FC236}">
                <a16:creationId xmlns:a16="http://schemas.microsoft.com/office/drawing/2014/main" id="{428772BD-64F0-46E2-B694-66B19F3F5CAC}"/>
              </a:ext>
            </a:extLst>
          </p:cNvPr>
          <p:cNvSpPr/>
          <p:nvPr/>
        </p:nvSpPr>
        <p:spPr>
          <a:xfrm>
            <a:off x="420715" y="4014418"/>
            <a:ext cx="2154688" cy="8778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200"/>
              </a:lnSpc>
            </a:pPr>
            <a:r>
              <a:rPr lang="ru-RU" sz="2200" b="1" dirty="0">
                <a:solidFill>
                  <a:srgbClr val="7030A0"/>
                </a:solidFill>
              </a:rPr>
              <a:t>по результатам конкурса</a:t>
            </a:r>
          </a:p>
        </p:txBody>
      </p:sp>
      <p:sp>
        <p:nvSpPr>
          <p:cNvPr id="67" name="Скругленный прямоугольник 3">
            <a:extLst>
              <a:ext uri="{FF2B5EF4-FFF2-40B4-BE49-F238E27FC236}">
                <a16:creationId xmlns:a16="http://schemas.microsoft.com/office/drawing/2014/main" id="{36017182-8C0F-4799-96EF-09FE59D309DE}"/>
              </a:ext>
            </a:extLst>
          </p:cNvPr>
          <p:cNvSpPr/>
          <p:nvPr/>
        </p:nvSpPr>
        <p:spPr>
          <a:xfrm>
            <a:off x="5091158" y="4002608"/>
            <a:ext cx="3857838" cy="8778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7030A0"/>
                </a:solidFill>
              </a:rPr>
              <a:t>без проведения конкурса</a:t>
            </a:r>
          </a:p>
          <a:p>
            <a:pPr algn="ctr">
              <a:lnSpc>
                <a:spcPts val="1000"/>
              </a:lnSpc>
              <a:spcBef>
                <a:spcPts val="1200"/>
              </a:spcBef>
            </a:pPr>
            <a:r>
              <a:rPr lang="ru-RU" sz="1400" i="1" dirty="0">
                <a:solidFill>
                  <a:srgbClr val="7030A0"/>
                </a:solidFill>
              </a:rPr>
              <a:t>в пределах отдельных (отстающих) регионов</a:t>
            </a:r>
          </a:p>
        </p:txBody>
      </p:sp>
      <p:sp>
        <p:nvSpPr>
          <p:cNvPr id="69" name="Скругленный прямоугольник 3">
            <a:extLst>
              <a:ext uri="{FF2B5EF4-FFF2-40B4-BE49-F238E27FC236}">
                <a16:creationId xmlns:a16="http://schemas.microsoft.com/office/drawing/2014/main" id="{0ADA5790-933E-4704-AFAC-AA7F029F5FA4}"/>
              </a:ext>
            </a:extLst>
          </p:cNvPr>
          <p:cNvSpPr/>
          <p:nvPr/>
        </p:nvSpPr>
        <p:spPr>
          <a:xfrm>
            <a:off x="480169" y="5486463"/>
            <a:ext cx="8528281" cy="750849"/>
          </a:xfrm>
          <a:prstGeom prst="roundRect">
            <a:avLst/>
          </a:prstGeom>
          <a:solidFill>
            <a:srgbClr val="B9E092"/>
          </a:solidFill>
          <a:ln>
            <a:solidFill>
              <a:srgbClr val="B9E09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7030A0"/>
                </a:solidFill>
              </a:rPr>
              <a:t>Подписание специального инвестиционного договора</a:t>
            </a:r>
            <a:endParaRPr lang="ru-RU" sz="1400" i="1" dirty="0">
              <a:solidFill>
                <a:srgbClr val="7030A0"/>
              </a:solidFill>
            </a:endParaRPr>
          </a:p>
        </p:txBody>
      </p:sp>
      <p:sp>
        <p:nvSpPr>
          <p:cNvPr id="71" name="Стрелка вниз 31">
            <a:extLst>
              <a:ext uri="{FF2B5EF4-FFF2-40B4-BE49-F238E27FC236}">
                <a16:creationId xmlns:a16="http://schemas.microsoft.com/office/drawing/2014/main" id="{2C091DAB-8C12-474A-99DE-2FE9CAB8F9D3}"/>
              </a:ext>
            </a:extLst>
          </p:cNvPr>
          <p:cNvSpPr/>
          <p:nvPr/>
        </p:nvSpPr>
        <p:spPr>
          <a:xfrm>
            <a:off x="1475656" y="4952100"/>
            <a:ext cx="181300" cy="513508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низ 31">
            <a:extLst>
              <a:ext uri="{FF2B5EF4-FFF2-40B4-BE49-F238E27FC236}">
                <a16:creationId xmlns:a16="http://schemas.microsoft.com/office/drawing/2014/main" id="{CEF30523-B02D-4D7B-AA44-4D0150FC4CF5}"/>
              </a:ext>
            </a:extLst>
          </p:cNvPr>
          <p:cNvSpPr/>
          <p:nvPr/>
        </p:nvSpPr>
        <p:spPr>
          <a:xfrm>
            <a:off x="6973093" y="4922297"/>
            <a:ext cx="181300" cy="513508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трелка вниз 31">
            <a:extLst>
              <a:ext uri="{FF2B5EF4-FFF2-40B4-BE49-F238E27FC236}">
                <a16:creationId xmlns:a16="http://schemas.microsoft.com/office/drawing/2014/main" id="{65C9539C-5570-48E8-B1CA-5B23C3E252B8}"/>
              </a:ext>
            </a:extLst>
          </p:cNvPr>
          <p:cNvSpPr/>
          <p:nvPr/>
        </p:nvSpPr>
        <p:spPr>
          <a:xfrm>
            <a:off x="1436081" y="3894267"/>
            <a:ext cx="183592" cy="106030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Стрелка вниз 31">
            <a:extLst>
              <a:ext uri="{FF2B5EF4-FFF2-40B4-BE49-F238E27FC236}">
                <a16:creationId xmlns:a16="http://schemas.microsoft.com/office/drawing/2014/main" id="{3037E28B-B9C3-4E44-ABDA-AA96539CAA30}"/>
              </a:ext>
            </a:extLst>
          </p:cNvPr>
          <p:cNvSpPr/>
          <p:nvPr/>
        </p:nvSpPr>
        <p:spPr>
          <a:xfrm>
            <a:off x="6965616" y="3894267"/>
            <a:ext cx="183591" cy="106030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403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кругленный прямоугольник 3">
            <a:extLst>
              <a:ext uri="{FF2B5EF4-FFF2-40B4-BE49-F238E27FC236}">
                <a16:creationId xmlns:a16="http://schemas.microsoft.com/office/drawing/2014/main" id="{3562ED7E-55E9-4825-9524-58617BBC3803}"/>
              </a:ext>
            </a:extLst>
          </p:cNvPr>
          <p:cNvSpPr/>
          <p:nvPr/>
        </p:nvSpPr>
        <p:spPr>
          <a:xfrm>
            <a:off x="1129351" y="850861"/>
            <a:ext cx="6703607" cy="56316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200"/>
              </a:lnSpc>
            </a:pPr>
            <a:r>
              <a:rPr lang="ru-RU" sz="2200" b="1" dirty="0">
                <a:solidFill>
                  <a:srgbClr val="7030A0"/>
                </a:solidFill>
              </a:rPr>
              <a:t>юридическое лицо, </a:t>
            </a:r>
          </a:p>
          <a:p>
            <a:pPr algn="ctr">
              <a:lnSpc>
                <a:spcPts val="2200"/>
              </a:lnSpc>
            </a:pPr>
            <a:r>
              <a:rPr lang="ru-RU" sz="2200" b="1" dirty="0">
                <a:solidFill>
                  <a:srgbClr val="7030A0"/>
                </a:solidFill>
              </a:rPr>
              <a:t>индивидуальный предприниматель</a:t>
            </a:r>
          </a:p>
        </p:txBody>
      </p:sp>
      <p:sp>
        <p:nvSpPr>
          <p:cNvPr id="30" name="Стрелка вниз 31">
            <a:extLst>
              <a:ext uri="{FF2B5EF4-FFF2-40B4-BE49-F238E27FC236}">
                <a16:creationId xmlns:a16="http://schemas.microsoft.com/office/drawing/2014/main" id="{86F0F742-5892-4223-8E2E-4BB197CE3A47}"/>
              </a:ext>
            </a:extLst>
          </p:cNvPr>
          <p:cNvSpPr/>
          <p:nvPr/>
        </p:nvSpPr>
        <p:spPr>
          <a:xfrm>
            <a:off x="4390310" y="1466062"/>
            <a:ext cx="181690" cy="162738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">
            <a:extLst>
              <a:ext uri="{FF2B5EF4-FFF2-40B4-BE49-F238E27FC236}">
                <a16:creationId xmlns:a16="http://schemas.microsoft.com/office/drawing/2014/main" id="{2B998F47-2988-4B79-9552-8454ADD7905D}"/>
              </a:ext>
            </a:extLst>
          </p:cNvPr>
          <p:cNvSpPr/>
          <p:nvPr/>
        </p:nvSpPr>
        <p:spPr>
          <a:xfrm>
            <a:off x="280541" y="1661056"/>
            <a:ext cx="8683948" cy="55398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200"/>
              </a:lnSpc>
            </a:pPr>
            <a:r>
              <a:rPr lang="ru-RU" dirty="0">
                <a:solidFill>
                  <a:srgbClr val="7030A0"/>
                </a:solidFill>
              </a:rPr>
              <a:t>Разрабатывает предпроектную (предынвестиционную) документацию, проходит ее государственную экологическую экспертизу (при необходимости)</a:t>
            </a:r>
          </a:p>
        </p:txBody>
      </p:sp>
      <p:sp>
        <p:nvSpPr>
          <p:cNvPr id="32" name="Стрелка вниз 31">
            <a:extLst>
              <a:ext uri="{FF2B5EF4-FFF2-40B4-BE49-F238E27FC236}">
                <a16:creationId xmlns:a16="http://schemas.microsoft.com/office/drawing/2014/main" id="{468F7B1E-F001-4B21-BF18-616585E81FC6}"/>
              </a:ext>
            </a:extLst>
          </p:cNvPr>
          <p:cNvSpPr/>
          <p:nvPr/>
        </p:nvSpPr>
        <p:spPr>
          <a:xfrm>
            <a:off x="4390310" y="2221668"/>
            <a:ext cx="181690" cy="110997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">
            <a:extLst>
              <a:ext uri="{FF2B5EF4-FFF2-40B4-BE49-F238E27FC236}">
                <a16:creationId xmlns:a16="http://schemas.microsoft.com/office/drawing/2014/main" id="{F730A2E8-0FA5-4577-B5E4-278D1120F2B8}"/>
              </a:ext>
            </a:extLst>
          </p:cNvPr>
          <p:cNvSpPr/>
          <p:nvPr/>
        </p:nvSpPr>
        <p:spPr>
          <a:xfrm>
            <a:off x="280540" y="2367996"/>
            <a:ext cx="8683948" cy="58843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200"/>
              </a:lnSpc>
            </a:pPr>
            <a:r>
              <a:rPr lang="ru-RU" dirty="0">
                <a:solidFill>
                  <a:srgbClr val="7030A0"/>
                </a:solidFill>
              </a:rPr>
              <a:t>Подает заявление о включении в перечень с приложением документации</a:t>
            </a:r>
            <a:br>
              <a:rPr lang="ru-RU" dirty="0">
                <a:solidFill>
                  <a:srgbClr val="7030A0"/>
                </a:solidFill>
              </a:rPr>
            </a:br>
            <a:r>
              <a:rPr lang="ru-RU" sz="1400" i="1" dirty="0">
                <a:solidFill>
                  <a:srgbClr val="7030A0"/>
                </a:solidFill>
              </a:rPr>
              <a:t>проект должен соответствовать приоритетному виду деятельности (сектору экономики)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6" name="Стрелка вниз 31">
            <a:extLst>
              <a:ext uri="{FF2B5EF4-FFF2-40B4-BE49-F238E27FC236}">
                <a16:creationId xmlns:a16="http://schemas.microsoft.com/office/drawing/2014/main" id="{D6A579DE-F572-4C5D-8B12-4E9CF625B841}"/>
              </a:ext>
            </a:extLst>
          </p:cNvPr>
          <p:cNvSpPr/>
          <p:nvPr/>
        </p:nvSpPr>
        <p:spPr>
          <a:xfrm>
            <a:off x="2267744" y="3426717"/>
            <a:ext cx="181690" cy="110997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1">
            <a:extLst>
              <a:ext uri="{FF2B5EF4-FFF2-40B4-BE49-F238E27FC236}">
                <a16:creationId xmlns:a16="http://schemas.microsoft.com/office/drawing/2014/main" id="{50491826-7A8D-4681-95C0-3CB8049651DB}"/>
              </a:ext>
            </a:extLst>
          </p:cNvPr>
          <p:cNvSpPr/>
          <p:nvPr/>
        </p:nvSpPr>
        <p:spPr>
          <a:xfrm>
            <a:off x="6873815" y="3462019"/>
            <a:ext cx="181690" cy="110997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">
            <a:extLst>
              <a:ext uri="{FF2B5EF4-FFF2-40B4-BE49-F238E27FC236}">
                <a16:creationId xmlns:a16="http://schemas.microsoft.com/office/drawing/2014/main" id="{DED9FB40-84C3-450A-B752-8D2B0387E24F}"/>
              </a:ext>
            </a:extLst>
          </p:cNvPr>
          <p:cNvSpPr/>
          <p:nvPr/>
        </p:nvSpPr>
        <p:spPr>
          <a:xfrm>
            <a:off x="280539" y="3263466"/>
            <a:ext cx="5231118" cy="93562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b="1" dirty="0">
                <a:solidFill>
                  <a:srgbClr val="7030A0"/>
                </a:solidFill>
              </a:rPr>
              <a:t>земельный участок включен в перечень участков для реализации инвестиционных проектов</a:t>
            </a:r>
          </a:p>
        </p:txBody>
      </p:sp>
      <p:sp>
        <p:nvSpPr>
          <p:cNvPr id="39" name="Скругленный прямоугольник 3">
            <a:extLst>
              <a:ext uri="{FF2B5EF4-FFF2-40B4-BE49-F238E27FC236}">
                <a16:creationId xmlns:a16="http://schemas.microsoft.com/office/drawing/2014/main" id="{695A5B5D-5CFE-4815-A133-1472C70DAB1F}"/>
              </a:ext>
            </a:extLst>
          </p:cNvPr>
          <p:cNvSpPr/>
          <p:nvPr/>
        </p:nvSpPr>
        <p:spPr>
          <a:xfrm>
            <a:off x="5652119" y="3263466"/>
            <a:ext cx="3312367" cy="89259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7030A0"/>
                </a:solidFill>
              </a:rPr>
              <a:t>иной (в т.ч. имеющийся у инвестора) земельный участок</a:t>
            </a:r>
          </a:p>
        </p:txBody>
      </p:sp>
      <p:sp>
        <p:nvSpPr>
          <p:cNvPr id="40" name="Скругленный прямоугольник 3">
            <a:extLst>
              <a:ext uri="{FF2B5EF4-FFF2-40B4-BE49-F238E27FC236}">
                <a16:creationId xmlns:a16="http://schemas.microsoft.com/office/drawing/2014/main" id="{65F2CB89-19ED-4F16-BA2C-64E949FE8A67}"/>
              </a:ext>
            </a:extLst>
          </p:cNvPr>
          <p:cNvSpPr/>
          <p:nvPr/>
        </p:nvSpPr>
        <p:spPr>
          <a:xfrm>
            <a:off x="467544" y="4437112"/>
            <a:ext cx="2146120" cy="10801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200"/>
              </a:lnSpc>
            </a:pPr>
            <a:r>
              <a:rPr lang="ru-RU" b="1" dirty="0">
                <a:solidFill>
                  <a:srgbClr val="7030A0"/>
                </a:solidFill>
              </a:rPr>
              <a:t>без проведения конкурса </a:t>
            </a:r>
          </a:p>
          <a:p>
            <a:pPr algn="ctr">
              <a:lnSpc>
                <a:spcPts val="1000"/>
              </a:lnSpc>
              <a:spcBef>
                <a:spcPts val="1200"/>
              </a:spcBef>
            </a:pPr>
            <a:r>
              <a:rPr lang="ru-RU" sz="1400" i="1" dirty="0">
                <a:solidFill>
                  <a:srgbClr val="7030A0"/>
                </a:solidFill>
              </a:rPr>
              <a:t>если обращение одного инвестора</a:t>
            </a:r>
          </a:p>
        </p:txBody>
      </p:sp>
      <p:sp>
        <p:nvSpPr>
          <p:cNvPr id="41" name="Скругленный прямоугольник 3">
            <a:extLst>
              <a:ext uri="{FF2B5EF4-FFF2-40B4-BE49-F238E27FC236}">
                <a16:creationId xmlns:a16="http://schemas.microsoft.com/office/drawing/2014/main" id="{CA760DA5-5EBB-40D0-B43B-ED87B1D842A0}"/>
              </a:ext>
            </a:extLst>
          </p:cNvPr>
          <p:cNvSpPr/>
          <p:nvPr/>
        </p:nvSpPr>
        <p:spPr>
          <a:xfrm>
            <a:off x="2987824" y="4422588"/>
            <a:ext cx="3312368" cy="10801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  <a:spcBef>
                <a:spcPts val="1200"/>
              </a:spcBef>
            </a:pPr>
            <a:r>
              <a:rPr lang="ru-RU" b="1" dirty="0">
                <a:solidFill>
                  <a:srgbClr val="7030A0"/>
                </a:solidFill>
              </a:rPr>
              <a:t>по результатам конкурса</a:t>
            </a:r>
          </a:p>
          <a:p>
            <a:pPr algn="ctr">
              <a:lnSpc>
                <a:spcPts val="1000"/>
              </a:lnSpc>
              <a:spcBef>
                <a:spcPts val="1200"/>
              </a:spcBef>
            </a:pPr>
            <a:r>
              <a:rPr lang="ru-RU" sz="1400" i="1" dirty="0">
                <a:solidFill>
                  <a:srgbClr val="7030A0"/>
                </a:solidFill>
              </a:rPr>
              <a:t>если обращение 2 и более инвесторов, претендующих на реализацию проекта на одном и том же участке</a:t>
            </a:r>
          </a:p>
        </p:txBody>
      </p:sp>
      <p:sp>
        <p:nvSpPr>
          <p:cNvPr id="42" name="Стрелка вниз 31">
            <a:extLst>
              <a:ext uri="{FF2B5EF4-FFF2-40B4-BE49-F238E27FC236}">
                <a16:creationId xmlns:a16="http://schemas.microsoft.com/office/drawing/2014/main" id="{8E7FDA99-5ECA-4CD0-A627-AC387D0B0488}"/>
              </a:ext>
            </a:extLst>
          </p:cNvPr>
          <p:cNvSpPr/>
          <p:nvPr/>
        </p:nvSpPr>
        <p:spPr>
          <a:xfrm>
            <a:off x="4446884" y="4213918"/>
            <a:ext cx="197124" cy="211344"/>
          </a:xfrm>
          <a:prstGeom prst="downArrow">
            <a:avLst/>
          </a:prstGeom>
          <a:noFill/>
          <a:ln>
            <a:solidFill>
              <a:srgbClr val="7030A0">
                <a:alpha val="3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низ 31">
            <a:extLst>
              <a:ext uri="{FF2B5EF4-FFF2-40B4-BE49-F238E27FC236}">
                <a16:creationId xmlns:a16="http://schemas.microsoft.com/office/drawing/2014/main" id="{3E391148-B59D-4FE0-8CA8-1D481FFA2392}"/>
              </a:ext>
            </a:extLst>
          </p:cNvPr>
          <p:cNvSpPr/>
          <p:nvPr/>
        </p:nvSpPr>
        <p:spPr>
          <a:xfrm>
            <a:off x="1475656" y="4225768"/>
            <a:ext cx="197124" cy="211344"/>
          </a:xfrm>
          <a:prstGeom prst="downArrow">
            <a:avLst/>
          </a:prstGeom>
          <a:noFill/>
          <a:ln>
            <a:solidFill>
              <a:srgbClr val="7030A0">
                <a:alpha val="3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011D5F4-8D56-4370-859A-E0EAE65DD3EC}"/>
              </a:ext>
            </a:extLst>
          </p:cNvPr>
          <p:cNvSpPr txBox="1"/>
          <p:nvPr/>
        </p:nvSpPr>
        <p:spPr>
          <a:xfrm>
            <a:off x="280540" y="139156"/>
            <a:ext cx="3283347" cy="622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Реализация проекта по решению исполкома</a:t>
            </a:r>
          </a:p>
        </p:txBody>
      </p:sp>
      <p:sp>
        <p:nvSpPr>
          <p:cNvPr id="47" name="Стрелка вниз 31">
            <a:extLst>
              <a:ext uri="{FF2B5EF4-FFF2-40B4-BE49-F238E27FC236}">
                <a16:creationId xmlns:a16="http://schemas.microsoft.com/office/drawing/2014/main" id="{7AE5C9A6-7E33-41AA-8EC2-64C2EE88B770}"/>
              </a:ext>
            </a:extLst>
          </p:cNvPr>
          <p:cNvSpPr/>
          <p:nvPr/>
        </p:nvSpPr>
        <p:spPr>
          <a:xfrm>
            <a:off x="7668344" y="4199088"/>
            <a:ext cx="197125" cy="1462160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3">
            <a:extLst>
              <a:ext uri="{FF2B5EF4-FFF2-40B4-BE49-F238E27FC236}">
                <a16:creationId xmlns:a16="http://schemas.microsoft.com/office/drawing/2014/main" id="{3B46160F-3598-444E-AF22-DAADF219606C}"/>
              </a:ext>
            </a:extLst>
          </p:cNvPr>
          <p:cNvSpPr/>
          <p:nvPr/>
        </p:nvSpPr>
        <p:spPr>
          <a:xfrm>
            <a:off x="280539" y="5711690"/>
            <a:ext cx="8683948" cy="780355"/>
          </a:xfrm>
          <a:prstGeom prst="roundRect">
            <a:avLst/>
          </a:prstGeom>
          <a:solidFill>
            <a:srgbClr val="B9E092"/>
          </a:solidFill>
          <a:ln>
            <a:solidFill>
              <a:srgbClr val="B9E09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7030A0"/>
                </a:solidFill>
              </a:rPr>
              <a:t>Принимается решение исполкома о включении проекта в перечень преференциальных инвестиционных проектов</a:t>
            </a:r>
          </a:p>
        </p:txBody>
      </p:sp>
      <p:sp>
        <p:nvSpPr>
          <p:cNvPr id="19" name="Стрелка вниз 31">
            <a:extLst>
              <a:ext uri="{FF2B5EF4-FFF2-40B4-BE49-F238E27FC236}">
                <a16:creationId xmlns:a16="http://schemas.microsoft.com/office/drawing/2014/main" id="{B3F47166-2C2C-400D-889E-B1C13C8F79AA}"/>
              </a:ext>
            </a:extLst>
          </p:cNvPr>
          <p:cNvSpPr/>
          <p:nvPr/>
        </p:nvSpPr>
        <p:spPr>
          <a:xfrm>
            <a:off x="2768349" y="2969652"/>
            <a:ext cx="219475" cy="267133"/>
          </a:xfrm>
          <a:prstGeom prst="downArrow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FEA4719-7E10-496E-8AEE-9B860CF2E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2280" y="2953853"/>
            <a:ext cx="280440" cy="29873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1B41349-9822-4DDC-9888-01969230C7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5499542"/>
            <a:ext cx="280440" cy="211344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355B2B1D-533B-45EE-8881-9A0500FF1D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984" y="5517232"/>
            <a:ext cx="280440" cy="211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2863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266</Words>
  <Application>Microsoft Office PowerPoint</Application>
  <PresentationFormat>Экран (4:3)</PresentationFormat>
  <Paragraphs>51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Century Gothic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lil President</dc:creator>
  <cp:lastModifiedBy>Демидович А.В.</cp:lastModifiedBy>
  <cp:revision>28</cp:revision>
  <cp:lastPrinted>2023-06-14T12:24:28Z</cp:lastPrinted>
  <dcterms:created xsi:type="dcterms:W3CDTF">2023-05-22T17:20:46Z</dcterms:created>
  <dcterms:modified xsi:type="dcterms:W3CDTF">2023-10-18T11:53:21Z</dcterms:modified>
</cp:coreProperties>
</file>