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Override+xml" PartName="/ppt/theme/themeOverride1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chart+xml" PartName="/ppt/charts/chart2.xml"/>
  <Override ContentType="application/vnd.ms-office.chartstyle+xml" PartName="/ppt/charts/style2.xml"/>
  <Override ContentType="application/vnd.ms-office.chartcolorstyle+xml" PartName="/ppt/charts/colors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_rels/chart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.xml" Type="http://schemas.microsoft.com/office/2011/relationships/chartColorStyle"/><Relationship Id="rId1" Target="style2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героический подвиг советского народа</c:v>
                </c:pt>
                <c:pt idx="1">
                  <c:v>Великая Победа отцов и дедов</c:v>
                </c:pt>
                <c:pt idx="2">
                  <c:v>тяжелое испытание для жителей Беларуси</c:v>
                </c:pt>
                <c:pt idx="3">
                  <c:v>трагическое событие, унесшее жизни многих людей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58.6</c:v>
                </c:pt>
                <c:pt idx="1">
                  <c:v>53.9</c:v>
                </c:pt>
                <c:pt idx="2">
                  <c:v>53</c:v>
                </c:pt>
                <c:pt idx="3">
                  <c:v>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D-43E2-B79C-A5B1EC30F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9228591"/>
        <c:axId val="1479226095"/>
      </c:barChart>
      <c:catAx>
        <c:axId val="1479228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9226095"/>
        <c:crosses val="autoZero"/>
        <c:auto val="1"/>
        <c:lblAlgn val="ctr"/>
        <c:lblOffset val="100"/>
        <c:noMultiLvlLbl val="0"/>
      </c:catAx>
      <c:valAx>
        <c:axId val="1479226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9228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важно знать историю Беларуси</c:v>
                </c:pt>
                <c:pt idx="1">
                  <c:v>интересоваться прошлым нашей страны</c:v>
                </c:pt>
                <c:pt idx="2">
                  <c:v>интересоваться историей Великой Отечественной войны</c:v>
                </c:pt>
                <c:pt idx="3">
                  <c:v>Великая Отечественная война – одно из самых важных событий в новейшей истории нашей страны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98.5</c:v>
                </c:pt>
                <c:pt idx="1">
                  <c:v>91.4</c:v>
                </c:pt>
                <c:pt idx="2">
                  <c:v>91.4</c:v>
                </c:pt>
                <c:pt idx="3">
                  <c:v>90.5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42-49C8-99F8-86F078AF2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9224847"/>
        <c:axId val="1479224015"/>
      </c:barChart>
      <c:catAx>
        <c:axId val="1479224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9224015"/>
        <c:crosses val="autoZero"/>
        <c:auto val="1"/>
        <c:lblAlgn val="ctr"/>
        <c:lblOffset val="100"/>
        <c:noMultiLvlLbl val="0"/>
      </c:catAx>
      <c:valAx>
        <c:axId val="1479224015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9224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E04F4-45B3-40A6-8D96-8CFA81C3133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5BC32-3567-4FEB-B329-8AE5FA057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6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9E36-DD3D-4A1A-8EAA-DBD126378EC0}" type="datetime1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2085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0C1D-3AE8-4DD2-ABB9-E68C570DCDC5}" type="datetime1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6754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08380-1D0F-4420-86EA-991982700B5D}" type="datetime1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806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C123-6340-45FB-A05C-120ED02D9140}" type="datetime1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7668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F35A-707E-4CF0-A559-E0D95C6FC3A1}" type="datetime1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39880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F19D-F14E-4D3B-9A17-56EBF66AADAA}" type="datetime1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8691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7E79-AA0F-4DDA-8C78-0E6127F660B9}" type="datetime1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5913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7CA2-FBA6-4ACD-934E-0BFBE871F7B7}" type="datetime1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8454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B6C0-A8B6-42B4-9C69-62FF23CD24F3}" type="datetime1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45229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DCF4-EA1C-49B5-A2C1-7D4241EF66A5}" type="datetime1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13003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F7A6-8F80-4350-AFB1-BD152AA93846}" type="datetime1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8636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21C4D-EAA3-47B2-97AC-C1AB9D0FE884}" type="datetime1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BA5B0-E4F2-40A2-BEAF-9EBE9AF01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76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 ?><Relationships xmlns="http://schemas.openxmlformats.org/package/2006/relationships"><Relationship Id="rId3" Target="../media/image36.jpg" Type="http://schemas.openxmlformats.org/officeDocument/2006/relationships/image"/><Relationship Id="rId2" Target="../media/image1.jp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7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 ?><Relationships xmlns="http://schemas.openxmlformats.org/package/2006/relationships"><Relationship Id="rId3" Target="../media/image1.jpg" Type="http://schemas.openxmlformats.org/officeDocument/2006/relationships/image"/><Relationship Id="rId2" Target="../slideLayouts/slideLayout2.xml" Type="http://schemas.openxmlformats.org/officeDocument/2006/relationships/slideLayout"/><Relationship Id="rId1" Target="../theme/themeOverride1.xml" Type="http://schemas.openxmlformats.org/officeDocument/2006/relationships/themeOverride"/><Relationship Id="rId6" Target="../media/image7.jpeg" Type="http://schemas.openxmlformats.org/officeDocument/2006/relationships/image"/><Relationship Id="rId5" Target="../media/image6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1.xml.rels><?xml version="1.0" encoding="UTF-8" standalone="yes" ?><Relationships xmlns="http://schemas.openxmlformats.org/package/2006/relationships"><Relationship Id="rId3" Target="../media/image43.jpg" Type="http://schemas.openxmlformats.org/officeDocument/2006/relationships/image"/><Relationship Id="rId2" Target="../media/image1.jp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5.jpeg" Type="http://schemas.openxmlformats.org/officeDocument/2006/relationships/image"/><Relationship Id="rId4" Target="../media/image44.jpe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 ?><Relationships xmlns="http://schemas.openxmlformats.org/package/2006/relationships"><Relationship Id="rId3" Target="../media/image55.jpeg" Type="http://schemas.openxmlformats.org/officeDocument/2006/relationships/image"/><Relationship Id="rId2" Target="../media/image1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 ?><Relationships xmlns="http://schemas.openxmlformats.org/package/2006/relationships"><Relationship Id="rId3" Target="../media/image11.jpg" Type="http://schemas.openxmlformats.org/officeDocument/2006/relationships/image"/><Relationship Id="rId2" Target="../media/image1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4.jpeg" Type="http://schemas.openxmlformats.org/officeDocument/2006/relationships/image"/><Relationship Id="rId5" Target="../media/image13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3" Target="../media/image19.png" Type="http://schemas.openxmlformats.org/officeDocument/2006/relationships/image"/><Relationship Id="rId2" Target="../media/image1.jp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0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279" y="398070"/>
            <a:ext cx="11835441" cy="2656936"/>
          </a:xfrm>
        </p:spPr>
        <p:txBody>
          <a:bodyPr>
            <a:normAutofit/>
          </a:bodyPr>
          <a:lstStyle/>
          <a:p>
            <a:r>
              <a:rPr lang="ru-RU" b="1" dirty="0">
                <a:latin typeface="Bahnschrift Condensed" panose="020B0502040204020203" pitchFamily="34" charset="0"/>
              </a:rPr>
              <a:t>ИСТОРИЧЕСКАЯ ПАМЯТЬ </a:t>
            </a:r>
            <a:r>
              <a:rPr lang="ru-RU" dirty="0">
                <a:latin typeface="Bahnschrift Condensed" panose="020B0502040204020203" pitchFamily="34" charset="0"/>
              </a:rPr>
              <a:t/>
            </a:r>
            <a:br>
              <a:rPr lang="ru-RU" dirty="0">
                <a:latin typeface="Bahnschrift Condensed" panose="020B0502040204020203" pitchFamily="34" charset="0"/>
              </a:rPr>
            </a:br>
            <a:r>
              <a:rPr lang="ru-RU" b="1" dirty="0">
                <a:latin typeface="Bahnschrift Condensed" panose="020B0502040204020203" pitchFamily="34" charset="0"/>
              </a:rPr>
              <a:t>О ВЕЛИКОЙ ОТЕЧЕСТВЕННОЙ ВОЙНЕ </a:t>
            </a:r>
            <a:r>
              <a:rPr lang="ru-RU" dirty="0">
                <a:latin typeface="Bahnschrift Condensed" panose="020B0502040204020203" pitchFamily="34" charset="0"/>
              </a:rPr>
              <a:t/>
            </a:r>
            <a:br>
              <a:rPr lang="ru-RU" dirty="0">
                <a:latin typeface="Bahnschrift Condensed" panose="020B0502040204020203" pitchFamily="34" charset="0"/>
              </a:rPr>
            </a:br>
            <a:r>
              <a:rPr lang="ru-RU" b="1" dirty="0">
                <a:latin typeface="Bahnschrift Condensed" panose="020B0502040204020203" pitchFamily="34" charset="0"/>
              </a:rPr>
              <a:t>КАК ФАКТОР ФОРМИРОВАНИЯ ПАТРИОТИЗМА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188640"/>
            <a:ext cx="1492369" cy="13344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01" y="-14833"/>
            <a:ext cx="2470030" cy="17413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2285915"/>
            <a:ext cx="12188825" cy="527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9378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-46847"/>
            <a:ext cx="118268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Вклад белорусского народа в разгром немецко-фашистских захватчиков. Цифры и факты.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85217" y="1325563"/>
            <a:ext cx="2759015" cy="15729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первоочередная цель зарубежных фальсификаторов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37770" y="1325563"/>
            <a:ext cx="4561204" cy="15729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лицемерный и кощунственный пересмотр истории Второй мировой войны. 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12" name="Прямая со стрелкой 11"/>
          <p:cNvCxnSpPr>
            <a:stCxn id="10" idx="3"/>
            <a:endCxn id="11" idx="1"/>
          </p:cNvCxnSpPr>
          <p:nvPr/>
        </p:nvCxnSpPr>
        <p:spPr>
          <a:xfrm>
            <a:off x="5244232" y="2112019"/>
            <a:ext cx="69353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8415" y="3054500"/>
            <a:ext cx="2759015" cy="36895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среди стран Европейского союза не было победителей, а были в лучшем случае освобожденные,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в худшем – союзники Германии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24199" y="3054501"/>
            <a:ext cx="2759015" cy="10104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союзники Германии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76752" y="3054500"/>
            <a:ext cx="4561204" cy="10104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Италия, Румыния, Венгрия, Болгария, Финляндия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19" name="Прямая со стрелкой 18"/>
          <p:cNvCxnSpPr>
            <a:stCxn id="17" idx="3"/>
            <a:endCxn id="18" idx="1"/>
          </p:cNvCxnSpPr>
          <p:nvPr/>
        </p:nvCxnSpPr>
        <p:spPr>
          <a:xfrm>
            <a:off x="5883214" y="3559713"/>
            <a:ext cx="69353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178755" y="5685905"/>
            <a:ext cx="2759015" cy="103557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«нейтралы»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31308" y="5685905"/>
            <a:ext cx="4561204" cy="103557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Испания, Португалия, Швейцария, Швеция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22" name="Прямая со стрелкой 21"/>
          <p:cNvCxnSpPr>
            <a:stCxn id="20" idx="3"/>
            <a:endCxn id="21" idx="1"/>
          </p:cNvCxnSpPr>
          <p:nvPr/>
        </p:nvCxnSpPr>
        <p:spPr>
          <a:xfrm>
            <a:off x="5937770" y="6203690"/>
            <a:ext cx="69353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124199" y="4323071"/>
            <a:ext cx="2759015" cy="10104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«сдавшиеся»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76752" y="4323070"/>
            <a:ext cx="4561204" cy="101042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Австрия, Чехия, Франция (правительство Виши), Голландия, Дания и др.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31" name="Прямая со стрелкой 30"/>
          <p:cNvCxnSpPr>
            <a:stCxn id="29" idx="3"/>
            <a:endCxn id="30" idx="1"/>
          </p:cNvCxnSpPr>
          <p:nvPr/>
        </p:nvCxnSpPr>
        <p:spPr>
          <a:xfrm>
            <a:off x="5883214" y="4828283"/>
            <a:ext cx="69353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5" idx="3"/>
            <a:endCxn id="17" idx="1"/>
          </p:cNvCxnSpPr>
          <p:nvPr/>
        </p:nvCxnSpPr>
        <p:spPr>
          <a:xfrm flipV="1">
            <a:off x="2777430" y="3559713"/>
            <a:ext cx="346769" cy="133954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777430" y="4899262"/>
            <a:ext cx="34676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20" idx="1"/>
          </p:cNvCxnSpPr>
          <p:nvPr/>
        </p:nvCxnSpPr>
        <p:spPr>
          <a:xfrm>
            <a:off x="2777430" y="4899262"/>
            <a:ext cx="401325" cy="13044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02954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251979"/>
            <a:ext cx="118268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Вклад белорусского народа в разгром немецко-фашистских захватчиков. Цифры и факты.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6797" y="1940361"/>
            <a:ext cx="6670909" cy="11100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На стороне нацистской Германии воевало более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1,8 млн граждан других национальностей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63343" y="1932232"/>
            <a:ext cx="2759015" cy="111006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8 иностранных дивизий 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10" name="Прямая со стрелкой 9"/>
          <p:cNvCxnSpPr>
            <a:stCxn id="7" idx="3"/>
            <a:endCxn id="8" idx="1"/>
          </p:cNvCxnSpPr>
          <p:nvPr/>
        </p:nvCxnSpPr>
        <p:spPr>
          <a:xfrm flipV="1">
            <a:off x="7817706" y="2487266"/>
            <a:ext cx="645637" cy="81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463343" y="3536184"/>
            <a:ext cx="2759015" cy="177844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Войска СС состояли из 26 добровольческих дивизий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13" name="Прямая со стрелкой 12"/>
          <p:cNvCxnSpPr>
            <a:endCxn id="11" idx="0"/>
          </p:cNvCxnSpPr>
          <p:nvPr/>
        </p:nvCxnSpPr>
        <p:spPr>
          <a:xfrm flipH="1">
            <a:off x="9842851" y="3040961"/>
            <a:ext cx="1816" cy="4952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656646" y="4026161"/>
            <a:ext cx="2655861" cy="53305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«Фландрия»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1998" y="4024716"/>
            <a:ext cx="2655861" cy="53305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«Нидерланды»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56646" y="4815349"/>
            <a:ext cx="2655861" cy="53305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«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Валлония</a:t>
            </a:r>
            <a:r>
              <a:rPr lang="ru-RU" sz="2400" b="1" dirty="0">
                <a:solidFill>
                  <a:sysClr val="windowText" lastClr="000000"/>
                </a:solidFill>
              </a:rPr>
              <a:t>»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51997" y="4781579"/>
            <a:ext cx="2655861" cy="53305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«Дания»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54322" y="3198700"/>
            <a:ext cx="2655861" cy="67496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Добровольческие легионы: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4073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-46847"/>
            <a:ext cx="118268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Задача современников не допустить забвения героического подвига нашего народа</a:t>
            </a:r>
            <a:endParaRPr lang="ru-RU" sz="3600" b="1" dirty="0">
              <a:latin typeface="Bahnschrif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4" y="1972772"/>
            <a:ext cx="4212370" cy="36812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95206" y="1964458"/>
            <a:ext cx="6706091" cy="36895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«государство обеспечивает сохранение исторической правды и памяти о героическом подвиге белорусского народа в годы Великой Отечественной войны» (статья 15), «сохранение исторической памяти о героическом прошлом белорусского народа, патриотизм являются долгом каждого гражданина Республики Беларусь» (статья 54)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12" name="Прямая со стрелкой 11"/>
          <p:cNvCxnSpPr>
            <a:stCxn id="3" idx="3"/>
            <a:endCxn id="10" idx="1"/>
          </p:cNvCxnSpPr>
          <p:nvPr/>
        </p:nvCxnSpPr>
        <p:spPr>
          <a:xfrm flipV="1">
            <a:off x="4517374" y="3809220"/>
            <a:ext cx="777832" cy="41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91782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-46847"/>
            <a:ext cx="118268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Соцопрос, проведенный Институтом социологии Национальной академии наук Беларуси в апреле–мае 2023 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77935" y="1194820"/>
            <a:ext cx="8079970" cy="78645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Современному белорусу важно: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54440985"/>
              </p:ext>
            </p:extLst>
          </p:nvPr>
        </p:nvGraphicFramePr>
        <p:xfrm>
          <a:off x="857840" y="2056044"/>
          <a:ext cx="10495960" cy="466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512902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-46847"/>
            <a:ext cx="11826814" cy="1027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Победа в Великой Отечественной войне как итог народного единения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794006"/>
            <a:ext cx="8686800" cy="5092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Героическая оборона Брестской крепости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0121" y="1511414"/>
            <a:ext cx="3100933" cy="191758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22 июня 1941 г. германские войска атаковали границы СССР от Баренцева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до Черного моря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22728" y="1511414"/>
            <a:ext cx="6256999" cy="191758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Первый удар приняли на себя заставы Белорусского пограничного округа генерал-лейтенанта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И.А.Богданова</a:t>
            </a:r>
            <a:r>
              <a:rPr lang="ru-RU" sz="2400" b="1" dirty="0">
                <a:solidFill>
                  <a:sysClr val="windowText" lastClr="000000"/>
                </a:solidFill>
              </a:rPr>
              <a:t> и войска Западного фронта под командованием генерала армии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Д.Г.Павлова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3" name="Прямая со стрелкой 2"/>
          <p:cNvCxnSpPr>
            <a:stCxn id="8" idx="3"/>
            <a:endCxn id="9" idx="1"/>
          </p:cNvCxnSpPr>
          <p:nvPr/>
        </p:nvCxnSpPr>
        <p:spPr>
          <a:xfrm>
            <a:off x="4281054" y="2470207"/>
            <a:ext cx="44167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604227"/>
            <a:ext cx="1452436" cy="19680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3" y="3604227"/>
            <a:ext cx="1452436" cy="197947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2593" y="5665164"/>
            <a:ext cx="1452436" cy="55568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ysClr val="windowText" lastClr="000000"/>
                </a:solidFill>
              </a:rPr>
              <a:t>Д.Г.Павлов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52599" y="5659464"/>
            <a:ext cx="1522615" cy="55568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ysClr val="windowText" lastClr="000000"/>
                </a:solidFill>
              </a:rPr>
              <a:t>И.А.Богданов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43954" y="3604226"/>
            <a:ext cx="3100933" cy="325377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Гарнизон Брестской крепости – воины более 30 национальностей – почти месяц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в чрезвычайно тяжелых условиях блокады отбивал атаки врага.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05" y="3878734"/>
            <a:ext cx="4640173" cy="261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5733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-46847"/>
            <a:ext cx="11826814" cy="1027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Победа в Великой Отечественной войне как итог народного единения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794006"/>
            <a:ext cx="8686800" cy="5092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Герои Брестской крепости: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6" y="1446414"/>
            <a:ext cx="1849595" cy="28127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8856" y="4368378"/>
            <a:ext cx="1849595" cy="55568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ysClr val="windowText" lastClr="000000"/>
                </a:solidFill>
              </a:rPr>
              <a:t>П.Н.Гаврилов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14" y="1446414"/>
            <a:ext cx="1881560" cy="28127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46914" y="4368378"/>
            <a:ext cx="1881560" cy="55568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ysClr val="windowText" lastClr="000000"/>
                </a:solidFill>
              </a:rPr>
              <a:t>И.Н.Зубачев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37" y="1446414"/>
            <a:ext cx="1881560" cy="281435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106937" y="4368378"/>
            <a:ext cx="1881560" cy="55568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ysClr val="windowText" lastClr="000000"/>
                </a:solidFill>
              </a:rPr>
              <a:t>Е.М.Фомин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960" y="1462176"/>
            <a:ext cx="1929318" cy="280138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266960" y="4374994"/>
            <a:ext cx="1881560" cy="55568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ysClr val="windowText" lastClr="000000"/>
                </a:solidFill>
              </a:rPr>
              <a:t>А.М.Кижеватов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741" y="1446414"/>
            <a:ext cx="1929318" cy="277629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474741" y="4368378"/>
            <a:ext cx="1881560" cy="55568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ysClr val="windowText" lastClr="000000"/>
                </a:solidFill>
              </a:rPr>
              <a:t>А.Ф.Наганов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8856" y="5167805"/>
            <a:ext cx="10585203" cy="155367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ДЛЯ СРАВНЕНИЯ: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Дания капитулировала за 6 часов, Люксембург – сутки, Нидерланды – 5 дней, Польша – 28 дней, Франция – 44 дня.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9917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-46847"/>
            <a:ext cx="11826814" cy="1027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Победа в Великой Отечественной войне как итог народного единения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794006"/>
            <a:ext cx="8686800" cy="5092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Оборона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г.Могилева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118" y="1442917"/>
            <a:ext cx="3100933" cy="125871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Оборона Могилева длилась 23 дня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117" y="2891739"/>
            <a:ext cx="3100933" cy="125871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На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Буйничском</a:t>
            </a:r>
            <a:r>
              <a:rPr lang="ru-RU" sz="2400" b="1" dirty="0">
                <a:solidFill>
                  <a:sysClr val="windowText" lastClr="000000"/>
                </a:solidFill>
              </a:rPr>
              <a:t> поле уничтожено 39 танков противника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117" y="4314815"/>
            <a:ext cx="3100933" cy="240666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В 1980 году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г.Могилев</a:t>
            </a:r>
            <a:r>
              <a:rPr lang="ru-RU" sz="2400" b="1" dirty="0">
                <a:solidFill>
                  <a:sysClr val="windowText" lastClr="000000"/>
                </a:solidFill>
              </a:rPr>
              <a:t> был награжден орденом Отечественной войны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І степени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27" y="4316822"/>
            <a:ext cx="4407341" cy="2447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49" y="1441827"/>
            <a:ext cx="5286098" cy="277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8079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-46847"/>
            <a:ext cx="11826814" cy="1027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Победа в Великой Отечественной войне как итог народного единения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794006"/>
            <a:ext cx="8686800" cy="5092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Контрнаступление в первые месяцы войны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118" y="1442917"/>
            <a:ext cx="3100933" cy="350315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13 июля 1941 г. войска 63-го стрелкового корпуса генерал-лейтенанта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Л.Г.Петровского</a:t>
            </a:r>
            <a:r>
              <a:rPr lang="ru-RU" sz="2400" b="1" dirty="0">
                <a:solidFill>
                  <a:sysClr val="windowText" lastClr="000000"/>
                </a:solidFill>
              </a:rPr>
              <a:t> освободили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г.Рогачев</a:t>
            </a:r>
            <a:r>
              <a:rPr lang="ru-RU" sz="2400" b="1" dirty="0">
                <a:solidFill>
                  <a:sysClr val="windowText" lastClr="000000"/>
                </a:solidFill>
              </a:rPr>
              <a:t> и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г.Жлобин</a:t>
            </a:r>
            <a:r>
              <a:rPr lang="ru-RU" sz="2400" b="1" dirty="0">
                <a:solidFill>
                  <a:sysClr val="windowText" lastClr="000000"/>
                </a:solidFill>
              </a:rPr>
              <a:t> и удерживали их </a:t>
            </a:r>
          </a:p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до 14 августа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06" y="1442918"/>
            <a:ext cx="2454615" cy="27799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19115" y="4362489"/>
            <a:ext cx="1849595" cy="55568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ysClr val="windowText" lastClr="000000"/>
                </a:solidFill>
              </a:rPr>
              <a:t>Л.Г.Петровский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8559" y="1442917"/>
            <a:ext cx="3100933" cy="350315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12–19 августа кровопролитные бои на подступах к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г.Гомелю</a:t>
            </a:r>
            <a:r>
              <a:rPr lang="ru-RU" sz="2400" b="1" dirty="0">
                <a:solidFill>
                  <a:sysClr val="windowText" lastClr="000000"/>
                </a:solidFill>
              </a:rPr>
              <a:t> вели войска 21-й армии генерал-майора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В.Н.Гордова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161" y="1442917"/>
            <a:ext cx="1953169" cy="27661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840948" y="4335747"/>
            <a:ext cx="1849595" cy="55568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ysClr val="windowText" lastClr="000000"/>
                </a:solidFill>
              </a:rPr>
              <a:t>В.Н.Гордов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118" y="5085695"/>
            <a:ext cx="5383592" cy="163578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14 июля 1941 г. в ходе боев за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г.Оршу</a:t>
            </a:r>
            <a:r>
              <a:rPr lang="ru-RU" sz="2400" b="1" dirty="0">
                <a:solidFill>
                  <a:sysClr val="windowText" lastClr="000000"/>
                </a:solidFill>
              </a:rPr>
              <a:t> сокрушительный огонь по врагу открыла первая экспериментальная батарея реактивных артиллерийских установок капитана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И.А.Флерова</a:t>
            </a:r>
            <a:r>
              <a:rPr lang="ru-RU" sz="2400" b="1" dirty="0">
                <a:solidFill>
                  <a:sysClr val="windowText" lastClr="000000"/>
                </a:solidFill>
              </a:rPr>
              <a:t> 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3827" y="5085695"/>
            <a:ext cx="1136755" cy="16357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77" y="5091229"/>
            <a:ext cx="2786472" cy="163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8782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-46847"/>
            <a:ext cx="11826814" cy="1027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Победа в Великой Отечественной войне как итог народного единения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794006"/>
            <a:ext cx="8686800" cy="5092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Первый партизанский бой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8122" y="1660976"/>
            <a:ext cx="3100933" cy="413492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Первый документально подтвержденный партизанский бой в ходе Второй мировой войны провел уже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28 июня 1941 г. в окрестностях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г.Пинска</a:t>
            </a:r>
            <a:r>
              <a:rPr lang="ru-RU" sz="2400" b="1" dirty="0">
                <a:solidFill>
                  <a:sysClr val="windowText" lastClr="000000"/>
                </a:solidFill>
              </a:rPr>
              <a:t> отряд легендарного командира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В.З.Коржа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62" y="1660976"/>
            <a:ext cx="2310938" cy="31644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63333" y="5027631"/>
            <a:ext cx="1849595" cy="55568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ysClr val="windowText" lastClr="000000"/>
                </a:solidFill>
              </a:rPr>
              <a:t>В.З.Корж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54645" y="5027631"/>
            <a:ext cx="5257800" cy="119219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Первыми партизанами-героями СССР стали в 1941 году белорусы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Т.П.Бумажков</a:t>
            </a:r>
            <a:r>
              <a:rPr lang="ru-RU" sz="2400" b="1" dirty="0">
                <a:solidFill>
                  <a:sysClr val="windowText" lastClr="000000"/>
                </a:solidFill>
              </a:rPr>
              <a:t> и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Ф.И.Павловский</a:t>
            </a:r>
            <a:r>
              <a:rPr lang="ru-RU" sz="2400" b="1" dirty="0">
                <a:solidFill>
                  <a:sysClr val="windowText" lastClr="000000"/>
                </a:solidFill>
              </a:rPr>
              <a:t>.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86" y="1660976"/>
            <a:ext cx="5206518" cy="316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60272"/>
      </p:ext>
    </p:extLst>
  </p:cSld>
  <p:clrMapOvr>
    <a:masterClrMapping/>
  </p:clrMapOvr>
  <p:transition spd="slow">
    <p:push dir="u"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19</a:t>
            </a:fld>
            <a:endParaRPr dirty="0" lang="ru-RU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-46847"/>
            <a:ext cx="11826814" cy="1027235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lang="ru-RU" sz="3600">
                <a:latin charset="0" panose="020B0502040204020203" pitchFamily="34" typeface="Bahnschrift Condensed"/>
              </a:rPr>
              <a:t>Победа в Великой Отечественной войне как итог народного единения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674" y="910902"/>
            <a:ext cx="3100933" cy="581057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400">
                <a:solidFill>
                  <a:sysClr lastClr="000000" val="windowText"/>
                </a:solidFill>
              </a:rPr>
              <a:t>12 июля 1941 года </a:t>
            </a:r>
            <a:r>
              <a:rPr b="1" dirty="0" err="1" lang="ru-RU" sz="2400">
                <a:solidFill>
                  <a:sysClr lastClr="000000" val="windowText"/>
                </a:solidFill>
              </a:rPr>
              <a:t>М.Ф.Шмырев</a:t>
            </a:r>
            <a:r>
              <a:rPr b="1" dirty="0" lang="ru-RU" sz="2400">
                <a:solidFill>
                  <a:sysClr lastClr="000000" val="windowText"/>
                </a:solidFill>
              </a:rPr>
              <a:t> сформировал партизанский отряд, который насчитывал вначале всего </a:t>
            </a:r>
            <a:br>
              <a:rPr b="1" dirty="0" lang="ru-RU" sz="2400">
                <a:solidFill>
                  <a:sysClr lastClr="000000" val="windowText"/>
                </a:solidFill>
              </a:rPr>
            </a:br>
            <a:r>
              <a:rPr b="1" dirty="0" lang="ru-RU" sz="2400">
                <a:solidFill>
                  <a:sysClr lastClr="000000" val="windowText"/>
                </a:solidFill>
              </a:rPr>
              <a:t>22 человека.</a:t>
            </a:r>
          </a:p>
          <a:p>
            <a:pPr algn="ctr"/>
            <a:r>
              <a:rPr b="1" dirty="0" lang="ru-RU" sz="2400">
                <a:solidFill>
                  <a:sysClr lastClr="000000" val="windowText"/>
                </a:solidFill>
              </a:rPr>
              <a:t>8 апреля 1942 года в Витебской области была создана 1-я Белорусская партизанская бригада под командованием </a:t>
            </a:r>
            <a:r>
              <a:rPr b="1" dirty="0" err="1" lang="ru-RU" sz="2400">
                <a:solidFill>
                  <a:sysClr lastClr="000000" val="windowText"/>
                </a:solidFill>
              </a:rPr>
              <a:t>М.Ф.Шмырёва</a:t>
            </a:r>
            <a:r>
              <a:rPr b="1" dirty="0" lang="ru-RU" sz="2400">
                <a:solidFill>
                  <a:sysClr lastClr="000000" val="windowText"/>
                </a:solidFill>
              </a:rPr>
              <a:t> и </a:t>
            </a:r>
            <a:r>
              <a:rPr b="1" dirty="0" err="1" lang="ru-RU" sz="2400">
                <a:solidFill>
                  <a:sysClr lastClr="000000" val="windowText"/>
                </a:solidFill>
              </a:rPr>
              <a:t>Р.В.Шкредо</a:t>
            </a:r>
            <a:endParaRPr b="1" dirty="0" lang="ru-RU" sz="2400">
              <a:solidFill>
                <a:sysClr lastClr="000000" val="windowText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01" y="910316"/>
            <a:ext cx="1740416" cy="24394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59226" y="3428414"/>
            <a:ext cx="1682227" cy="36991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err="1" lang="ru-RU">
                <a:solidFill>
                  <a:sysClr lastClr="000000" val="windowText"/>
                </a:solidFill>
              </a:rPr>
              <a:t>М.Ф.Шмырев</a:t>
            </a:r>
            <a:endParaRPr dirty="0" lang="ru-RU">
              <a:solidFill>
                <a:sysClr lastClr="000000" val="windowText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00" y="3916281"/>
            <a:ext cx="1738817" cy="24394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71695" y="6421631"/>
            <a:ext cx="1682227" cy="36991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err="1" lang="ru-RU">
                <a:solidFill>
                  <a:sysClr lastClr="000000" val="windowText"/>
                </a:solidFill>
              </a:rPr>
              <a:t>Р.В.Шкредо</a:t>
            </a:r>
            <a:endParaRPr dirty="0" lang="ru-RU">
              <a:solidFill>
                <a:sysClr lastClr="000000" val="windowText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4010" y="910316"/>
            <a:ext cx="6843403" cy="132522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400">
                <a:solidFill>
                  <a:sysClr lastClr="000000" val="windowText"/>
                </a:solidFill>
              </a:rPr>
              <a:t>К середине 1942 года было создано уже </a:t>
            </a:r>
            <a:br>
              <a:rPr b="1" dirty="0" lang="ru-RU" sz="2400">
                <a:solidFill>
                  <a:sysClr lastClr="000000" val="windowText"/>
                </a:solidFill>
              </a:rPr>
            </a:br>
            <a:r>
              <a:rPr b="1" dirty="0" lang="ru-RU" sz="2400">
                <a:solidFill>
                  <a:sysClr lastClr="000000" val="windowText"/>
                </a:solidFill>
              </a:rPr>
              <a:t>14 партизанских бригад, к концу года - 56, </a:t>
            </a:r>
          </a:p>
          <a:p>
            <a:pPr algn="ctr"/>
            <a:r>
              <a:rPr b="1" dirty="0" lang="ru-RU" sz="2400">
                <a:solidFill>
                  <a:sysClr lastClr="000000" val="windowText"/>
                </a:solidFill>
              </a:rPr>
              <a:t>а к концу 1943 года - 180 партизанских бригад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80636" y="2407194"/>
            <a:ext cx="5059966" cy="431428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400">
                <a:solidFill>
                  <a:sysClr lastClr="000000" val="windowText"/>
                </a:solidFill>
              </a:rPr>
              <a:t>Заслонов К.С., под его руководством в </a:t>
            </a:r>
            <a:r>
              <a:rPr b="1" dirty="0" err="1" lang="ru-RU" sz="2400">
                <a:solidFill>
                  <a:sysClr lastClr="000000" val="windowText"/>
                </a:solidFill>
              </a:rPr>
              <a:t>г.Орше</a:t>
            </a:r>
            <a:r>
              <a:rPr b="1" dirty="0" lang="ru-RU" sz="2400">
                <a:solidFill>
                  <a:sysClr lastClr="000000" val="windowText"/>
                </a:solidFill>
              </a:rPr>
              <a:t> совершались диверсии </a:t>
            </a:r>
            <a:br>
              <a:rPr b="1" dirty="0" lang="ru-RU" sz="2400">
                <a:solidFill>
                  <a:sysClr lastClr="000000" val="windowText"/>
                </a:solidFill>
              </a:rPr>
            </a:br>
            <a:r>
              <a:rPr b="1" dirty="0" lang="ru-RU" sz="2400">
                <a:solidFill>
                  <a:sysClr lastClr="000000" val="windowText"/>
                </a:solidFill>
              </a:rPr>
              <a:t>на железной дороге.</a:t>
            </a:r>
          </a:p>
          <a:p>
            <a:pPr algn="ctr"/>
            <a:r>
              <a:rPr b="1" dirty="0" lang="ru-RU" sz="2400">
                <a:solidFill>
                  <a:sysClr lastClr="000000" val="windowText"/>
                </a:solidFill>
              </a:rPr>
              <a:t>15 июля 1942 года на базе партизанского отряда, насчитывавшего к тому времени 250 человек создана партизанская бригада «Дяди </a:t>
            </a:r>
            <a:r>
              <a:rPr b="1" dirty="0" lang="ru-RU" smtClean="0" sz="2400">
                <a:solidFill>
                  <a:sysClr lastClr="000000" val="windowText"/>
                </a:solidFill>
              </a:rPr>
              <a:t>Костя».</a:t>
            </a:r>
            <a:endParaRPr b="1" dirty="0" lang="ru-RU" sz="2400">
              <a:solidFill>
                <a:sysClr lastClr="000000" val="windowText"/>
              </a:solidFill>
            </a:endParaRPr>
          </a:p>
          <a:p>
            <a:pPr algn="ctr"/>
            <a:r>
              <a:rPr b="1" dirty="0" lang="ru-RU" sz="2400">
                <a:solidFill>
                  <a:sysClr lastClr="000000" val="windowText"/>
                </a:solidFill>
              </a:rPr>
              <a:t>После гибели </a:t>
            </a:r>
            <a:r>
              <a:rPr b="1" dirty="0" err="1" lang="ru-RU" sz="2400">
                <a:solidFill>
                  <a:sysClr lastClr="000000" val="windowText"/>
                </a:solidFill>
              </a:rPr>
              <a:t>Заслонова</a:t>
            </a:r>
            <a:r>
              <a:rPr b="1" dirty="0" lang="ru-RU" sz="2400">
                <a:solidFill>
                  <a:sysClr lastClr="000000" val="windowText"/>
                </a:solidFill>
              </a:rPr>
              <a:t> – </a:t>
            </a:r>
            <a:br>
              <a:rPr b="1" dirty="0" lang="ru-RU" sz="2400">
                <a:solidFill>
                  <a:sysClr lastClr="000000" val="windowText"/>
                </a:solidFill>
              </a:rPr>
            </a:br>
            <a:r>
              <a:rPr b="1" dirty="0" lang="ru-RU" sz="2400">
                <a:solidFill>
                  <a:sysClr lastClr="000000" val="windowText"/>
                </a:solidFill>
              </a:rPr>
              <a:t>«1-я партизанская бригада имени </a:t>
            </a:r>
            <a:r>
              <a:rPr b="1" dirty="0" err="1" lang="ru-RU" sz="2400">
                <a:solidFill>
                  <a:sysClr lastClr="000000" val="windowText"/>
                </a:solidFill>
              </a:rPr>
              <a:t>К.С.Заслонова</a:t>
            </a:r>
            <a:r>
              <a:rPr b="1" dirty="0" lang="ru-RU" sz="2400">
                <a:solidFill>
                  <a:sysClr lastClr="000000" val="windowText"/>
                </a:solidFill>
              </a:rPr>
              <a:t>»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3"/>
          <a:stretch/>
        </p:blipFill>
        <p:spPr>
          <a:xfrm>
            <a:off x="10418403" y="2669031"/>
            <a:ext cx="1695796" cy="229431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425187" y="5099172"/>
            <a:ext cx="1682227" cy="36991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err="1" lang="ru-RU">
                <a:solidFill>
                  <a:sysClr lastClr="000000" val="windowText"/>
                </a:solidFill>
              </a:rPr>
              <a:t>К.С.Заслонов</a:t>
            </a:r>
            <a:endParaRPr dirty="0" lang="ru-RU">
              <a:solidFill>
                <a:sysClr lastClr="000000" val="windowText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1604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29" y="123586"/>
            <a:ext cx="11826814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Вклад белорусского народа в разгром немецко-фашистских захватчиков. Цифры и факты.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5" y="1449149"/>
            <a:ext cx="3424686" cy="22042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13" y="1449149"/>
            <a:ext cx="3432293" cy="22042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39" y="1446776"/>
            <a:ext cx="3432293" cy="22090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5795" y="3856007"/>
            <a:ext cx="3424686" cy="226874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ysClr val="windowText" lastClr="000000"/>
                </a:solidFill>
              </a:rPr>
              <a:t>Сражения на белорусской земле </a:t>
            </a:r>
            <a:br>
              <a:rPr lang="ru-RU" sz="2000" b="1" dirty="0">
                <a:solidFill>
                  <a:sysClr val="windowText" lastClr="000000"/>
                </a:solidFill>
              </a:rPr>
            </a:br>
            <a:r>
              <a:rPr lang="ru-RU" sz="2000" b="1" dirty="0">
                <a:solidFill>
                  <a:sysClr val="windowText" lastClr="000000"/>
                </a:solidFill>
              </a:rPr>
              <a:t>в июне – августе 1941 г. содействовали срыву германского плана «молниеносной войны» </a:t>
            </a:r>
            <a:br>
              <a:rPr lang="ru-RU" sz="2000" b="1" dirty="0">
                <a:solidFill>
                  <a:sysClr val="windowText" lastClr="000000"/>
                </a:solidFill>
              </a:rPr>
            </a:br>
            <a:r>
              <a:rPr lang="ru-RU" sz="2000" b="1" dirty="0">
                <a:solidFill>
                  <a:sysClr val="windowText" lastClr="000000"/>
                </a:solidFill>
              </a:rPr>
              <a:t>с СССР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07238" y="3856007"/>
            <a:ext cx="3432293" cy="226874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ysClr val="windowText" lastClr="000000"/>
                </a:solidFill>
              </a:rPr>
              <a:t>В Красной армии сражались </a:t>
            </a:r>
            <a:br>
              <a:rPr lang="ru-RU" sz="2000" b="1" dirty="0">
                <a:solidFill>
                  <a:sysClr val="windowText" lastClr="000000"/>
                </a:solidFill>
              </a:rPr>
            </a:br>
            <a:r>
              <a:rPr lang="ru-RU" sz="2000" b="1" dirty="0">
                <a:solidFill>
                  <a:sysClr val="windowText" lastClr="000000"/>
                </a:solidFill>
              </a:rPr>
              <a:t>1,3 млн. наших соотечественников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07712" y="3856007"/>
            <a:ext cx="3432293" cy="226874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ysClr val="windowText" lastClr="000000"/>
                </a:solidFill>
              </a:rPr>
              <a:t>Всего в авангарде борьбы с нацистами на белорусской земле были более 400 тыс. партизан и подпольщиков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ysClr val="windowText" lastClr="000000"/>
                </a:solidFill>
              </a:rPr>
              <a:t>2</a:t>
            </a:fld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20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-121664"/>
            <a:ext cx="11826814" cy="1027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Победа в Великой Отечественной войне как итог народного единения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695947"/>
            <a:ext cx="8686800" cy="5092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Труженики тыла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2133" y="1596045"/>
            <a:ext cx="3438842" cy="416467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В июле–августе 1941 г.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в глубь территории СССР, в Поволжье,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на Урал, в Сибирь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и Среднюю Азию, были эвакуированы более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1 млн человек, оборудование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129 крупных предприятий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97662" y="1596045"/>
            <a:ext cx="3569075" cy="420624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Из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г.Витебска</a:t>
            </a:r>
            <a:r>
              <a:rPr lang="ru-RU" sz="2400" b="1" dirty="0">
                <a:solidFill>
                  <a:sysClr val="windowText" lastClr="000000"/>
                </a:solidFill>
              </a:rPr>
              <a:t> было эвакуировано 37 предприятий, среди них: станкостроительные заводы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им. Коминтерна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и Кирова, трикотажные фабрики им. КИМ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и Клары Цеткин, льнопрядильная фабрика «Двина»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38" y="1375668"/>
            <a:ext cx="3894761" cy="26104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90" y="4096817"/>
            <a:ext cx="3878709" cy="26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7512"/>
      </p:ext>
    </p:extLst>
  </p:cSld>
  <p:clrMapOvr>
    <a:masterClrMapping/>
  </p:clrMapOvr>
  <p:transition spd="slow">
    <p:push dir="u"/>
  </p:transition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21</a:t>
            </a:fld>
            <a:endParaRPr dirty="0" lang="ru-RU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-121664"/>
            <a:ext cx="11826814" cy="1027235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lang="ru-RU" sz="3600">
                <a:latin charset="0" panose="020B0502040204020203" pitchFamily="34" typeface="Bahnschrift Condensed"/>
              </a:rPr>
              <a:t>Победа в Великой Отечественной войне как итог народного единения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2592" y="897775"/>
            <a:ext cx="3608011" cy="571915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400">
                <a:solidFill>
                  <a:sysClr lastClr="000000" val="windowText"/>
                </a:solidFill>
              </a:rPr>
              <a:t>Значительный вклад </a:t>
            </a:r>
            <a:br>
              <a:rPr b="1" dirty="0" lang="ru-RU" sz="2400">
                <a:solidFill>
                  <a:sysClr lastClr="000000" val="windowText"/>
                </a:solidFill>
              </a:rPr>
            </a:br>
            <a:r>
              <a:rPr b="1" dirty="0" lang="ru-RU" sz="2400">
                <a:solidFill>
                  <a:sysClr lastClr="000000" val="windowText"/>
                </a:solidFill>
              </a:rPr>
              <a:t>в разгром гитлеровских полчищ внесли военачальники: более 400 генералов и адмиралов – уроженцев Беларуси. Родившиеся на белорусской земле, </a:t>
            </a:r>
            <a:br>
              <a:rPr b="1" dirty="0" lang="ru-RU" sz="2400">
                <a:solidFill>
                  <a:sysClr lastClr="000000" val="windowText"/>
                </a:solidFill>
              </a:rPr>
            </a:br>
            <a:r>
              <a:rPr b="1" dirty="0" lang="ru-RU" sz="2400">
                <a:solidFill>
                  <a:sysClr lastClr="000000" val="windowText"/>
                </a:solidFill>
              </a:rPr>
              <a:t>22 генерала командовали армиями, более 40 генералов-белорусов проходили службу в Генеральном штабе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79" y="644237"/>
            <a:ext cx="4950689" cy="27847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" t="164"/>
          <a:stretch/>
        </p:blipFill>
        <p:spPr>
          <a:xfrm>
            <a:off x="4012279" y="3534987"/>
            <a:ext cx="4950689" cy="3217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05" y="1740526"/>
            <a:ext cx="2698157" cy="35946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736369" y="5486875"/>
            <a:ext cx="1682227" cy="36991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err="1" lang="ru-RU">
                <a:solidFill>
                  <a:sysClr lastClr="000000" val="windowText"/>
                </a:solidFill>
              </a:rPr>
              <a:t>А.И.Антонов</a:t>
            </a:r>
            <a:endParaRPr dirty="0" lang="ru-RU">
              <a:solidFill>
                <a:sysClr lastClr="000000" val="windowText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0943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22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-121664"/>
            <a:ext cx="11826814" cy="1027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Победа в Великой Отечественной войне как итог народного единения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601" y="814131"/>
            <a:ext cx="11794805" cy="7736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На белорусской территории кровопролитная война длилась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долгие 3 года 1 месяц и 6 дней.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2591" y="1828800"/>
            <a:ext cx="3608011" cy="22527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После освобождения Беларуси более 600 тыс. ее жителей (в том числе 180 тыс. партизан) были призваны в Красную Армию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602" y="4286163"/>
            <a:ext cx="3608011" cy="22527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Более 300 тыс. белорусов награждены орденами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и медалями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(из них 140 тыс. партизан и подпольщиков)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71322" y="1828800"/>
            <a:ext cx="2753197" cy="219040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475 человек были удостоены звания Героя Советского Союза (из них 88 партизан и подпольщиков)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29825" y="4286163"/>
            <a:ext cx="2753197" cy="152475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74 стали полными кавалерами ордена Славы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568" y="1828800"/>
            <a:ext cx="1439183" cy="21217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55" y="5637040"/>
            <a:ext cx="1582438" cy="10844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91" y="1828799"/>
            <a:ext cx="1439183" cy="21217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568" y="4283277"/>
            <a:ext cx="1442737" cy="21188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73" y="3331752"/>
            <a:ext cx="555511" cy="10457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51" y="4274778"/>
            <a:ext cx="1439183" cy="212732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008568" y="3966043"/>
            <a:ext cx="1439183" cy="2310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ysClr val="windowText" lastClr="000000"/>
                </a:solidFill>
              </a:rPr>
              <a:t>П.Я.Головачев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610600" y="3982934"/>
            <a:ext cx="1505434" cy="2310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ysClr val="windowText" lastClr="000000"/>
                </a:solidFill>
              </a:rPr>
              <a:t>И.И.Гусаковский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75442" y="6488321"/>
            <a:ext cx="1505434" cy="2310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ysClr val="windowText" lastClr="000000"/>
                </a:solidFill>
              </a:rPr>
              <a:t>С.Ф.Шутов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655991" y="6488321"/>
            <a:ext cx="1505434" cy="2310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ysClr val="windowText" lastClr="000000"/>
                </a:solidFill>
              </a:rPr>
              <a:t>И.И.Якубовский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267058" y="2162436"/>
            <a:ext cx="1753057" cy="4241682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В 1974 году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г.Минск</a:t>
            </a:r>
            <a:r>
              <a:rPr lang="ru-RU" sz="2400" b="1" dirty="0">
                <a:solidFill>
                  <a:sysClr val="windowText" lastClr="000000"/>
                </a:solidFill>
              </a:rPr>
              <a:t> был удостоен почетного звания «Город-герой»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2547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23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0"/>
            <a:ext cx="11826814" cy="1027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Попытки фальсификации истории</a:t>
            </a:r>
          </a:p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Второй мировой войны и Великой Отечественной войны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2593" y="1284317"/>
            <a:ext cx="3799203" cy="357862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После распада Советского Союза и ликвидации Организации Варшавского договора ведущие страны Запада активизировали усилия на восточно-европейском пространстве по ревизии истории Второй мировой войны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64389" y="1284317"/>
            <a:ext cx="7656309" cy="5092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Война против истории в Польше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64389" y="1968733"/>
            <a:ext cx="7656309" cy="289421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СССР называется «агрессором» и обвинялся во всех бедах польского государства в период с 1939 по 1991 годы. Сознательно замалчиваются неудобные для польской стороны факты из прошлого (в том числе преступления Армии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Крайовой</a:t>
            </a:r>
            <a:r>
              <a:rPr lang="ru-RU" sz="2400" b="1" dirty="0">
                <a:solidFill>
                  <a:sysClr val="windowText" lastClr="000000"/>
                </a:solidFill>
              </a:rPr>
              <a:t> и «проклятых солдат»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2593" y="5304080"/>
            <a:ext cx="11638105" cy="7736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в 2017 году президент Польши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А.Дуда</a:t>
            </a:r>
            <a:r>
              <a:rPr lang="ru-RU" sz="2400" b="1" dirty="0">
                <a:solidFill>
                  <a:sysClr val="windowText" lastClr="000000"/>
                </a:solidFill>
              </a:rPr>
              <a:t> законодательно закрепил снос советских памятников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5390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24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0"/>
            <a:ext cx="11826814" cy="1027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Попытки фальсификации истории</a:t>
            </a:r>
          </a:p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Второй мировой войны и Великой Отечественной войны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7845" y="1027235"/>
            <a:ext cx="7656309" cy="5092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Война против истории в Польше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593" y="1801384"/>
            <a:ext cx="2129906" cy="114132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1997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2593" y="3207565"/>
            <a:ext cx="2129906" cy="114132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2021 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42914" y="1801384"/>
            <a:ext cx="2129906" cy="114132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561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памятник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42914" y="3207565"/>
            <a:ext cx="2129906" cy="114132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112 памятников</a:t>
            </a:r>
          </a:p>
        </p:txBody>
      </p:sp>
      <p:cxnSp>
        <p:nvCxnSpPr>
          <p:cNvPr id="3" name="Прямая со стрелкой 2"/>
          <p:cNvCxnSpPr>
            <a:stCxn id="8" idx="3"/>
            <a:endCxn id="10" idx="1"/>
          </p:cNvCxnSpPr>
          <p:nvPr/>
        </p:nvCxnSpPr>
        <p:spPr>
          <a:xfrm>
            <a:off x="2312499" y="2372045"/>
            <a:ext cx="43041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330972" y="3775601"/>
            <a:ext cx="43041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213639" y="1801383"/>
            <a:ext cx="4197928" cy="254750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Польша отказала Беларуси в содействии в расследовании уголовного дела о геноциде белорусского народа в годы Великой Отечественной войны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2594" y="4663862"/>
            <a:ext cx="8728650" cy="1279737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При освобождении Польши погибли свыше 600 тыс. советских солдат, а также на ее территории нацистами были убиты около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700 тыс. советских военнопленных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072" y="1801384"/>
            <a:ext cx="1834682" cy="25475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867" y="4663862"/>
            <a:ext cx="3133510" cy="208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2326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25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0"/>
            <a:ext cx="11826814" cy="1027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Попытки фальсификации истории</a:t>
            </a:r>
          </a:p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Второй мировой войны и Великой Отечественной войны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7845" y="1027235"/>
            <a:ext cx="7656309" cy="5092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Преувеличение вклада союзников СССР в Победу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593" y="1683093"/>
            <a:ext cx="4197928" cy="239320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Жители большинства европейских стран в полной мере не испытали того, что пережили народы Советского Союза, находившиеся на оккупированных территориях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03283" y="1683093"/>
            <a:ext cx="3139727" cy="19626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Замалчивание о решающих битвах и сражениях советских войск, подмена их на действия союзников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90861" y="4144712"/>
            <a:ext cx="3139727" cy="271328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ysClr val="windowText" lastClr="000000"/>
                </a:solidFill>
              </a:rPr>
              <a:t>ЗАБЫТЬ:</a:t>
            </a:r>
          </a:p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Курскую битву,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Сталинградскую битву,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Битву под Москвой,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операцию «Багратион»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40928" y="4144711"/>
            <a:ext cx="3139727" cy="271328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ysClr val="windowText" lastClr="000000"/>
                </a:solidFill>
              </a:rPr>
              <a:t>ВОЗВЕЛИЧИТЬ:</a:t>
            </a:r>
          </a:p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сражения под Эль-Аламейном,</a:t>
            </a:r>
          </a:p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морское сражение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у острова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Мидуэй</a:t>
            </a:r>
            <a:r>
              <a:rPr lang="ru-RU" sz="2400" b="1" dirty="0">
                <a:solidFill>
                  <a:sysClr val="windowText" lastClr="000000"/>
                </a:solidFill>
              </a:rPr>
              <a:t>,</a:t>
            </a:r>
          </a:p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Битву за Британию и т.д.</a:t>
            </a:r>
          </a:p>
        </p:txBody>
      </p:sp>
      <p:cxnSp>
        <p:nvCxnSpPr>
          <p:cNvPr id="3" name="Прямая со стрелкой 2"/>
          <p:cNvCxnSpPr>
            <a:stCxn id="9" idx="2"/>
            <a:endCxn id="11" idx="0"/>
          </p:cNvCxnSpPr>
          <p:nvPr/>
        </p:nvCxnSpPr>
        <p:spPr>
          <a:xfrm flipH="1">
            <a:off x="6260725" y="3645782"/>
            <a:ext cx="1712422" cy="4989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9" idx="2"/>
            <a:endCxn id="12" idx="0"/>
          </p:cNvCxnSpPr>
          <p:nvPr/>
        </p:nvCxnSpPr>
        <p:spPr>
          <a:xfrm>
            <a:off x="7973147" y="3645782"/>
            <a:ext cx="1737645" cy="4989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82593" y="4144711"/>
            <a:ext cx="4197928" cy="271328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Теория «решающей роли ленд-лиза» в победе над Германией. Поставки СССР вооружений, боеприпасов, транспорта и продовольствия стали решающим фактором побед Красной армии</a:t>
            </a:r>
          </a:p>
        </p:txBody>
      </p:sp>
    </p:spTree>
    <p:extLst>
      <p:ext uri="{BB962C8B-B14F-4D97-AF65-F5344CB8AC3E}">
        <p14:creationId xmlns:p14="http://schemas.microsoft.com/office/powerpoint/2010/main" val="288546944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26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0"/>
            <a:ext cx="11826814" cy="1027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Попытки фальсификации истории</a:t>
            </a:r>
          </a:p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Второй мировой войны и Великой Отечественной войны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74963" y="1027235"/>
            <a:ext cx="8842074" cy="5092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направления фальсификации исторических событий: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990" y="1799825"/>
            <a:ext cx="10452367" cy="5092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ysClr val="windowText" lastClr="000000"/>
                </a:solidFill>
              </a:rPr>
              <a:t>1. Возложение вины за развязывание Второй мировой войны на СССР;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989" y="2453952"/>
            <a:ext cx="10452369" cy="5092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b="1" dirty="0">
                <a:solidFill>
                  <a:sysClr val="windowText" lastClr="000000"/>
                </a:solidFill>
              </a:rPr>
              <a:t>2. Отождествление нацизма и коммунизма;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989" y="3143813"/>
            <a:ext cx="10452369" cy="78124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b="1" dirty="0">
                <a:solidFill>
                  <a:sysClr val="windowText" lastClr="000000"/>
                </a:solidFill>
              </a:rPr>
              <a:t>3. Реабилитация и возвеличивание предателей, приспешников фашизма, коллаборационистов;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4988" y="4082033"/>
            <a:ext cx="10452370" cy="79030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b="1" dirty="0">
                <a:solidFill>
                  <a:sysClr val="windowText" lastClr="000000"/>
                </a:solidFill>
              </a:rPr>
              <a:t>4. Отрицание освободительной миссии Красной армии на европейском континенте;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988" y="5021001"/>
            <a:ext cx="10452370" cy="5092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b="1" dirty="0">
                <a:solidFill>
                  <a:sysClr val="windowText" lastClr="000000"/>
                </a:solidFill>
              </a:rPr>
              <a:t>5. Принижение значения партизанского движения на территории Беларуси;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988" y="5683440"/>
            <a:ext cx="10452370" cy="117455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b="1" dirty="0">
                <a:solidFill>
                  <a:sysClr val="windowText" lastClr="000000"/>
                </a:solidFill>
              </a:rPr>
              <a:t>6. Умаление решающей роли СССР в разгроме фашистской Германии, приписки западным участникам антигитлеровской коалиции «авторства» коренного перелома в разгроме фашизма.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0044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189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27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0"/>
            <a:ext cx="11826814" cy="1027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Попытки фальсификации истории</a:t>
            </a:r>
          </a:p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Второй мировой войны и Великой Отечественной войны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216" y="1197455"/>
            <a:ext cx="5902322" cy="972167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На советско-германском фронте вермахт понес три четверти своих людских потерь: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216" y="2288346"/>
            <a:ext cx="2718547" cy="972167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75% самолетов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50277" y="2288346"/>
            <a:ext cx="2718261" cy="972167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до 75% танков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58103" y="3427439"/>
            <a:ext cx="2718547" cy="972167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74% артиллерии</a:t>
            </a:r>
          </a:p>
        </p:txBody>
      </p:sp>
      <p:cxnSp>
        <p:nvCxnSpPr>
          <p:cNvPr id="3" name="Прямая со стрелкой 2"/>
          <p:cNvCxnSpPr>
            <a:stCxn id="7" idx="2"/>
            <a:endCxn id="10" idx="0"/>
          </p:cNvCxnSpPr>
          <p:nvPr/>
        </p:nvCxnSpPr>
        <p:spPr>
          <a:xfrm>
            <a:off x="3017377" y="2169622"/>
            <a:ext cx="0" cy="12578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8" idx="0"/>
          </p:cNvCxnSpPr>
          <p:nvPr/>
        </p:nvCxnSpPr>
        <p:spPr>
          <a:xfrm>
            <a:off x="1425489" y="2169622"/>
            <a:ext cx="1" cy="1187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17434" y="2169622"/>
            <a:ext cx="1" cy="1187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217491" y="1197455"/>
            <a:ext cx="5902322" cy="2063058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В июне 1944 г. против Красной армии действовали </a:t>
            </a:r>
          </a:p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181 немецкая дивизия и 58 дивизий сателлитов Германии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85361" y="3427440"/>
            <a:ext cx="5934452" cy="185945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Во время Нормандской операции союзников в июне 1944 г.  их численное превосходство над нацистами составляло 3 к 1, в авиации – 16 к 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1520" y="4651080"/>
            <a:ext cx="5902322" cy="2063058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ysClr val="windowText" lastClr="000000"/>
              </a:solidFill>
            </a:endParaRPr>
          </a:p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«СЛУЧАЙНОСТИ ПОРАЖЕНИЯ»</a:t>
            </a:r>
          </a:p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причинами явились не превосходство советского военного искусства, героизм и мужество советских военнослужащих, а, например, плохие природные условия</a:t>
            </a:r>
          </a:p>
          <a:p>
            <a:pPr algn="ctr"/>
            <a:endParaRPr lang="ru-RU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46941"/>
      </p:ext>
    </p:extLst>
  </p:cSld>
  <p:clrMapOvr>
    <a:masterClrMapping/>
  </p:clrMapOvr>
  <p:transition spd="slow">
    <p:push dir="u"/>
  </p:transition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28</a:t>
            </a:fld>
            <a:endParaRPr dirty="0" lang="ru-RU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0"/>
            <a:ext cx="11826814" cy="1027235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lang="ru-RU" sz="3600">
                <a:latin charset="0" panose="020B0502040204020203" pitchFamily="34" typeface="Bahnschrift Condensed"/>
              </a:rPr>
              <a:t>Противодействие попыткам фальсификации событий</a:t>
            </a:r>
          </a:p>
          <a:p>
            <a:pPr algn="ctr"/>
            <a:r>
              <a:rPr b="1" dirty="0" lang="ru-RU" sz="3600">
                <a:latin charset="0" panose="020B0502040204020203" pitchFamily="34" typeface="Bahnschrift Condensed"/>
              </a:rPr>
              <a:t>Великой Отечественной войны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547" y="1337190"/>
            <a:ext cx="6242025" cy="42655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800">
                <a:solidFill>
                  <a:sysClr lastClr="000000" val="windowText"/>
                </a:solidFill>
              </a:rPr>
              <a:t>«Чтобы сохранить себя, свою землю, мы должны помнить и свои, и чужие уроки истории… Которые учат главному: под внешним управлением суверенитета нет. </a:t>
            </a:r>
            <a:br>
              <a:rPr b="1" dirty="0" lang="ru-RU" sz="2800">
                <a:solidFill>
                  <a:sysClr lastClr="000000" val="windowText"/>
                </a:solidFill>
              </a:rPr>
            </a:br>
            <a:r>
              <a:rPr b="1" dirty="0" lang="ru-RU" sz="2800">
                <a:solidFill>
                  <a:sysClr lastClr="000000" val="windowText"/>
                </a:solidFill>
              </a:rPr>
              <a:t>А без суверенитета нет дома, нет семьи, нет будущего ни у кого из вас».</a:t>
            </a:r>
          </a:p>
          <a:p>
            <a:pPr algn="ctr"/>
            <a:r>
              <a:rPr b="1" dirty="0" lang="ru-RU">
                <a:solidFill>
                  <a:sysClr lastClr="000000" val="windowText"/>
                </a:solidFill>
              </a:rPr>
              <a:t>	</a:t>
            </a:r>
          </a:p>
          <a:p>
            <a:r>
              <a:rPr b="1" dirty="0" lang="ru-RU">
                <a:solidFill>
                  <a:sysClr lastClr="000000" val="windowText"/>
                </a:solidFill>
              </a:rPr>
              <a:t>	  1 сентября 2022 г., открытый урок </a:t>
            </a:r>
          </a:p>
          <a:p>
            <a:r>
              <a:rPr b="1" dirty="0" lang="ru-RU">
                <a:solidFill>
                  <a:sysClr lastClr="000000" val="windowText"/>
                </a:solidFill>
              </a:rPr>
              <a:t>                   «Историческая память – дорога в будущее!»</a:t>
            </a:r>
            <a:endParaRPr b="1" dirty="0" lang="ru-RU" sz="2400">
              <a:solidFill>
                <a:sysClr lastClr="000000" val="windowText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" l="85" r="46" t="119"/>
          <a:stretch/>
        </p:blipFill>
        <p:spPr>
          <a:xfrm>
            <a:off x="6724997" y="1791392"/>
            <a:ext cx="5145578" cy="327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9498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29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0"/>
            <a:ext cx="11826814" cy="1027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Противодействие попыткам фальсификации событий</a:t>
            </a:r>
          </a:p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Великой Отечественной войны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3257" y="1093737"/>
            <a:ext cx="10317484" cy="117455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В 2021–2022 гг. отечественное законодательство было дополнено законами «О недопущении реабилитации нацизма»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и «О геноциде белорусского народа»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3257" y="2425793"/>
            <a:ext cx="10317484" cy="200641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В 2021 году Генеральная прокуратура Республики Беларусь возбудила уголовное дело по факту совершения нацистскими преступниками, их пособниками, националистическими формированиями в ходе Великой Отечественной войны и в послевоенный период на территории БССР и других государств геноцида белорусского народа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3257" y="4729169"/>
            <a:ext cx="7341528" cy="192101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27 городов Беларуси награждены вымпелами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«За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мужнасць</a:t>
            </a:r>
            <a:r>
              <a:rPr lang="ru-RU" sz="2400" b="1" dirty="0">
                <a:solidFill>
                  <a:sysClr val="windowText" lastClr="000000"/>
                </a:solidFill>
              </a:rPr>
              <a:t> і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стойкасць</a:t>
            </a:r>
            <a:r>
              <a:rPr lang="ru-RU" sz="2400" b="1" dirty="0">
                <a:solidFill>
                  <a:sysClr val="windowText" lastClr="000000"/>
                </a:solidFill>
              </a:rPr>
              <a:t> у гады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 err="1">
                <a:solidFill>
                  <a:sysClr val="windowText" lastClr="000000"/>
                </a:solidFill>
              </a:rPr>
              <a:t>Вялiкай</a:t>
            </a:r>
            <a:r>
              <a:rPr lang="ru-RU" sz="2400" b="1" dirty="0">
                <a:solidFill>
                  <a:sysClr val="windowText" lastClr="000000"/>
                </a:solidFill>
              </a:rPr>
              <a:t>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Айчыннай</a:t>
            </a:r>
            <a:r>
              <a:rPr lang="ru-RU" sz="2400" b="1" dirty="0">
                <a:solidFill>
                  <a:sysClr val="windowText" lastClr="000000"/>
                </a:solidFill>
              </a:rPr>
              <a:t> </a:t>
            </a:r>
            <a:r>
              <a:rPr lang="ru-RU" sz="2400" b="1" dirty="0" err="1">
                <a:solidFill>
                  <a:sysClr val="windowText" lastClr="000000"/>
                </a:solidFill>
              </a:rPr>
              <a:t>вайны</a:t>
            </a:r>
            <a:r>
              <a:rPr lang="ru-RU" sz="2400" b="1" dirty="0">
                <a:solidFill>
                  <a:sysClr val="windowText" lastClr="000000"/>
                </a:solidFill>
              </a:rPr>
              <a:t>»</a:t>
            </a:r>
          </a:p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Среди них: Витебск, Орша, Полоцк, Лепель, Ушачи, Россоны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727" y="4565802"/>
            <a:ext cx="1562719" cy="224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521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387290"/>
              </p:ext>
            </p:extLst>
          </p:nvPr>
        </p:nvGraphicFramePr>
        <p:xfrm>
          <a:off x="828136" y="2201635"/>
          <a:ext cx="10515600" cy="41148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84938281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92459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/>
                        <a:t>Живая</a:t>
                      </a:r>
                      <a:r>
                        <a:rPr lang="ru-RU" sz="2400" b="1" baseline="0" dirty="0"/>
                        <a:t> сила противников</a:t>
                      </a:r>
                      <a:endParaRPr lang="ru-RU" sz="2400" b="1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500 000 человек</a:t>
                      </a:r>
                      <a:endParaRPr lang="ru-RU" sz="2400" b="1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352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/>
                        <a:t>Воинские эшелоны</a:t>
                      </a:r>
                      <a:endParaRPr lang="ru-RU" sz="2400" b="1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11 128</a:t>
                      </a:r>
                      <a:endParaRPr lang="ru-RU" sz="2400" b="1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484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/>
                        <a:t>Бронепоезда</a:t>
                      </a:r>
                      <a:endParaRPr lang="ru-RU" sz="2400" b="1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34</a:t>
                      </a:r>
                      <a:endParaRPr lang="ru-RU" sz="2400" b="1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68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/>
                        <a:t>Железнодорожные станции</a:t>
                      </a:r>
                      <a:endParaRPr lang="ru-RU" sz="2400" b="1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29</a:t>
                      </a:r>
                      <a:endParaRPr lang="ru-RU" sz="2400" b="1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33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/>
                        <a:t>Штабы и гарнизоны</a:t>
                      </a:r>
                      <a:endParaRPr lang="ru-RU" sz="2400" b="1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948</a:t>
                      </a:r>
                      <a:endParaRPr lang="ru-RU" sz="2400" b="1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14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/>
                        <a:t>Автомашины</a:t>
                      </a:r>
                      <a:endParaRPr lang="ru-RU" sz="2400" b="1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18 700</a:t>
                      </a:r>
                      <a:endParaRPr lang="ru-RU" sz="2400" b="1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10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/>
                        <a:t>Железнодорожные</a:t>
                      </a:r>
                      <a:r>
                        <a:rPr lang="ru-RU" sz="2400" b="1" baseline="0" dirty="0"/>
                        <a:t> мосты</a:t>
                      </a:r>
                      <a:endParaRPr lang="ru-RU" sz="2400" b="1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819</a:t>
                      </a:r>
                      <a:endParaRPr lang="ru-RU" sz="2400" b="1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01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/>
                        <a:t>Мосты</a:t>
                      </a:r>
                      <a:endParaRPr lang="ru-RU" sz="2400" b="1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4 710</a:t>
                      </a:r>
                      <a:endParaRPr lang="ru-RU" sz="2400" b="1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684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/>
                        <a:t>Танки и бронемашины</a:t>
                      </a:r>
                      <a:endParaRPr lang="ru-RU" sz="2400" b="1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1 355</a:t>
                      </a:r>
                      <a:endParaRPr lang="ru-RU" sz="2400" b="1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2343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2529" y="123586"/>
            <a:ext cx="118268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Вклад белорусского народа в разгром немецко-фашистских захватчиков. Цифры и факты.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8136" y="1449149"/>
            <a:ext cx="10525664" cy="54355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ysClr val="windowText" lastClr="000000"/>
                </a:solidFill>
              </a:rPr>
              <a:t>За три года на территории Беларуси партизанами и патриотами было уничтожено: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05215"/>
      </p:ext>
    </p:extLst>
  </p:cSld>
  <p:clrMapOvr>
    <a:masterClrMapping/>
  </p:clrMapOvr>
  <p:transition spd="slow">
    <p:push dir="u"/>
  </p:transition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>
          <a:xfrm>
            <a:off x="9266207" y="6357445"/>
            <a:ext cx="2743200" cy="365125"/>
          </a:xfrm>
        </p:spPr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30</a:t>
            </a:fld>
            <a:endParaRPr dirty="0" lang="ru-RU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0"/>
            <a:ext cx="11826814" cy="1027235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lang="ru-RU" sz="3600">
                <a:latin charset="0" panose="020B0502040204020203" pitchFamily="34" typeface="Bahnschrift Condensed"/>
              </a:rPr>
              <a:t>Противодействие попыткам фальсификации событий</a:t>
            </a:r>
          </a:p>
          <a:p>
            <a:pPr algn="ctr"/>
            <a:r>
              <a:rPr b="1" dirty="0" lang="ru-RU" sz="3600">
                <a:latin charset="0" panose="020B0502040204020203" pitchFamily="34" typeface="Bahnschrift Condensed"/>
              </a:rPr>
              <a:t>Великой Отечественной войны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1725" y="1027235"/>
            <a:ext cx="9576260" cy="5092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400">
                <a:solidFill>
                  <a:sysClr lastClr="000000" val="windowText"/>
                </a:solidFill>
              </a:rPr>
              <a:t>патриотический культурно-образовательный проект «Поезд Памяти»</a:t>
            </a:r>
            <a:endParaRPr dirty="0" lang="ru-RU" sz="2400">
              <a:solidFill>
                <a:sysClr lastClr="000000" val="windowText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" l="118" r="113" t="10"/>
          <a:stretch/>
        </p:blipFill>
        <p:spPr>
          <a:xfrm>
            <a:off x="763672" y="1671953"/>
            <a:ext cx="3396573" cy="26413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544" y="1671953"/>
            <a:ext cx="3135086" cy="26413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28" y="1671953"/>
            <a:ext cx="3673663" cy="26413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3671" y="4447597"/>
            <a:ext cx="10789919" cy="81435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400">
                <a:solidFill>
                  <a:sysClr lastClr="000000" val="windowText"/>
                </a:solidFill>
              </a:rPr>
              <a:t>В 2022 году участники проекта из Беларуси и России посетили 15 городов Республики Беларусь. 22 июня поезд стартовал из </a:t>
            </a:r>
            <a:r>
              <a:rPr b="1" dirty="0" err="1" lang="ru-RU" sz="2400">
                <a:solidFill>
                  <a:sysClr lastClr="000000" val="windowText"/>
                </a:solidFill>
              </a:rPr>
              <a:t>г.Бреста</a:t>
            </a:r>
            <a:endParaRPr dirty="0" lang="ru-RU" sz="2400">
              <a:solidFill>
                <a:sysClr lastClr="000000" val="windowText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3671" y="5523627"/>
            <a:ext cx="10789919" cy="81435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400">
                <a:solidFill>
                  <a:sysClr lastClr="000000" val="windowText"/>
                </a:solidFill>
              </a:rPr>
              <a:t>В 2023 году планируется, что к белорусско-российской молодежи присоединятся участники из Казахстана, Кыргызстана и Армении</a:t>
            </a:r>
            <a:endParaRPr dirty="0" lang="ru-RU" sz="2400">
              <a:solidFill>
                <a:sysClr lastClr="000000" val="windowText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0143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31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0"/>
            <a:ext cx="11826814" cy="1027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Противодействие попыткам фальсификации событий</a:t>
            </a:r>
          </a:p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Великой Отечественной войны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9338" y="1715497"/>
            <a:ext cx="6034836" cy="3952592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ysClr val="windowText" lastClr="000000"/>
                </a:solidFill>
              </a:rPr>
              <a:t>Наша позиция неизменна: правда </a:t>
            </a:r>
            <a:br>
              <a:rPr lang="ru-RU" sz="2800" b="1" dirty="0">
                <a:solidFill>
                  <a:sysClr val="windowText" lastClr="000000"/>
                </a:solidFill>
              </a:rPr>
            </a:br>
            <a:r>
              <a:rPr lang="ru-RU" sz="2800" b="1" dirty="0">
                <a:solidFill>
                  <a:sysClr val="windowText" lastClr="000000"/>
                </a:solidFill>
              </a:rPr>
              <a:t>о Второй мировой войне незыблема, она зафиксирована в документах Нюрнбергского трибунала, не подлежит никаким ревизиям и должна быть защищена от умышленных искажений и политических спекуляций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85" y="1715496"/>
            <a:ext cx="5195251" cy="39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34935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32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0"/>
            <a:ext cx="11826814" cy="1027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Социальная защита ветеранов войны – приоритетное направление государственной политики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1040" y="1263863"/>
            <a:ext cx="10789919" cy="81435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Правда о Победе советского народа в Великой Отечественной войне живет пока живут наши ветераны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295" y="2206996"/>
            <a:ext cx="12014661" cy="108560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Сегодня в нашей стране средний возраст участников Великой Отечественной войны составляет 96–97 лет, самым молодым из них (из числа партизан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и подпольщиков) – 90 лет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95" y="3466024"/>
            <a:ext cx="5896494" cy="120567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на 1 января 2023 г. в Беларуси проживали </a:t>
            </a:r>
          </a:p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1 647 ветеранов Великой Отечественной войны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5295" y="4857598"/>
            <a:ext cx="1953492" cy="65955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691 участник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29445" y="4853702"/>
            <a:ext cx="1989512" cy="65955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179 инвалидов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89615" y="4845119"/>
            <a:ext cx="1812174" cy="65955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2000" b="1" dirty="0">
                <a:solidFill>
                  <a:sysClr val="windowText" lastClr="000000"/>
                </a:solidFill>
              </a:rPr>
              <a:t>534 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труженика </a:t>
            </a:r>
            <a:r>
              <a:rPr lang="ru-RU" sz="2000" b="1" dirty="0">
                <a:solidFill>
                  <a:sysClr val="windowText" lastClr="000000"/>
                </a:solidFill>
              </a:rPr>
              <a:t>тыла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5295" y="5696793"/>
            <a:ext cx="1953492" cy="65955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237  блокадников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29445" y="5696792"/>
            <a:ext cx="3872344" cy="65955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8,4 тысячи лиц, пострадавших от войны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23462" y="3461517"/>
            <a:ext cx="5896494" cy="120567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на 1 апреля 2023 г. в Витебской области проживали 183 ветерана Великой Отечественной войны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23461" y="4853091"/>
            <a:ext cx="5896495" cy="65955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89 участников и инвалидов ВОВ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223462" y="5692286"/>
            <a:ext cx="1953492" cy="65955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94 блокадника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247612" y="5692285"/>
            <a:ext cx="3872344" cy="65955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1 863 лица, пострадавших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от войны </a:t>
            </a:r>
          </a:p>
        </p:txBody>
      </p:sp>
    </p:spTree>
    <p:extLst>
      <p:ext uri="{BB962C8B-B14F-4D97-AF65-F5344CB8AC3E}">
        <p14:creationId xmlns:p14="http://schemas.microsoft.com/office/powerpoint/2010/main" val="12917863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33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0"/>
            <a:ext cx="11826814" cy="1027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Социальная защита ветеранов войны – приоритетное направление государственной политики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1040" y="1164110"/>
            <a:ext cx="10789919" cy="14710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Ветеранам войны и лицам, пострадавшим от последствий войны, государством предусмотрены меры социальной защиты и государственные социальные льготы в сферах здравоохранения и жилищной, по проезду на пассажирском транспорте и др.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1040" y="2864916"/>
            <a:ext cx="3342572" cy="389557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В 2022 году социальными услугами на дому пользовались </a:t>
            </a:r>
          </a:p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496 ветеранов Великой Отечественной войны и 1 323 лица, пострадавших от последствий войны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06681" y="2864916"/>
            <a:ext cx="3449783" cy="389557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За 477 ветеранами осуществляется индивидуальный уход членами семьи, которым ежемесячно выплачивается пособие по уходу в размере бюджета прожиточного минимума (с 1 февраля по 30 апреля 2023 г. –</a:t>
            </a:r>
          </a:p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341,48 рубля)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41176" y="2864916"/>
            <a:ext cx="3449783" cy="389557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Для 189 лиц, нуждающихся в постоянном постороннем уходе, также предоставляются услуги домов-интернатов и отделений круглосуточного пребывания</a:t>
            </a:r>
          </a:p>
        </p:txBody>
      </p:sp>
    </p:spTree>
    <p:extLst>
      <p:ext uri="{BB962C8B-B14F-4D97-AF65-F5344CB8AC3E}">
        <p14:creationId xmlns:p14="http://schemas.microsoft.com/office/powerpoint/2010/main" val="3563817987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34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0"/>
            <a:ext cx="11826814" cy="1027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Социальная защита ветеранов войны – приоритетное направление государственной политики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524" y="1127556"/>
            <a:ext cx="3342572" cy="27129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Ветераны Великой Отечественной войны получают специальные выплаты к пенсии: повышение, возрастную доплату, надбавку на уход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98629" y="1194057"/>
            <a:ext cx="2129906" cy="114132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инвалиды войны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98629" y="2600238"/>
            <a:ext cx="2129906" cy="114132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др. категории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58950" y="1194057"/>
            <a:ext cx="2129906" cy="114132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от 342 до 512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58950" y="2600238"/>
            <a:ext cx="2129906" cy="114132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от 170 до 342 рублей</a:t>
            </a:r>
          </a:p>
        </p:txBody>
      </p:sp>
      <p:cxnSp>
        <p:nvCxnSpPr>
          <p:cNvPr id="12" name="Прямая со стрелкой 11"/>
          <p:cNvCxnSpPr>
            <a:stCxn id="8" idx="3"/>
            <a:endCxn id="10" idx="1"/>
          </p:cNvCxnSpPr>
          <p:nvPr/>
        </p:nvCxnSpPr>
        <p:spPr>
          <a:xfrm>
            <a:off x="5928535" y="1764718"/>
            <a:ext cx="43041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947008" y="3168274"/>
            <a:ext cx="43041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695113" y="1127555"/>
            <a:ext cx="3430598" cy="5593919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ysClr val="windowText" lastClr="000000"/>
                </a:solidFill>
              </a:rPr>
              <a:t>В период с 26 апреля по 4 мая 2023 г. материальная помощь оказана порядка 10 тыс. ветеранам Великой Отечественной войны и лицам, пострадавших от последствий войны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1771" y="4001171"/>
            <a:ext cx="3430598" cy="2720304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ysClr val="windowText" lastClr="000000"/>
                </a:solidFill>
              </a:rPr>
              <a:t>Выплаты составили около 10 </a:t>
            </a:r>
            <a:r>
              <a:rPr lang="ru-RU" sz="2800" b="1" dirty="0" smtClean="0">
                <a:solidFill>
                  <a:sysClr val="windowText" lastClr="000000"/>
                </a:solidFill>
              </a:rPr>
              <a:t>млн. </a:t>
            </a:r>
            <a:r>
              <a:rPr lang="ru-RU" sz="2800" b="1" dirty="0">
                <a:solidFill>
                  <a:sysClr val="windowText" lastClr="000000"/>
                </a:solidFill>
              </a:rPr>
              <a:t>рублей. Размеры помощи от 850 до 2 тыс. рублей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8352369" y="5145578"/>
            <a:ext cx="34274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3"/>
            <a:endCxn id="8" idx="1"/>
          </p:cNvCxnSpPr>
          <p:nvPr/>
        </p:nvCxnSpPr>
        <p:spPr>
          <a:xfrm flipV="1">
            <a:off x="3445096" y="1764718"/>
            <a:ext cx="353533" cy="7193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3"/>
            <a:endCxn id="9" idx="1"/>
          </p:cNvCxnSpPr>
          <p:nvPr/>
        </p:nvCxnSpPr>
        <p:spPr>
          <a:xfrm>
            <a:off x="3445096" y="2484018"/>
            <a:ext cx="353533" cy="68688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02524" y="4011300"/>
            <a:ext cx="4752958" cy="27129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В 2023 году денежную помощь на оздоровление за неиспользованное санаторно-курортное лечение в 2022 г. получили 810 инвалидов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и участников Великой Отечественной войны на сумму порядка 260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65155671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35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8239" y="231816"/>
            <a:ext cx="11175521" cy="181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Bahnschrift Condensed" panose="020B0502040204020203" pitchFamily="34" charset="0"/>
              </a:rPr>
              <a:t>ИСТОРИЧЕСКАЯ ПАМЯТЬ </a:t>
            </a:r>
            <a:r>
              <a:rPr lang="ru-RU" dirty="0">
                <a:latin typeface="Bahnschrift Condensed" panose="020B0502040204020203" pitchFamily="34" charset="0"/>
              </a:rPr>
              <a:t/>
            </a:r>
            <a:br>
              <a:rPr lang="ru-RU" dirty="0">
                <a:latin typeface="Bahnschrift Condensed" panose="020B0502040204020203" pitchFamily="34" charset="0"/>
              </a:rPr>
            </a:br>
            <a:r>
              <a:rPr lang="ru-RU" b="1" dirty="0">
                <a:latin typeface="Bahnschrift Condensed" panose="020B0502040204020203" pitchFamily="34" charset="0"/>
              </a:rPr>
              <a:t>О ВЕЛИКОЙ ОТЕЧЕСТВЕННОЙ ВОЙНЕ </a:t>
            </a:r>
            <a:r>
              <a:rPr lang="ru-RU" dirty="0">
                <a:latin typeface="Bahnschrift Condensed" panose="020B0502040204020203" pitchFamily="34" charset="0"/>
              </a:rPr>
              <a:t/>
            </a:r>
            <a:br>
              <a:rPr lang="ru-RU" dirty="0">
                <a:latin typeface="Bahnschrift Condensed" panose="020B0502040204020203" pitchFamily="34" charset="0"/>
              </a:rPr>
            </a:br>
            <a:r>
              <a:rPr lang="ru-RU" b="1" dirty="0">
                <a:latin typeface="Bahnschrift Condensed" panose="020B0502040204020203" pitchFamily="34" charset="0"/>
              </a:rPr>
              <a:t>КАК ФАКТОР ФОРМИРОВАНИЯ ПАТРИОТИЗМА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8905" y="2044931"/>
            <a:ext cx="10213675" cy="431141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ysClr val="windowText" lastClr="000000"/>
                </a:solidFill>
              </a:rPr>
              <a:t>Потеря взаимного доверия между глобальными игроками, отсутствие готовности к компромиссам, возврат к элементам блокового противостояния, по сути, поставили мир на грань новой войны. Находясь на европейском перекрестке, с этими вызовами столкнулась и наша страна, которая хорошо знает цену миру.</a:t>
            </a:r>
          </a:p>
          <a:p>
            <a:pPr algn="ctr"/>
            <a:r>
              <a:rPr lang="ru-RU" sz="3000" b="1" dirty="0">
                <a:solidFill>
                  <a:sysClr val="windowText" lastClr="000000"/>
                </a:solidFill>
              </a:rPr>
              <a:t> Поэтому в нашей стране предпринимаются все необходимые усилия по укреплению национальной безопасности.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188640"/>
            <a:ext cx="1492369" cy="13344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01" y="-14833"/>
            <a:ext cx="2470030" cy="17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31704"/>
      </p:ext>
    </p:extLst>
  </p:cSld>
  <p:clrMapOvr>
    <a:masterClrMapping/>
  </p:clrMapOvr>
  <p:transition spd="slow">
    <p:push dir="u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Объект 11"/>
          <p:cNvPicPr>
            <a:picLocks noChangeAspect="1"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59" y="1572734"/>
            <a:ext cx="2001328" cy="3019862"/>
          </a:xfrm>
        </p:spPr>
      </p:pic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4</a:t>
            </a:fld>
            <a:endParaRPr dirty="0" lang="ru-RU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2529" y="123586"/>
            <a:ext cx="11826814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lang="ru-RU" sz="3600">
                <a:latin charset="0" panose="020B0502040204020203" pitchFamily="34" typeface="Bahnschrift Condensed"/>
              </a:rPr>
              <a:t>Вклад белорусского народа в разгром немецко-фашистских захватчиков. Цифры и факты.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66"/>
          <a:stretch/>
        </p:blipFill>
        <p:spPr>
          <a:xfrm>
            <a:off x="5052204" y="1572734"/>
            <a:ext cx="2087592" cy="30198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3" y="1449148"/>
            <a:ext cx="3019862" cy="314344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54114" y="5088307"/>
            <a:ext cx="2282617" cy="127398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>
                <a:solidFill>
                  <a:sysClr lastClr="000000" val="windowText"/>
                </a:solidFill>
              </a:rPr>
              <a:t>25 жителей Беларуси повторили подвиг Николая Гастелло</a:t>
            </a:r>
            <a:endParaRPr dirty="0" lang="ru-RU">
              <a:solidFill>
                <a:sysClr lastClr="000000" val="windowText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44627" y="5072795"/>
            <a:ext cx="2282617" cy="127398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>
                <a:solidFill>
                  <a:sysClr lastClr="000000" val="windowText"/>
                </a:solidFill>
              </a:rPr>
              <a:t>16 жителей Беларуси повторили подвиг Александра Матросова</a:t>
            </a:r>
            <a:endParaRPr dirty="0" lang="ru-RU">
              <a:solidFill>
                <a:sysClr lastClr="000000" val="windowText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64535" y="4989750"/>
            <a:ext cx="2282617" cy="127398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>
                <a:solidFill>
                  <a:sysClr lastClr="000000" val="windowText"/>
                </a:solidFill>
              </a:rPr>
              <a:t>2 жителя Беларуси повторили подвиг Алексея Маресьева</a:t>
            </a:r>
            <a:endParaRPr dirty="0" lang="ru-RU">
              <a:solidFill>
                <a:sysClr lastClr="000000" val="windowText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723"/>
      </p:ext>
    </p:extLst>
  </p:cSld>
  <p:clrMapOvr>
    <a:masterClrMapping/>
  </p:clrMapOvr>
  <p:transition spd="slow">
    <p:push dir="u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5</a:t>
            </a:fld>
            <a:endParaRPr dirty="0" lang="ru-RU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-150359"/>
            <a:ext cx="11826814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lang="ru-RU" smtClean="0" sz="3600">
                <a:latin charset="0" panose="020B0502040204020203" pitchFamily="34" typeface="Bahnschrift Condensed"/>
              </a:rPr>
              <a:t>ЖЕРТВЫ БЕЛОРУССКОГО НАРОДА </a:t>
            </a:r>
            <a:endParaRPr b="1" dirty="0" lang="ru-RU" sz="3600">
              <a:latin charset="0" panose="020B0502040204020203" pitchFamily="34" typeface="Bahnschrift Condensed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-2" t="113"/>
          <a:stretch/>
        </p:blipFill>
        <p:spPr>
          <a:xfrm>
            <a:off x="7982893" y="1100307"/>
            <a:ext cx="3369990" cy="23895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23" y="1081469"/>
            <a:ext cx="3370908" cy="23766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r="10"/>
          <a:stretch/>
        </p:blipFill>
        <p:spPr>
          <a:xfrm>
            <a:off x="4445760" y="1100307"/>
            <a:ext cx="3364604" cy="23702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02324" y="3589530"/>
            <a:ext cx="3370907" cy="5542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>
                <a:solidFill>
                  <a:sysClr lastClr="000000" val="windowText"/>
                </a:solidFill>
              </a:rPr>
              <a:t>250 лагерей советских военнопленных </a:t>
            </a:r>
            <a:endParaRPr dirty="0" lang="ru-RU">
              <a:solidFill>
                <a:sysClr lastClr="000000" val="windowText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45760" y="3589530"/>
            <a:ext cx="3370907" cy="5542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>
                <a:solidFill>
                  <a:sysClr lastClr="000000" val="windowText"/>
                </a:solidFill>
              </a:rPr>
              <a:t>350 мест принудительного содержания населения</a:t>
            </a:r>
            <a:endParaRPr dirty="0" lang="ru-RU">
              <a:solidFill>
                <a:sysClr lastClr="000000" val="windowText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82894" y="3589530"/>
            <a:ext cx="3370907" cy="5542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>
                <a:solidFill>
                  <a:sysClr lastClr="000000" val="windowText"/>
                </a:solidFill>
              </a:rPr>
              <a:t>В 186 населенных пунктах были созданы еврейские гетто</a:t>
            </a:r>
            <a:endParaRPr dirty="0" lang="ru-RU">
              <a:solidFill>
                <a:sysClr lastClr="000000" val="windowText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23" y="4275131"/>
            <a:ext cx="3402977" cy="240455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445761" y="4300860"/>
            <a:ext cx="2239712" cy="237882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>
                <a:solidFill>
                  <a:sysClr lastClr="000000" val="windowText"/>
                </a:solidFill>
              </a:rPr>
              <a:t>судьбу Хатыни разделили свыше 200 населенных пунктов </a:t>
            </a:r>
            <a:endParaRPr dirty="0" lang="ru-RU">
              <a:solidFill>
                <a:sysClr lastClr="000000" val="windowText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25934" y="4300859"/>
            <a:ext cx="4526949" cy="2378829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3600">
                <a:solidFill>
                  <a:sysClr lastClr="000000" val="windowText"/>
                </a:solidFill>
              </a:rPr>
              <a:t>В годы войны погибло около </a:t>
            </a:r>
            <a:br>
              <a:rPr b="1" dirty="0" lang="ru-RU" sz="3600">
                <a:solidFill>
                  <a:sysClr lastClr="000000" val="windowText"/>
                </a:solidFill>
              </a:rPr>
            </a:br>
            <a:r>
              <a:rPr b="1" dirty="0" lang="ru-RU" sz="3600">
                <a:solidFill>
                  <a:sysClr lastClr="000000" val="windowText"/>
                </a:solidFill>
              </a:rPr>
              <a:t>3 млн. жителей Беларуси</a:t>
            </a:r>
            <a:endParaRPr dirty="0" lang="ru-RU" sz="3600">
              <a:solidFill>
                <a:sysClr lastClr="000000" val="windowText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7814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-46847"/>
            <a:ext cx="118268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Вклад белорусского народа в разгром немецко-фашистских захватчиков. Цифры и факты.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2592" y="1325563"/>
            <a:ext cx="2759015" cy="15729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разрушено 209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из 270-ти городов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и райцентров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4841" y="1325563"/>
            <a:ext cx="2759015" cy="15729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разрушено более 11,6 тыс. деревень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67090" y="1325563"/>
            <a:ext cx="2759015" cy="15729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без жилья осталось около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3 млн. человек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09339" y="1325563"/>
            <a:ext cx="2759015" cy="15729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общий ущерб народному хозяйству 75 млрд. рублей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2" y="3191773"/>
            <a:ext cx="3907767" cy="26051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16" y="3191773"/>
            <a:ext cx="3907767" cy="26051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58" y="3196820"/>
            <a:ext cx="3907767" cy="26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1044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-46847"/>
            <a:ext cx="118268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atin typeface="Bahnschrift Condensed" panose="020B0502040204020203" pitchFamily="34" charset="0"/>
              </a:rPr>
              <a:t>ПОТЕРИ ЭКОНОМИКИ БЕЛАРУСИ</a:t>
            </a:r>
            <a:endParaRPr lang="ru-RU" sz="3600" b="1" dirty="0">
              <a:latin typeface="Bahnschrift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592" y="1325563"/>
            <a:ext cx="2759015" cy="15729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УНИЧТОЖЕНО: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4841" y="1325563"/>
            <a:ext cx="2759015" cy="15729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практически все энергетические мощности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67090" y="1325563"/>
            <a:ext cx="2759015" cy="15729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90% станочного парка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09339" y="1325563"/>
            <a:ext cx="2759015" cy="15729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на 40% сократились посевные площади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2591" y="3281902"/>
            <a:ext cx="2759015" cy="169742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2 800 голов крупного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и 5 700 голов мелкого скота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24840" y="3281902"/>
            <a:ext cx="2759015" cy="169742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уничтожено полностью 6 177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и частично 2 648 школьных помещений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67089" y="3303992"/>
            <a:ext cx="2759015" cy="169742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40 вузов, 24 научных учреждений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09339" y="3303992"/>
            <a:ext cx="2759015" cy="169742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200 библиотек,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4 756 театров </a:t>
            </a:r>
            <a:br>
              <a:rPr lang="ru-RU" sz="2400" b="1" dirty="0">
                <a:solidFill>
                  <a:sysClr val="windowText" lastClr="000000"/>
                </a:solidFill>
              </a:rPr>
            </a:br>
            <a:r>
              <a:rPr lang="ru-RU" sz="2400" b="1" dirty="0">
                <a:solidFill>
                  <a:sysClr val="windowText" lastClr="000000"/>
                </a:solidFill>
              </a:rPr>
              <a:t>и клубов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2591" y="5120934"/>
            <a:ext cx="2759015" cy="169742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1 377 больниц и амбулаторий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24840" y="5120934"/>
            <a:ext cx="2759015" cy="169742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2 188 детских учреждений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3" name="Прямая со стрелкой 2"/>
          <p:cNvCxnSpPr>
            <a:stCxn id="7" idx="3"/>
          </p:cNvCxnSpPr>
          <p:nvPr/>
        </p:nvCxnSpPr>
        <p:spPr>
          <a:xfrm>
            <a:off x="2941607" y="2112019"/>
            <a:ext cx="28323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4" idx="0"/>
          </p:cNvCxnSpPr>
          <p:nvPr/>
        </p:nvCxnSpPr>
        <p:spPr>
          <a:xfrm>
            <a:off x="1562098" y="2898475"/>
            <a:ext cx="1" cy="3834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759" y="5120934"/>
            <a:ext cx="3195087" cy="16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458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976153"/>
              </p:ext>
            </p:extLst>
          </p:nvPr>
        </p:nvGraphicFramePr>
        <p:xfrm>
          <a:off x="565265" y="1596044"/>
          <a:ext cx="10788535" cy="458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-287916"/>
            <a:ext cx="118268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Bahnschrift Condensed" panose="020B0502040204020203" pitchFamily="34" charset="0"/>
              </a:rPr>
              <a:t>Соцопрос, проведенный Институтом социологии НАН Беларуси в 2023 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94561" y="712682"/>
            <a:ext cx="8079970" cy="78645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</a:rPr>
              <a:t>Что для Вас Великая Отечественная война?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18827"/>
      </p:ext>
    </p:extLst>
  </p:cSld>
  <p:clrMapOvr>
    <a:masterClrMapping/>
  </p:clrMapOvr>
  <p:transition spd="slow">
    <p:push dir="u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Объект 6"/>
          <p:cNvPicPr>
            <a:picLocks noChangeAspect="1" noGrp="1"/>
          </p:cNvPicPr>
          <p:nvPr>
            <p:ph idx="1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" y="4889664"/>
            <a:ext cx="1990999" cy="1990999"/>
          </a:xfrm>
        </p:spPr>
      </p:pic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75BA5B0-E4F2-40A2-BEAF-9EBE9AF01010}" type="slidenum">
              <a:rPr lang="ru-RU" smtClean="0">
                <a:solidFill>
                  <a:schemeClr val="tx1"/>
                </a:solidFill>
              </a:rPr>
              <a:t>9</a:t>
            </a:fld>
            <a:endParaRPr dirty="0" lang="ru-RU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93" y="-46847"/>
            <a:ext cx="11826814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lang="ru-RU" sz="3600">
                <a:latin charset="0" panose="020B0502040204020203" pitchFamily="34" typeface="Bahnschrift Condensed"/>
              </a:rPr>
              <a:t>Вклад белорусского народа в разгром немецко-фашистских захватчиков. Цифры и факты.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98771" y="5231417"/>
            <a:ext cx="7872777" cy="130749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2400">
                <a:solidFill>
                  <a:sysClr lastClr="000000" val="windowText"/>
                </a:solidFill>
              </a:rPr>
              <a:t>В 1945 году Белорусская Советская Социалистическая Республика вошла в число стран-учредителей и стала членом Организации Объединенных Наций</a:t>
            </a:r>
            <a:endParaRPr dirty="0" lang="ru-RU" sz="2400">
              <a:solidFill>
                <a:sysClr lastClr="000000" val="windowText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 l="67"/>
          <a:stretch/>
        </p:blipFill>
        <p:spPr>
          <a:xfrm>
            <a:off x="2997975" y="1240682"/>
            <a:ext cx="6196049" cy="377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0961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2388</Words>
  <Application>Microsoft Office PowerPoint</Application>
  <PresentationFormat>Широкоэкранный</PresentationFormat>
  <Paragraphs>275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Bahnschrift Condensed</vt:lpstr>
      <vt:lpstr>Calibri</vt:lpstr>
      <vt:lpstr>Calibri Light</vt:lpstr>
      <vt:lpstr>Тема Office</vt:lpstr>
      <vt:lpstr>ИСТОРИЧЕСКАЯ ПАМЯТЬ  О ВЕЛИКОЙ ОТЕЧЕСТВЕННОЙ ВОЙНЕ  КАК ФАКТОР ФОРМИРОВАНИЯ ПАТРИОТИЗМА</vt:lpstr>
      <vt:lpstr>Вклад белорусского народа в разгром немецко-фашистских захватчиков. Цифры и факты.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идеологии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Святослав</dc:creator>
  <cp:lastModifiedBy>Святослав</cp:lastModifiedBy>
  <cp:revision>67</cp:revision>
  <dcterms:created xsi:type="dcterms:W3CDTF">2023-05-15T08:01:23Z</dcterms:created>
  <dcterms:modified xsi:type="dcterms:W3CDTF">2023-05-16T05:19:48Z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1523458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