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shapes+xml" PartName="/ppt/drawings/drawing1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shapes+xml" PartName="/ppt/drawings/drawing2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shapes+xml" PartName="/ppt/drawings/drawing3.xml"/>
  <Override ContentType="application/vnd.openxmlformats-officedocument.drawingml.chart+xml" PartName="/ppt/charts/chart6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shapes+xml" PartName="/ppt/drawings/drawing4.xml"/>
  <Override ContentType="application/vnd.openxmlformats-officedocument.drawingml.chart+xml" PartName="/ppt/charts/chart7.xml"/>
  <Override ContentType="application/vnd.ms-office.chartstyle+xml" PartName="/ppt/charts/style7.xml"/>
  <Override ContentType="application/vnd.ms-office.chartcolorstyle+xml" PartName="/ppt/charts/colors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71" r:id="rId15"/>
    <p:sldId id="269" r:id="rId16"/>
    <p:sldId id="272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ECEB"/>
    <a:srgbClr val="A6EEED"/>
    <a:srgbClr val="00C2C1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Relationship Id="rId4" Target="../drawings/drawing1.xml" Type="http://schemas.openxmlformats.org/officeDocument/2006/relationships/chartUserShapes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Relationship Id="rId4" Target="../drawings/drawing2.xml" Type="http://schemas.openxmlformats.org/officeDocument/2006/relationships/chartUserShapes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Relationship Id="rId4" Target="../drawings/drawing3.xml" Type="http://schemas.openxmlformats.org/officeDocument/2006/relationships/chartUserShapes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Relationship Id="rId4" Target="../drawings/drawing4.xml" Type="http://schemas.openxmlformats.org/officeDocument/2006/relationships/chartUserShapes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D8-4E00-A753-4E8FA6D94E8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7D8-4E00-A753-4E8FA6D94E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Городского</c:v>
                </c:pt>
                <c:pt idx="1">
                  <c:v>Сельского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865951</c:v>
                </c:pt>
                <c:pt idx="1">
                  <c:v>246147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8-4E00-A753-4E8FA6D94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73951337525043"/>
          <c:y val="0.85669702932124225"/>
          <c:w val="0.69852097324949913"/>
          <c:h val="9.2298530309058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6D-4738-ADFE-B04F79B9F2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6D-4738-ADFE-B04F79B9F2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510174</c:v>
                </c:pt>
                <c:pt idx="1">
                  <c:v>601924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6D-4738-ADFE-B04F79B9F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ПРОМЫШЛЕННОСТЬ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26-4044-B5EF-C60BE9304CC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26-4044-B5EF-C60BE9304C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6-4044-B5EF-C60BE9304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ОБЛАСТИ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69-4B10-B177-7EE7334DE43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69-4B10-B177-7EE7334DE4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Витебская</c:v>
                </c:pt>
                <c:pt idx="1">
                  <c:v>Вся республика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69-4B10-B177-7EE7334DE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ПРОИЗВОДСТВА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2B-4094-BC2B-1C070D7EF2C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2B-4094-BC2B-1C070D7EF2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B-4094-BC2B-1C070D7EF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17495803521626E-2"/>
          <c:y val="9.3378128705888422E-2"/>
          <c:w val="0.88901061289719963"/>
          <c:h val="0.682839200774061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7A-40AA-8D77-0C50AB02106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7A-40AA-8D77-0C50AB0210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0.29299999999999998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7A-40AA-8D77-0C50AB021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17495803521626E-2"/>
          <c:y val="9.3378128705888422E-2"/>
          <c:w val="0.88901061289719963"/>
          <c:h val="0.682839200774061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7F-4D09-9142-5FE81DD3261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7F-4D09-9142-5FE81DD326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F-4D09-9142-5FE81DD32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0.02826</cdr:x>
      <cdr:y>0.8243</cdr:y>
    </cdr:from>
    <cdr:to>
      <cdr:x>1</cdr:x>
      <cdr:y>0.97773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144" y="2873496"/>
          <a:ext cx="3856006" cy="534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kern="12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rPr>
            <a:t>24% населения занята в промышленности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0.02826</cdr:x>
      <cdr:y>0.8243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140" y="2660164"/>
          <a:ext cx="3856010" cy="56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kern="1200" dirty="0" smtClean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rPr>
            <a:t>Продукция области составляет порядка 13% промышленности республики</a:t>
          </a:r>
          <a:endParaRPr lang="ru-RU" sz="1400" kern="1200" dirty="0">
            <a:solidFill>
              <a:schemeClr val="tx1"/>
            </a:solidFill>
            <a:latin typeface="Bahnschrift" panose="020B0502040204020203" pitchFamily="34" charset="0"/>
            <a:ea typeface="+mj-ea"/>
            <a:cs typeface="+mj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0.02826</cdr:x>
      <cdr:y>0.8243</cdr:y>
    </cdr:from>
    <cdr:to>
      <cdr:x>1</cdr:x>
      <cdr:y>0.97773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144" y="2873496"/>
          <a:ext cx="3856006" cy="534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kern="1200" dirty="0" smtClean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rPr>
            <a:t>84% объема промышленной продукции -  обрабатывающая промышленность</a:t>
          </a:r>
          <a:endParaRPr lang="ru-RU" sz="1400" kern="1200" dirty="0">
            <a:solidFill>
              <a:schemeClr val="tx1"/>
            </a:solidFill>
            <a:latin typeface="Bahnschrift" panose="020B0502040204020203" pitchFamily="34" charset="0"/>
            <a:ea typeface="+mj-ea"/>
            <a:cs typeface="+mj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0.75472</cdr:y>
    </cdr:from>
    <cdr:to>
      <cdr:x>1</cdr:x>
      <cdr:y>0.96591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83887"/>
          <a:ext cx="5382883" cy="499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kern="1200" dirty="0" smtClean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rPr>
            <a:t>29,3 процента от численности занятых в экономике области</a:t>
          </a:r>
          <a:endParaRPr lang="ru-RU" sz="1400" kern="1200" dirty="0">
            <a:solidFill>
              <a:schemeClr val="tx1"/>
            </a:solidFill>
            <a:latin typeface="Bahnschrift" panose="020B0502040204020203" pitchFamily="34" charset="0"/>
            <a:ea typeface="+mj-ea"/>
            <a:cs typeface="+mj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9718-4B2C-436D-8146-100456D39E6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DC2A-2929-4157-B8A4-18A56B782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2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9364-3C55-4B02-886A-47C231621721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1DE1-BD32-4956-AE9D-F9D5C01FAC33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083-D47A-4424-9C79-4708ADDEA79A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9E9E-39E6-41F0-A523-8A8BD3822AFC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1051-8637-4247-8F20-4CC52B19AECA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14A-8839-4201-9C75-A054979D98CD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B735-5EC5-4B50-A5A0-8632E5DAA8B0}" type="datetime1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453-3D38-4E10-896B-0C127ED257CE}" type="datetime1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C837-BC58-4F38-A81B-795EB205105E}" type="datetime1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B79-40CF-40E0-99FA-502633EFCF7A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298F-06B1-41AE-A959-F027E23D59CB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8ED9-4EE3-4C01-9294-054AC5287307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16.jp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fi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954741"/>
            <a:ext cx="7288306" cy="2513054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5000"/>
                  <a:lumOff val="95000"/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17" y="1071259"/>
            <a:ext cx="6849374" cy="2396536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85 лет со дня образования Витебской области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7" y="3649000"/>
            <a:ext cx="3450362" cy="3027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19" y="52564"/>
            <a:ext cx="2479362" cy="221696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r="93"/>
          <a:stretch/>
        </p:blipFill>
        <p:spPr>
          <a:xfrm>
            <a:off x="4523117" y="4110846"/>
            <a:ext cx="4123427" cy="27015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"/>
          <a:stretch/>
        </p:blipFill>
        <p:spPr>
          <a:xfrm>
            <a:off x="355841" y="3048602"/>
            <a:ext cx="3303916" cy="3307749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Новейшие и крупнейшие производства Витебской области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793" y="1095555"/>
            <a:ext cx="3498011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ОАО ”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Глубокский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молочноконсервный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 комбинат“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3593" y="1338295"/>
            <a:ext cx="4422476" cy="127047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реконструкция автоклавного отделения </a:t>
            </a:r>
            <a:r>
              <a:rPr dirty="0" lang="ru-RU" smtClean="0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в </a:t>
            </a:r>
            <a:r>
              <a:rPr dirty="0" lang="ru-RU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производственном корпусе филиала ”</a:t>
            </a:r>
            <a:r>
              <a:rPr dirty="0" err="1" lang="ru-RU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Браславрыба</a:t>
            </a:r>
            <a:r>
              <a:rPr dirty="0" lang="ru-RU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“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73593" y="2730141"/>
            <a:ext cx="4422476" cy="125933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строительство и модернизация цеха </a:t>
            </a:r>
            <a:r>
              <a:rPr dirty="0" lang="ru-RU" smtClean="0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по </a:t>
            </a:r>
            <a:r>
              <a:rPr dirty="0" lang="ru-RU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производству сухой сыворотки и сухих молочных продуктов</a:t>
            </a:r>
          </a:p>
        </p:txBody>
      </p:sp>
      <p:cxnSp>
        <p:nvCxnSpPr>
          <p:cNvPr id="10" name="Прямая со стрелкой 9"/>
          <p:cNvCxnSpPr>
            <a:stCxn id="6" idx="3"/>
            <a:endCxn id="7" idx="1"/>
          </p:cNvCxnSpPr>
          <p:nvPr/>
        </p:nvCxnSpPr>
        <p:spPr>
          <a:xfrm>
            <a:off x="3756804" y="1852163"/>
            <a:ext cx="616789" cy="12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8" idx="1"/>
          </p:cNvCxnSpPr>
          <p:nvPr/>
        </p:nvCxnSpPr>
        <p:spPr>
          <a:xfrm>
            <a:off x="3756804" y="1852163"/>
            <a:ext cx="616789" cy="150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0050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5" l="97" r="29" t="237"/>
          <a:stretch/>
        </p:blipFill>
        <p:spPr>
          <a:xfrm>
            <a:off x="879894" y="4942936"/>
            <a:ext cx="7384211" cy="173390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03040"/>
            <a:ext cx="9144000" cy="9747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Новейшие и крупнейшие производства Витебской области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756" y="1383671"/>
            <a:ext cx="3498011" cy="138208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ОАО ”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Верхнедвинский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маслосырзавод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524" y="3126207"/>
            <a:ext cx="4422476" cy="138208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модернизация цеха 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/>
            </a:r>
            <a:b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</a:b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по 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переработке молока 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/>
            </a:r>
            <a:b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</a:b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с 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180 тонн до 240 тонн 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/>
            </a:r>
            <a:b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</a:b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в 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сутки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27" y="1559074"/>
            <a:ext cx="3134265" cy="3134265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6" idx="2"/>
            <a:endCxn id="7" idx="0"/>
          </p:cNvCxnSpPr>
          <p:nvPr/>
        </p:nvCxnSpPr>
        <p:spPr>
          <a:xfrm>
            <a:off x="2360762" y="2765756"/>
            <a:ext cx="0" cy="36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2194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3040"/>
            <a:ext cx="9144000" cy="9747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Новейшие и крупнейшие производства Витебской области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887" y="1447264"/>
            <a:ext cx="3498011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ОАО ”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Нафтан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“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6340" y="1447264"/>
            <a:ext cx="4422476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комплекс замедленного коксования</a:t>
            </a:r>
          </a:p>
        </p:txBody>
      </p:sp>
      <p:cxnSp>
        <p:nvCxnSpPr>
          <p:cNvPr id="14" name="Прямая со стрелкой 13"/>
          <p:cNvCxnSpPr>
            <a:stCxn id="11" idx="3"/>
            <a:endCxn id="13" idx="1"/>
          </p:cNvCxnSpPr>
          <p:nvPr/>
        </p:nvCxnSpPr>
        <p:spPr>
          <a:xfrm>
            <a:off x="3950898" y="2203872"/>
            <a:ext cx="40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r="32"/>
          <a:stretch/>
        </p:blipFill>
        <p:spPr>
          <a:xfrm>
            <a:off x="4435291" y="3148807"/>
            <a:ext cx="4264574" cy="2863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" l="11" r="131" t="170"/>
          <a:stretch/>
        </p:blipFill>
        <p:spPr>
          <a:xfrm>
            <a:off x="306414" y="3148807"/>
            <a:ext cx="3790955" cy="28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247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Новейшие и крупнейшие производства Витебской области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140" y="1456129"/>
            <a:ext cx="3498011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РУП ”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Толочинский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 консервный завод“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3593" y="1456129"/>
            <a:ext cx="4422476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цех быстрого замораживания и установил линию производства картофеля фри</a:t>
            </a:r>
          </a:p>
        </p:txBody>
      </p:sp>
      <p:cxnSp>
        <p:nvCxnSpPr>
          <p:cNvPr id="10" name="Прямая со стрелкой 9"/>
          <p:cNvCxnSpPr>
            <a:stCxn id="6" idx="3"/>
            <a:endCxn id="7" idx="1"/>
          </p:cNvCxnSpPr>
          <p:nvPr/>
        </p:nvCxnSpPr>
        <p:spPr>
          <a:xfrm>
            <a:off x="3968151" y="2212737"/>
            <a:ext cx="40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66" l="2" r="129" t="37"/>
          <a:stretch/>
        </p:blipFill>
        <p:spPr>
          <a:xfrm>
            <a:off x="131552" y="3329919"/>
            <a:ext cx="4175185" cy="3140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" l="142" r="17" t="63"/>
          <a:stretch/>
        </p:blipFill>
        <p:spPr>
          <a:xfrm>
            <a:off x="4488989" y="3329919"/>
            <a:ext cx="4191684" cy="31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65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249947" y="1466490"/>
            <a:ext cx="4422476" cy="122189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Введен в эксплуатацию завод по производству белой жести</a:t>
            </a:r>
            <a:endParaRPr dirty="0" lang="ru-RU" sz="2000">
              <a:solidFill>
                <a:schemeClr val="tx1"/>
              </a:solidFill>
              <a:latin charset="0" panose="020B0502040204020203" pitchFamily="34" typeface="Bahnschrif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>
          <a:xfrm>
            <a:off x="6682237" y="649287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Новейшие и крупнейшие производства Витебской области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6494" y="1466490"/>
            <a:ext cx="3498011" cy="122189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ООО ”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Миорский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 металлопрокатный завод“</a:t>
            </a:r>
          </a:p>
        </p:txBody>
      </p:sp>
      <p:cxnSp>
        <p:nvCxnSpPr>
          <p:cNvPr id="17" name="Прямая со стрелкой 16"/>
          <p:cNvCxnSpPr>
            <a:stCxn id="15" idx="3"/>
            <a:endCxn id="16" idx="1"/>
          </p:cNvCxnSpPr>
          <p:nvPr/>
        </p:nvCxnSpPr>
        <p:spPr>
          <a:xfrm>
            <a:off x="3844505" y="1931780"/>
            <a:ext cx="40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" t="34"/>
          <a:stretch/>
        </p:blipFill>
        <p:spPr>
          <a:xfrm>
            <a:off x="94889" y="3312543"/>
            <a:ext cx="4001219" cy="3180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32" y="3312543"/>
            <a:ext cx="4442605" cy="31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6372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Новейшие и крупнейшие производства Витебской области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804" y="1456129"/>
            <a:ext cx="3640347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ОАО ”Витязь“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5352" y="1479581"/>
            <a:ext cx="4422476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инвестиционного проекта ”Создание современных производств по выпуску средств зарядной инфраструктуры для электромобилей“</a:t>
            </a:r>
          </a:p>
        </p:txBody>
      </p:sp>
      <p:cxnSp>
        <p:nvCxnSpPr>
          <p:cNvPr id="10" name="Прямая со стрелкой 9"/>
          <p:cNvCxnSpPr>
            <a:endCxn id="7" idx="1"/>
          </p:cNvCxnSpPr>
          <p:nvPr/>
        </p:nvCxnSpPr>
        <p:spPr>
          <a:xfrm flipV="1">
            <a:off x="3968151" y="2236189"/>
            <a:ext cx="527201" cy="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 l="1" r="107"/>
          <a:stretch/>
        </p:blipFill>
        <p:spPr>
          <a:xfrm>
            <a:off x="4617112" y="3329918"/>
            <a:ext cx="4178957" cy="2642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l="10" r="17"/>
          <a:stretch/>
        </p:blipFill>
        <p:spPr>
          <a:xfrm>
            <a:off x="202720" y="3329918"/>
            <a:ext cx="3890514" cy="26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1431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Новейшие и крупнейшие производства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9138" y="1476192"/>
            <a:ext cx="3498011" cy="1045531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ОАО ”Оршанский мясоконсервный комбинат“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2591" y="1476193"/>
            <a:ext cx="4422476" cy="1045531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введен  цех убоя и переработки свиней и крупного рогатого скота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867149" y="2002707"/>
            <a:ext cx="40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5" y="2902360"/>
            <a:ext cx="2720595" cy="3636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98" y="3321170"/>
            <a:ext cx="4888303" cy="29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9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Малое и среднее предпринимательство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8879" y="1299086"/>
            <a:ext cx="6806241" cy="101279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31 тысяча </a:t>
            </a:r>
            <a:r>
              <a:rPr lang="ru-RU" sz="32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субъектов предпринимательства</a:t>
            </a:r>
            <a:endParaRPr lang="ru-RU" sz="32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977" y="2515410"/>
            <a:ext cx="3828691" cy="127158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7,6 тысяч юридических лиц</a:t>
            </a:r>
            <a:endParaRPr lang="ru-RU" sz="32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67377" y="2515410"/>
            <a:ext cx="3828691" cy="127158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23,4 тысячи индивидуальных предпринимателей</a:t>
            </a:r>
          </a:p>
        </p:txBody>
      </p:sp>
      <p:cxnSp>
        <p:nvCxnSpPr>
          <p:cNvPr id="10" name="Прямая со стрелкой 9"/>
          <p:cNvCxnSpPr>
            <a:stCxn id="6" idx="2"/>
            <a:endCxn id="8" idx="0"/>
          </p:cNvCxnSpPr>
          <p:nvPr/>
        </p:nvCxnSpPr>
        <p:spPr>
          <a:xfrm>
            <a:off x="4572000" y="2311879"/>
            <a:ext cx="2309723" cy="203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 flipH="1">
            <a:off x="2157323" y="2311879"/>
            <a:ext cx="2414677" cy="203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168879" y="3867873"/>
            <a:ext cx="6806241" cy="722999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 предпринимательском секторе экономики занято около 135 тысяч человек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76211540"/>
              </p:ext>
            </p:extLst>
          </p:nvPr>
        </p:nvGraphicFramePr>
        <p:xfrm>
          <a:off x="130834" y="4671747"/>
          <a:ext cx="5382883" cy="236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44463954"/>
              </p:ext>
            </p:extLst>
          </p:nvPr>
        </p:nvGraphicFramePr>
        <p:xfrm>
          <a:off x="4190280" y="4671748"/>
          <a:ext cx="5382883" cy="236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6037412" y="6443574"/>
            <a:ext cx="3320092" cy="4991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kern="12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60% экспорта товаров</a:t>
            </a:r>
            <a:endParaRPr lang="ru-RU" sz="1400" kern="12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9480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18</a:t>
            </a:fld>
            <a:endParaRPr dirty="0"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Введены в эксплуатацию в 2019 году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3259" y="941355"/>
            <a:ext cx="8447058" cy="1045531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Молочно-товарная 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ферма на 1210 голов в филиале ”Тепличный“ РУП ”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Витебскэнерго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“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 r="35"/>
          <a:stretch/>
        </p:blipFill>
        <p:spPr>
          <a:xfrm>
            <a:off x="256995" y="2393403"/>
            <a:ext cx="4197176" cy="3205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r="77"/>
          <a:stretch/>
        </p:blipFill>
        <p:spPr>
          <a:xfrm>
            <a:off x="4699599" y="2393404"/>
            <a:ext cx="4197175" cy="32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6613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3" y="2228850"/>
            <a:ext cx="8286750" cy="46291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Введены в эксплуатацию </a:t>
            </a:r>
            <a:r>
              <a:rPr lang="ru-RU" dirty="0">
                <a:latin typeface="Bahnschrift" panose="020B0502040204020203" pitchFamily="34" charset="0"/>
              </a:rPr>
              <a:t>в 2019 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3259" y="941355"/>
            <a:ext cx="8447058" cy="112035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ОАО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”Витебская бройлерная птицефабрика“ введен в эксплуатацию цех  №2 племенного молодняка вблизи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н.п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Перемонт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Лиозненского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806424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431" y="201224"/>
            <a:ext cx="7886700" cy="1325563"/>
          </a:xfrm>
        </p:spPr>
        <p:txBody>
          <a:bodyPr>
            <a:normAutofit fontScale="90000"/>
          </a:bodyPr>
          <a:lstStyle/>
          <a:p>
            <a:r>
              <a:rPr dirty="0" lang="ru-RU" smtClean="0">
                <a:latin charset="0" panose="020B0502040204020203" pitchFamily="34" typeface="Bahnschrift"/>
              </a:rPr>
              <a:t>Витебская область  </a:t>
            </a:r>
            <a:r>
              <a:rPr dirty="0" lang="ru-RU">
                <a:latin charset="0" panose="020B0502040204020203" pitchFamily="34" typeface="Bahnschrift"/>
              </a:rPr>
              <a:t>образована 15 января 1938 года на основании Закона СССР </a:t>
            </a:r>
            <a:r>
              <a:rPr dirty="0" lang="ru-RU" smtClean="0">
                <a:latin charset="0" panose="020B0502040204020203" pitchFamily="34" typeface="Bahnschrift"/>
              </a:rPr>
              <a:t/>
            </a:r>
            <a:br>
              <a:rPr dirty="0" lang="ru-RU" smtClean="0">
                <a:latin charset="0" panose="020B0502040204020203" pitchFamily="34" typeface="Bahnschrift"/>
              </a:rPr>
            </a:br>
            <a:r>
              <a:rPr dirty="0" lang="ru-RU" smtClean="0">
                <a:latin charset="0" panose="020B0502040204020203" pitchFamily="34" typeface="Bahnschrift"/>
              </a:rPr>
              <a:t>от </a:t>
            </a:r>
            <a:r>
              <a:rPr dirty="0" lang="ru-RU">
                <a:latin charset="0" panose="020B0502040204020203" pitchFamily="34" typeface="Bahnschrift"/>
              </a:rPr>
              <a:t>15.01.1938 г. об изменении и дополнении Конституции (Основного Закона) </a:t>
            </a:r>
            <a:r>
              <a:rPr dirty="0" lang="ru-RU" smtClean="0">
                <a:latin charset="0" panose="020B0502040204020203" pitchFamily="34" typeface="Bahnschrift"/>
              </a:rPr>
              <a:t>СССР</a:t>
            </a:r>
            <a:endParaRPr dirty="0" lang="ru-RU">
              <a:latin charset="0" panose="020B0502040204020203" pitchFamily="34" typeface="Bahnschrif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0" y="1765180"/>
            <a:ext cx="9168494" cy="42646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</a:t>
            </a:fld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28121687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Введены в эксплуатацию </a:t>
            </a:r>
            <a:r>
              <a:rPr lang="ru-RU" dirty="0">
                <a:latin typeface="Bahnschrift" panose="020B0502040204020203" pitchFamily="34" charset="0"/>
              </a:rPr>
              <a:t>в 2019 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3259" y="941355"/>
            <a:ext cx="8447058" cy="112035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ОАО ”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Рубежница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“ введен в строй 3-й пусковой комплекс молочно-товарной фермы в  </a:t>
            </a:r>
            <a:r>
              <a:rPr lang="ru-RU" sz="2400" dirty="0" err="1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н.п.Велешковичи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Лиозненского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района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259" y="2174198"/>
            <a:ext cx="8447058" cy="112035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ООО ”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ВетроВатт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“ реализован проект </a:t>
            </a:r>
            <a:b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</a:b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по строительству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ветропарка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, транспортной и инженерной инфраструктуры к нему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76" y="3469124"/>
            <a:ext cx="4977442" cy="3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24" y="3407040"/>
            <a:ext cx="4230008" cy="33837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Введены в эксплуатацию </a:t>
            </a:r>
            <a:r>
              <a:rPr lang="ru-RU" dirty="0">
                <a:latin typeface="Bahnschrift" panose="020B0502040204020203" pitchFamily="34" charset="0"/>
              </a:rPr>
              <a:t>в 2019 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629" y="941356"/>
            <a:ext cx="8800741" cy="112035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Шарковщинском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районе реализован проект ”Строительство мини-гидроэлектростанции на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р.Мнюта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ООО ”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ГидроПарк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629" y="2174198"/>
            <a:ext cx="8800741" cy="112035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ОАО ”Витебские ковры“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завершили проект по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освоению технологии производства полипропиленовых нитей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8" y="3407040"/>
            <a:ext cx="4297752" cy="33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Введены в эксплуатацию </a:t>
            </a:r>
            <a:r>
              <a:rPr dirty="0" lang="ru-RU">
                <a:latin charset="0" panose="020B0502040204020203" pitchFamily="34" typeface="Bahnschrift"/>
              </a:rPr>
              <a:t>в </a:t>
            </a:r>
            <a:r>
              <a:rPr dirty="0" lang="ru-RU" smtClean="0">
                <a:latin charset="0" panose="020B0502040204020203" pitchFamily="34" typeface="Bahnschrift"/>
              </a:rPr>
              <a:t>2020 </a:t>
            </a:r>
            <a:r>
              <a:rPr dirty="0" lang="ru-RU">
                <a:latin charset="0" panose="020B0502040204020203" pitchFamily="34" typeface="Bahnschrift"/>
              </a:rPr>
              <a:t>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248" y="941355"/>
            <a:ext cx="8800741" cy="112035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введена в эксплуатацию 2-я очередь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мультимодального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 промышленно-логистического комплекса ”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Бремино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  <a:ea typeface="+mj-ea"/>
                <a:cs typeface="+mj-cs"/>
              </a:rPr>
              <a:t>-Орша“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" r="38"/>
          <a:stretch/>
        </p:blipFill>
        <p:spPr>
          <a:xfrm>
            <a:off x="360511" y="2508848"/>
            <a:ext cx="3892310" cy="3270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" r="37"/>
          <a:stretch/>
        </p:blipFill>
        <p:spPr>
          <a:xfrm>
            <a:off x="4947250" y="2508848"/>
            <a:ext cx="3924206" cy="32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003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5" y="4277144"/>
            <a:ext cx="4336365" cy="24443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Введены в эксплуатацию </a:t>
            </a:r>
            <a:r>
              <a:rPr lang="ru-RU" dirty="0">
                <a:latin typeface="Bahnschrift" panose="020B0502040204020203" pitchFamily="34" charset="0"/>
              </a:rPr>
              <a:t>в </a:t>
            </a:r>
            <a:r>
              <a:rPr lang="ru-RU" dirty="0" smtClean="0">
                <a:latin typeface="Bahnschrift" panose="020B0502040204020203" pitchFamily="34" charset="0"/>
              </a:rPr>
              <a:t>2021 </a:t>
            </a:r>
            <a:r>
              <a:rPr lang="ru-RU" dirty="0">
                <a:latin typeface="Bahnschrift" panose="020B0502040204020203" pitchFamily="34" charset="0"/>
              </a:rPr>
              <a:t>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629" y="964238"/>
            <a:ext cx="8800741" cy="921951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цех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быстрого замораживания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РПУП ”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Толочинский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консервный завод“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629" y="2068540"/>
            <a:ext cx="8800741" cy="921951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молочнотоварная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ферма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на 2 тысячи голов дойного стада вблизи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дер.Чурилово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9" y="4277144"/>
            <a:ext cx="4219216" cy="247678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1629" y="3172842"/>
            <a:ext cx="8800741" cy="921951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свиноводческий репродуктор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на 5000 голов свиноматок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год вблизи </a:t>
            </a:r>
            <a:r>
              <a:rPr lang="ru-RU" sz="24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н.п.Пушки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Лиозненского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320021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Введены в эксплуатацию </a:t>
            </a:r>
            <a:r>
              <a:rPr lang="ru-RU" dirty="0">
                <a:latin typeface="Bahnschrift" panose="020B0502040204020203" pitchFamily="34" charset="0"/>
              </a:rPr>
              <a:t>в </a:t>
            </a:r>
            <a:r>
              <a:rPr lang="ru-RU" dirty="0" smtClean="0">
                <a:latin typeface="Bahnschrift" panose="020B0502040204020203" pitchFamily="34" charset="0"/>
              </a:rPr>
              <a:t>2021 </a:t>
            </a:r>
            <a:r>
              <a:rPr lang="ru-RU" dirty="0">
                <a:latin typeface="Bahnschrift" panose="020B0502040204020203" pitchFamily="34" charset="0"/>
              </a:rPr>
              <a:t>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629" y="1168956"/>
            <a:ext cx="8800741" cy="131313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цех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по производству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термохимобработанных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электроизоляционных материалов для фольгированных </a:t>
            </a:r>
            <a:r>
              <a:rPr lang="ru-RU" sz="2400">
                <a:solidFill>
                  <a:schemeClr val="tx1"/>
                </a:solidFill>
                <a:latin typeface="Bahnschrift" panose="020B0502040204020203" pitchFamily="34" charset="0"/>
              </a:rPr>
              <a:t>диэлектриков </a:t>
            </a:r>
            <a:r>
              <a:rPr lang="ru-RU" sz="2400" smtClean="0">
                <a:solidFill>
                  <a:schemeClr val="tx1"/>
                </a:solidFill>
                <a:latin typeface="Bahnschrift" panose="020B0502040204020203" pitchFamily="34" charset="0"/>
              </a:rPr>
              <a:t>ОАО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”Полоцк-Стекловолокно“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2" y="2844559"/>
            <a:ext cx="4184416" cy="3150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7" y="2843822"/>
            <a:ext cx="4227842" cy="31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1627" y="5745270"/>
            <a:ext cx="8800741" cy="1030780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линия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по производству батончиков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из натурального сырья на ООО ”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Регита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“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Введены в эксплуатацию </a:t>
            </a:r>
            <a:r>
              <a:rPr lang="ru-RU" dirty="0">
                <a:latin typeface="Bahnschrift" panose="020B0502040204020203" pitchFamily="34" charset="0"/>
              </a:rPr>
              <a:t>в </a:t>
            </a:r>
            <a:r>
              <a:rPr lang="ru-RU" dirty="0" smtClean="0">
                <a:latin typeface="Bahnschrift" panose="020B0502040204020203" pitchFamily="34" charset="0"/>
              </a:rPr>
              <a:t>2021 </a:t>
            </a:r>
            <a:r>
              <a:rPr lang="ru-RU" dirty="0">
                <a:latin typeface="Bahnschrift" panose="020B0502040204020203" pitchFamily="34" charset="0"/>
              </a:rPr>
              <a:t>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627" y="1073385"/>
            <a:ext cx="8800741" cy="1030780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производство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по разведению свиней с замкнутым циклом в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дер.Мошница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СУП ”Здрава“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627" y="2182560"/>
            <a:ext cx="8800741" cy="1030780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автоматическая линия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вакуумной упаковки сыра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ОАО ”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Верхнедвинский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маслосырзавод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“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627" y="3370130"/>
            <a:ext cx="8800741" cy="1030780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экспортоориентированное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производство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электронных изделий и систем управления для машиностроительного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комплекса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на ОАО ”Измеритель“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627" y="4557700"/>
            <a:ext cx="8800741" cy="1030780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строительство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линии пиломатериалов на территории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ПУП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”Витебская лесопилка“</a:t>
            </a:r>
          </a:p>
        </p:txBody>
      </p:sp>
    </p:spTree>
    <p:extLst>
      <p:ext uri="{BB962C8B-B14F-4D97-AF65-F5344CB8AC3E}">
        <p14:creationId xmlns:p14="http://schemas.microsoft.com/office/powerpoint/2010/main" val="2291771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7866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Внешнеэкономическая </a:t>
            </a:r>
            <a:r>
              <a:rPr lang="ru-RU" dirty="0">
                <a:latin typeface="Bahnschrift" panose="020B0502040204020203" pitchFamily="34" charset="0"/>
              </a:rPr>
              <a:t>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630" y="1570952"/>
            <a:ext cx="8800741" cy="88481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в области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деятельность осуществляют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полторы тысячи субъектов хозяйствования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630" y="2666508"/>
            <a:ext cx="8800741" cy="99131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11,5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%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республиканского экспорта товаров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630" y="3877082"/>
            <a:ext cx="8800741" cy="988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область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поддерживает внешнеторговые отношения более чем со 100 государствами мира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630" y="5076042"/>
            <a:ext cx="8800741" cy="98916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изделия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с маркой витебских товаропроизводителей поставляются в 80 стран мира и 78 российских 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118975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7866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Внешнеэкономическая </a:t>
            </a:r>
            <a:r>
              <a:rPr lang="ru-RU" dirty="0">
                <a:latin typeface="Bahnschrift" panose="020B0502040204020203" pitchFamily="34" charset="0"/>
              </a:rPr>
              <a:t>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4408" y="1570952"/>
            <a:ext cx="6418952" cy="88481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увеличены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объемы внешнеторговой деятельности на 1,3 млрд. долларов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1000664" y="1009291"/>
            <a:ext cx="1112808" cy="1446473"/>
          </a:xfrm>
          <a:prstGeom prst="upArrow">
            <a:avLst/>
          </a:prstGeom>
          <a:gradFill flip="none" rotWithShape="1">
            <a:gsLst>
              <a:gs pos="0">
                <a:srgbClr val="94ECEB">
                  <a:tint val="66000"/>
                  <a:satMod val="160000"/>
                </a:srgbClr>
              </a:gs>
              <a:gs pos="50000">
                <a:srgbClr val="94ECEB">
                  <a:tint val="44500"/>
                  <a:satMod val="160000"/>
                </a:srgbClr>
              </a:gs>
              <a:gs pos="100000">
                <a:srgbClr val="94ECE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4408" y="3301986"/>
            <a:ext cx="6418952" cy="88481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экспорт товаров возрос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в 1,8 раза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1000664" y="2740325"/>
            <a:ext cx="1112808" cy="1446473"/>
          </a:xfrm>
          <a:prstGeom prst="upArrow">
            <a:avLst/>
          </a:prstGeom>
          <a:gradFill flip="none" rotWithShape="1">
            <a:gsLst>
              <a:gs pos="0">
                <a:srgbClr val="94ECEB">
                  <a:tint val="66000"/>
                  <a:satMod val="160000"/>
                </a:srgbClr>
              </a:gs>
              <a:gs pos="50000">
                <a:srgbClr val="94ECEB">
                  <a:tint val="44500"/>
                  <a:satMod val="160000"/>
                </a:srgbClr>
              </a:gs>
              <a:gs pos="100000">
                <a:srgbClr val="94ECE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4408" y="5123052"/>
            <a:ext cx="6418952" cy="88481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экспорт услуг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– на 14,5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%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1000664" y="4561391"/>
            <a:ext cx="1112808" cy="1446473"/>
          </a:xfrm>
          <a:prstGeom prst="upArrow">
            <a:avLst/>
          </a:prstGeom>
          <a:gradFill flip="none" rotWithShape="1">
            <a:gsLst>
              <a:gs pos="0">
                <a:srgbClr val="94ECEB">
                  <a:tint val="66000"/>
                  <a:satMod val="160000"/>
                </a:srgbClr>
              </a:gs>
              <a:gs pos="50000">
                <a:srgbClr val="94ECEB">
                  <a:tint val="44500"/>
                  <a:satMod val="160000"/>
                </a:srgbClr>
              </a:gs>
              <a:gs pos="100000">
                <a:srgbClr val="94ECE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5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980262" y="5334452"/>
            <a:ext cx="2432649" cy="127212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Сахалинская область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32530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Сотрудничество с Российской Федерацией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8519" y="1981597"/>
            <a:ext cx="2432649" cy="217385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Дальне-восточный регион</a:t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(рост в 2 раза)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1764101" y="780169"/>
            <a:ext cx="681487" cy="1078301"/>
          </a:xfrm>
          <a:prstGeom prst="upArrow">
            <a:avLst/>
          </a:prstGeom>
          <a:gradFill flip="none" rotWithShape="1">
            <a:gsLst>
              <a:gs pos="0">
                <a:srgbClr val="94ECEB">
                  <a:tint val="66000"/>
                  <a:satMod val="160000"/>
                </a:srgbClr>
              </a:gs>
              <a:gs pos="50000">
                <a:srgbClr val="94ECEB">
                  <a:tint val="44500"/>
                  <a:satMod val="160000"/>
                </a:srgbClr>
              </a:gs>
              <a:gs pos="100000">
                <a:srgbClr val="94ECE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4308893" y="780168"/>
            <a:ext cx="681487" cy="1078301"/>
          </a:xfrm>
          <a:prstGeom prst="upArrow">
            <a:avLst/>
          </a:prstGeom>
          <a:gradFill flip="none" rotWithShape="1">
            <a:gsLst>
              <a:gs pos="0">
                <a:srgbClr val="94ECEB">
                  <a:tint val="66000"/>
                  <a:satMod val="160000"/>
                </a:srgbClr>
              </a:gs>
              <a:gs pos="50000">
                <a:srgbClr val="94ECEB">
                  <a:tint val="44500"/>
                  <a:satMod val="160000"/>
                </a:srgbClr>
              </a:gs>
              <a:gs pos="100000">
                <a:srgbClr val="94ECE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6853685" y="780169"/>
            <a:ext cx="681487" cy="1078301"/>
          </a:xfrm>
          <a:prstGeom prst="upArrow">
            <a:avLst/>
          </a:prstGeom>
          <a:gradFill flip="none" rotWithShape="1">
            <a:gsLst>
              <a:gs pos="0">
                <a:srgbClr val="94ECEB">
                  <a:tint val="66000"/>
                  <a:satMod val="160000"/>
                </a:srgbClr>
              </a:gs>
              <a:gs pos="50000">
                <a:srgbClr val="94ECEB">
                  <a:tint val="44500"/>
                  <a:satMod val="160000"/>
                </a:srgbClr>
              </a:gs>
              <a:gs pos="100000">
                <a:srgbClr val="94ECE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33312" y="1987745"/>
            <a:ext cx="2432649" cy="217385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Северо-Кавказский 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регион</a:t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(рост в 1,4 раза)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78105" y="1995117"/>
            <a:ext cx="2432649" cy="217385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Сибирский </a:t>
            </a:r>
            <a:r>
              <a:rPr lang="ru-RU" sz="24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федераль-ный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 регион</a:t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(рост в 1,4 раза)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48906" y="4305621"/>
            <a:ext cx="7461848" cy="88481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организованы поставки кабельной продукции, мебели, столярных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изделий, прессов гидравлических, ветеринарных препаратов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663" y="5327081"/>
            <a:ext cx="2432649" cy="127212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Республика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Ингушетия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90463" y="5334452"/>
            <a:ext cx="2432649" cy="127212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Республика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Хакасия</a:t>
            </a:r>
          </a:p>
        </p:txBody>
      </p:sp>
      <p:cxnSp>
        <p:nvCxnSpPr>
          <p:cNvPr id="6" name="Прямая со стрелкой 5"/>
          <p:cNvCxnSpPr>
            <a:stCxn id="19" idx="2"/>
            <a:endCxn id="20" idx="0"/>
          </p:cNvCxnSpPr>
          <p:nvPr/>
        </p:nvCxnSpPr>
        <p:spPr>
          <a:xfrm flipH="1">
            <a:off x="2216988" y="5190433"/>
            <a:ext cx="2462842" cy="136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9" idx="2"/>
            <a:endCxn id="22" idx="0"/>
          </p:cNvCxnSpPr>
          <p:nvPr/>
        </p:nvCxnSpPr>
        <p:spPr>
          <a:xfrm>
            <a:off x="4679830" y="5190433"/>
            <a:ext cx="26958" cy="14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9" idx="2"/>
            <a:endCxn id="21" idx="0"/>
          </p:cNvCxnSpPr>
          <p:nvPr/>
        </p:nvCxnSpPr>
        <p:spPr>
          <a:xfrm>
            <a:off x="4679830" y="5190433"/>
            <a:ext cx="2516757" cy="14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9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5" y="3648587"/>
            <a:ext cx="4428047" cy="300553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Социальная сфера (здравоохранение)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06506" y="1769591"/>
            <a:ext cx="4428046" cy="156562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лечебный корпус областного госпиталя инвалидов Великой Отечественной войны в Оршанском районе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6702" y="4525625"/>
            <a:ext cx="3981011" cy="125145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поликлиника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в микрорайоне ЮГ-7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г.Витебске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" y="1081646"/>
            <a:ext cx="4248370" cy="2941514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23" idx="1"/>
            <a:endCxn id="2" idx="3"/>
          </p:cNvCxnSpPr>
          <p:nvPr/>
        </p:nvCxnSpPr>
        <p:spPr>
          <a:xfrm flipH="1">
            <a:off x="4347713" y="2552403"/>
            <a:ext cx="258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5" idx="3"/>
            <a:endCxn id="3" idx="1"/>
          </p:cNvCxnSpPr>
          <p:nvPr/>
        </p:nvCxnSpPr>
        <p:spPr>
          <a:xfrm>
            <a:off x="4347713" y="5151353"/>
            <a:ext cx="2587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01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" y="1693803"/>
            <a:ext cx="7472273" cy="4768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66808"/>
            <a:ext cx="7886700" cy="205889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Протяженность границ области с востока на запад составляет более 300 км, с севера на юг – 175 км, общая площадь 40,1 тыс. км²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45673" y="2058897"/>
            <a:ext cx="664234" cy="4297454"/>
          </a:xfrm>
          <a:prstGeom prst="up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175 км</a:t>
            </a:r>
            <a:endParaRPr lang="ru-RU" sz="2400" dirty="0"/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4110845" y="2802776"/>
            <a:ext cx="698741" cy="7472273"/>
          </a:xfrm>
          <a:prstGeom prst="up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300 км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7063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04" y="3615105"/>
            <a:ext cx="4280930" cy="298410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Социальная сфера (здравоохранение)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6404" y="2114531"/>
            <a:ext cx="4204296" cy="85149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районная больница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г.Миоры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1823" y="4313747"/>
            <a:ext cx="3988638" cy="158681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Витебский областной клинический специализированный центр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3" y="1150102"/>
            <a:ext cx="3988638" cy="2780353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26" idx="1"/>
            <a:endCxn id="7" idx="3"/>
          </p:cNvCxnSpPr>
          <p:nvPr/>
        </p:nvCxnSpPr>
        <p:spPr>
          <a:xfrm flipH="1">
            <a:off x="4330461" y="2540278"/>
            <a:ext cx="3159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7" idx="3"/>
            <a:endCxn id="9" idx="1"/>
          </p:cNvCxnSpPr>
          <p:nvPr/>
        </p:nvCxnSpPr>
        <p:spPr>
          <a:xfrm>
            <a:off x="4330461" y="5107155"/>
            <a:ext cx="3159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72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Социальная сфера (детские сады)</a:t>
            </a:r>
            <a:endParaRPr dirty="0" lang="ru-RU">
              <a:latin charset="0" panose="020B0502040204020203" pitchFamily="34" typeface="Bahnschrif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7" l="25" r="12" t="153"/>
          <a:stretch/>
        </p:blipFill>
        <p:spPr>
          <a:xfrm>
            <a:off x="301924" y="1111035"/>
            <a:ext cx="4002657" cy="25772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637777" y="1975823"/>
            <a:ext cx="4386341" cy="85149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Ясли-сад № 1 </a:t>
            </a:r>
            <a:r>
              <a:rPr dirty="0" err="1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г.Глубокое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 «Вишневая сказка»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1923" y="4681642"/>
            <a:ext cx="4002657" cy="85149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Детский ясли-сад № 46 </a:t>
            </a:r>
            <a:r>
              <a:rPr dirty="0" err="1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г.Орши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8" y="3688246"/>
            <a:ext cx="4386341" cy="2439902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7" idx="1"/>
            <a:endCxn id="6" idx="3"/>
          </p:cNvCxnSpPr>
          <p:nvPr/>
        </p:nvCxnSpPr>
        <p:spPr>
          <a:xfrm flipH="1" flipV="1">
            <a:off x="4304581" y="2399641"/>
            <a:ext cx="333196" cy="1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</p:cNvCxnSpPr>
          <p:nvPr/>
        </p:nvCxnSpPr>
        <p:spPr>
          <a:xfrm>
            <a:off x="4304580" y="5107389"/>
            <a:ext cx="333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00727"/>
      </p:ext>
    </p:extLst>
  </p:cSld>
  <p:clrMapOvr>
    <a:masterClrMapping/>
  </p:clrMapOvr>
  <p:transition spd="slow">
    <p:push dir="u"/>
  </p:transition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Социальная сфера (детские сады)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7777" y="1975823"/>
            <a:ext cx="4386341" cy="85149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Ясли-сад № 6 </a:t>
            </a:r>
            <a:r>
              <a:rPr dirty="0" err="1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г.Поставы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1923" y="4681642"/>
            <a:ext cx="4002657" cy="85149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Детский ясли-сад № 113 </a:t>
            </a:r>
            <a:r>
              <a:rPr dirty="0" err="1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г.Витебска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 «Василек»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cxnSp>
        <p:nvCxnSpPr>
          <p:cNvPr id="11" name="Прямая со стрелкой 10"/>
          <p:cNvCxnSpPr>
            <a:stCxn id="7" idx="1"/>
            <a:endCxn id="6" idx="3"/>
          </p:cNvCxnSpPr>
          <p:nvPr/>
        </p:nvCxnSpPr>
        <p:spPr>
          <a:xfrm flipH="1" flipV="1">
            <a:off x="4304581" y="2399641"/>
            <a:ext cx="333196" cy="1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</p:cNvCxnSpPr>
          <p:nvPr/>
        </p:nvCxnSpPr>
        <p:spPr>
          <a:xfrm>
            <a:off x="4304580" y="5107389"/>
            <a:ext cx="333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l="132" r="32" t="165"/>
          <a:stretch/>
        </p:blipFill>
        <p:spPr>
          <a:xfrm>
            <a:off x="422693" y="1061049"/>
            <a:ext cx="3881887" cy="2863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7" y="3740162"/>
            <a:ext cx="4038204" cy="26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0196"/>
      </p:ext>
    </p:extLst>
  </p:cSld>
  <p:clrMapOvr>
    <a:masterClrMapping/>
  </p:clrMapOvr>
  <p:transition spd="slow">
    <p:push dir="u"/>
  </p:transition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Сфера культуры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1846" y="1700666"/>
            <a:ext cx="4386341" cy="146611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музей народной славы имени Героя Советского Союза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В.Е.Лобанка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 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/>
            </a:r>
            <a:b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</a:b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в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г.п.Ушачи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453" y="4389103"/>
            <a:ext cx="3809817" cy="11231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мемориальный музей Героя Советского Союза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К.С.Заслонова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 в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г.Орше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cxnSp>
        <p:nvCxnSpPr>
          <p:cNvPr id="11" name="Прямая со стрелкой 10"/>
          <p:cNvCxnSpPr>
            <a:stCxn id="7" idx="1"/>
            <a:endCxn id="6" idx="3"/>
          </p:cNvCxnSpPr>
          <p:nvPr/>
        </p:nvCxnSpPr>
        <p:spPr>
          <a:xfrm flipH="1">
            <a:off x="4458058" y="2433725"/>
            <a:ext cx="1737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91459" y="4953423"/>
            <a:ext cx="333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" y="1056734"/>
            <a:ext cx="3983605" cy="2753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>
          <a:xfrm>
            <a:off x="4631846" y="3812022"/>
            <a:ext cx="4386341" cy="24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5126"/>
      </p:ext>
    </p:extLst>
  </p:cSld>
  <p:clrMapOvr>
    <a:masterClrMapping/>
  </p:clrMapOvr>
  <p:transition spd="slow">
    <p:push dir="u"/>
  </p:transition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Сфера культуры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1846" y="1700666"/>
            <a:ext cx="4386341" cy="146611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Дворец культуры в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г.Барани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 Оршанского района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453" y="4389103"/>
            <a:ext cx="3809817" cy="11231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Детская школа искусств № 6 в микрорайоне Руба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cxnSp>
        <p:nvCxnSpPr>
          <p:cNvPr id="11" name="Прямая со стрелкой 10"/>
          <p:cNvCxnSpPr>
            <a:stCxn id="7" idx="1"/>
            <a:endCxn id="6" idx="3"/>
          </p:cNvCxnSpPr>
          <p:nvPr/>
        </p:nvCxnSpPr>
        <p:spPr>
          <a:xfrm flipH="1">
            <a:off x="4458058" y="2433725"/>
            <a:ext cx="1737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91459" y="4953423"/>
            <a:ext cx="333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" l="92" r="153" t="221"/>
          <a:stretch/>
        </p:blipFill>
        <p:spPr>
          <a:xfrm>
            <a:off x="343258" y="1163746"/>
            <a:ext cx="4114800" cy="2654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46" y="3767175"/>
            <a:ext cx="4051411" cy="27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71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35</a:t>
            </a:fld>
            <a:endParaRPr dirty="0"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Здоровый образ жизни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1846" y="1700666"/>
            <a:ext cx="4386341" cy="146611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лыжероллерная</a:t>
            </a:r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 трасса </a:t>
            </a:r>
          </a:p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в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г.Городке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453" y="4389103"/>
            <a:ext cx="3809817" cy="11231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специализированный центр по прыжкам на батуте в </a:t>
            </a:r>
            <a:r>
              <a:rPr dirty="0" err="1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г.Витебске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cxnSp>
        <p:nvCxnSpPr>
          <p:cNvPr id="11" name="Прямая со стрелкой 10"/>
          <p:cNvCxnSpPr>
            <a:stCxn id="7" idx="1"/>
            <a:endCxn id="6" idx="3"/>
          </p:cNvCxnSpPr>
          <p:nvPr/>
        </p:nvCxnSpPr>
        <p:spPr>
          <a:xfrm flipH="1" flipV="1">
            <a:off x="4284270" y="2433724"/>
            <a:ext cx="3475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91459" y="4953423"/>
            <a:ext cx="333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" l="82" r="89"/>
          <a:stretch/>
        </p:blipFill>
        <p:spPr>
          <a:xfrm>
            <a:off x="467264" y="1098367"/>
            <a:ext cx="3817006" cy="26707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7" y="3573136"/>
            <a:ext cx="4295955" cy="28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119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Здоровый образ жизни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1846" y="1700665"/>
            <a:ext cx="4386341" cy="146611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Глубокский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районный ФОЦ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53" y="3960832"/>
            <a:ext cx="8825186" cy="4503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Планируются: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Прямая со стрелкой 10"/>
          <p:cNvCxnSpPr>
            <a:stCxn id="7" idx="1"/>
            <a:endCxn id="6" idx="3"/>
          </p:cNvCxnSpPr>
          <p:nvPr/>
        </p:nvCxnSpPr>
        <p:spPr>
          <a:xfrm flipH="1" flipV="1">
            <a:off x="4284270" y="2433724"/>
            <a:ext cx="3475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3" y="1189358"/>
            <a:ext cx="3905077" cy="260338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0152" y="4586792"/>
            <a:ext cx="2447388" cy="21346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много-функциональный спорткомплекс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в микрорайоне ”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Билево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“ в 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г.Витебске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69052" y="4586791"/>
            <a:ext cx="2447388" cy="21346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реконструкция банно-прачечного комбината под ФОК в 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г.п.Шарковщин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7950" y="4579237"/>
            <a:ext cx="2447388" cy="21346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строительство ФОК в микрорайоне ”Аэропорт“ в 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г.Полоцке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9" name="Прямая со стрелкой 8"/>
          <p:cNvCxnSpPr>
            <a:stCxn id="8" idx="2"/>
            <a:endCxn id="18" idx="0"/>
          </p:cNvCxnSpPr>
          <p:nvPr/>
        </p:nvCxnSpPr>
        <p:spPr>
          <a:xfrm>
            <a:off x="4492746" y="4411148"/>
            <a:ext cx="0" cy="17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12" idx="0"/>
          </p:cNvCxnSpPr>
          <p:nvPr/>
        </p:nvCxnSpPr>
        <p:spPr>
          <a:xfrm flipH="1">
            <a:off x="1303846" y="4411148"/>
            <a:ext cx="3188900" cy="17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9" idx="0"/>
          </p:cNvCxnSpPr>
          <p:nvPr/>
        </p:nvCxnSpPr>
        <p:spPr>
          <a:xfrm>
            <a:off x="4492746" y="4411148"/>
            <a:ext cx="3188898" cy="168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82836"/>
      </p:ext>
    </p:extLst>
  </p:cSld>
  <p:clrMapOvr>
    <a:masterClrMapping/>
  </p:clrMapOvr>
  <p:transition spd="slow">
    <p:push dir="u"/>
  </p:transition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20616" y="5295215"/>
            <a:ext cx="4248688" cy="109944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000">
                <a:solidFill>
                  <a:schemeClr val="tx1"/>
                </a:solidFill>
                <a:latin charset="0" panose="020B0502040204020203" pitchFamily="34" typeface="Bahnschrift"/>
              </a:rPr>
              <a:t>продолжение </a:t>
            </a:r>
            <a:r>
              <a:rPr dirty="0" lang="ru-RU" sz="2000">
                <a:solidFill>
                  <a:schemeClr val="tx1"/>
                </a:solidFill>
                <a:latin charset="0" panose="020B0502040204020203" pitchFamily="34" typeface="Bahnschrift"/>
              </a:rPr>
              <a:t>проспекта Строителей на участке от улиц Бровки до </a:t>
            </a:r>
            <a:r>
              <a:rPr dirty="0" lang="ru-RU" smtClean="0" sz="2000">
                <a:solidFill>
                  <a:schemeClr val="tx1"/>
                </a:solidFill>
                <a:latin charset="0" panose="020B0502040204020203" pitchFamily="34" typeface="Bahnschrift"/>
              </a:rPr>
              <a:t>Короткевича</a:t>
            </a:r>
            <a:endParaRPr dirty="0" lang="ru-RU" sz="20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9535"/>
            <a:ext cx="9144000" cy="543464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2500"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mtClean="0">
                <a:latin charset="0" panose="020B0502040204020203" pitchFamily="34" typeface="Bahnschrift"/>
              </a:rPr>
              <a:t>Наиболее значимые объекты инфраструктуры</a:t>
            </a:r>
            <a:endParaRPr dirty="0" lang="ru-RU">
              <a:latin charset="0" panose="020B0502040204020203" pitchFamily="34" typeface="Bahnschrif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9385" y="1405385"/>
            <a:ext cx="4386341" cy="93237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реконструкция путепровода ”Полоцкий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“ в </a:t>
            </a:r>
            <a:r>
              <a:rPr dirty="0" err="1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г.Витебске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482" y="3452332"/>
            <a:ext cx="3995558" cy="915604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solidFill>
                  <a:schemeClr val="tx1"/>
                </a:solidFill>
                <a:latin charset="0" panose="020B0502040204020203" pitchFamily="34" typeface="Bahnschrift"/>
              </a:rPr>
              <a:t>р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еконструкция </a:t>
            </a:r>
            <a:r>
              <a:rPr dirty="0" err="1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ул.Гагарина</a:t>
            </a:r>
            <a:r>
              <a:rPr dirty="0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 в </a:t>
            </a:r>
            <a:r>
              <a:rPr dirty="0" err="1" lang="ru-RU" smtClean="0" sz="2400">
                <a:solidFill>
                  <a:schemeClr val="tx1"/>
                </a:solidFill>
                <a:latin charset="0" panose="020B0502040204020203" pitchFamily="34" typeface="Bahnschrift"/>
              </a:rPr>
              <a:t>г.Витебске</a:t>
            </a:r>
            <a:endParaRPr dirty="0" lang="ru-RU" sz="2400">
              <a:solidFill>
                <a:schemeClr val="tx1"/>
              </a:solidFill>
              <a:latin charset="0" panose="020B0502040204020203" pitchFamily="34" typeface="Bahnschrif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273040" y="1975886"/>
            <a:ext cx="3475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73040" y="3807055"/>
            <a:ext cx="333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" l="28" r="57"/>
          <a:stretch/>
        </p:blipFill>
        <p:spPr>
          <a:xfrm>
            <a:off x="277482" y="811034"/>
            <a:ext cx="4006788" cy="2575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85" y="2493472"/>
            <a:ext cx="4259919" cy="2627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 r="34"/>
          <a:stretch/>
        </p:blipFill>
        <p:spPr>
          <a:xfrm>
            <a:off x="277482" y="4435164"/>
            <a:ext cx="4006787" cy="2286312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stCxn id="12" idx="1"/>
          </p:cNvCxnSpPr>
          <p:nvPr/>
        </p:nvCxnSpPr>
        <p:spPr>
          <a:xfrm flipH="1" flipV="1">
            <a:off x="4284269" y="5840083"/>
            <a:ext cx="336347" cy="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7025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31939" y="1439208"/>
            <a:ext cx="8536016" cy="450439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обеспечить выполнение показателей социально-экономического развития, предусмотренных Программой социально-экономического развития  Витебской области на 2021–2025 годы с учетом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допущенного в 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2021–2022 годах отставания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ВРП за 2021-2025 годы – 114,3 процента, инвестиций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основной капитал – 118,7 процента,  номинальной начисленной заработной платы  – 157,5 процента, совокупных поступлений  доходов консолидированного бюджета  – 152,2 процента)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947" y="247942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Основные задачи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4943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7947" y="927374"/>
            <a:ext cx="2999925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Пищевая промышленность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947" y="247942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Основные задачи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59976" y="927374"/>
            <a:ext cx="5754627" cy="124648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развитие сырьевых зон и увеличение загрузки производственных мощностей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47" y="2342106"/>
            <a:ext cx="2999925" cy="124648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Деревообработка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9976" y="2342105"/>
            <a:ext cx="5754626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диверсификация производств для  выпуска продукции с более высокой добавленной стоимостью и восстановления объемов экспорта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47" y="3756837"/>
            <a:ext cx="2999925" cy="124648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Легкая промышленность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46" y="5171568"/>
            <a:ext cx="2999925" cy="124648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Льняная отрасль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59976" y="3756837"/>
            <a:ext cx="5754626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совместно с учебными заведениями области работа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подбору, обучению и закреплению  необходимых кадров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9976" y="5171568"/>
            <a:ext cx="5754626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созданию интегрированной структуры  на базе ОАО ”Оршанский льнокомбинат“ и проведение дальнейшей модернизации льнозаводов</a:t>
            </a:r>
          </a:p>
        </p:txBody>
      </p:sp>
      <p:cxnSp>
        <p:nvCxnSpPr>
          <p:cNvPr id="3" name="Прямая со стрелкой 2"/>
          <p:cNvCxnSpPr>
            <a:stCxn id="12" idx="3"/>
            <a:endCxn id="6" idx="1"/>
          </p:cNvCxnSpPr>
          <p:nvPr/>
        </p:nvCxnSpPr>
        <p:spPr>
          <a:xfrm flipV="1">
            <a:off x="3027872" y="1550615"/>
            <a:ext cx="2321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  <a:endCxn id="8" idx="1"/>
          </p:cNvCxnSpPr>
          <p:nvPr/>
        </p:nvCxnSpPr>
        <p:spPr>
          <a:xfrm>
            <a:off x="3027872" y="2965347"/>
            <a:ext cx="232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3"/>
            <a:endCxn id="11" idx="1"/>
          </p:cNvCxnSpPr>
          <p:nvPr/>
        </p:nvCxnSpPr>
        <p:spPr>
          <a:xfrm>
            <a:off x="3027872" y="4380078"/>
            <a:ext cx="2321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  <a:endCxn id="13" idx="1"/>
          </p:cNvCxnSpPr>
          <p:nvPr/>
        </p:nvCxnSpPr>
        <p:spPr>
          <a:xfrm>
            <a:off x="3027871" y="5794809"/>
            <a:ext cx="232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96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3902" y="0"/>
            <a:ext cx="8980098" cy="163039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ahnschrift" panose="020B0502040204020203" pitchFamily="34" charset="0"/>
              </a:rPr>
              <a:t>Численность населения Витебской области</a:t>
            </a:r>
            <a:br>
              <a:rPr lang="ru-RU" dirty="0" smtClean="0">
                <a:latin typeface="Bahnschrift" panose="020B0502040204020203" pitchFamily="34" charset="0"/>
              </a:rPr>
            </a:br>
            <a:r>
              <a:rPr lang="ru-RU" dirty="0" smtClean="0">
                <a:latin typeface="Bahnschrift" panose="020B0502040204020203" pitchFamily="34" charset="0"/>
              </a:rPr>
              <a:t>на 01 января 2023 </a:t>
            </a:r>
            <a:r>
              <a:rPr lang="ru-RU" dirty="0">
                <a:latin typeface="Bahnschrift" panose="020B0502040204020203" pitchFamily="34" charset="0"/>
              </a:rPr>
              <a:t>года составляет </a:t>
            </a:r>
            <a:r>
              <a:rPr lang="ru-RU" dirty="0" smtClean="0">
                <a:latin typeface="Bahnschrift" panose="020B0502040204020203" pitchFamily="34" charset="0"/>
              </a:rPr>
              <a:t/>
            </a:r>
            <a:br>
              <a:rPr lang="ru-RU" dirty="0" smtClean="0">
                <a:latin typeface="Bahnschrift" panose="020B0502040204020203" pitchFamily="34" charset="0"/>
              </a:rPr>
            </a:br>
            <a:r>
              <a:rPr lang="ru-RU" dirty="0" smtClean="0">
                <a:latin typeface="Bahnschrift" panose="020B0502040204020203" pitchFamily="34" charset="0"/>
              </a:rPr>
              <a:t>1 </a:t>
            </a:r>
            <a:r>
              <a:rPr lang="ru-RU" dirty="0">
                <a:latin typeface="Bahnschrift" panose="020B0502040204020203" pitchFamily="34" charset="0"/>
              </a:rPr>
              <a:t>112 098 человек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20115331"/>
              </p:ext>
            </p:extLst>
          </p:nvPr>
        </p:nvGraphicFramePr>
        <p:xfrm>
          <a:off x="508959" y="2103946"/>
          <a:ext cx="3968150" cy="348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620629"/>
              </p:ext>
            </p:extLst>
          </p:nvPr>
        </p:nvGraphicFramePr>
        <p:xfrm>
          <a:off x="4653951" y="2103946"/>
          <a:ext cx="4075981" cy="348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640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7947" y="927374"/>
            <a:ext cx="2999925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Нефтехимическая отрасль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40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947" y="247942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Основные задачи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59976" y="927374"/>
            <a:ext cx="5754627" cy="124648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обеспечение  углубленной переработки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нефти и производство инновационной продукции – нефтяного кокса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47" y="2342106"/>
            <a:ext cx="2999925" cy="124648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Фармацевтика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9976" y="2342105"/>
            <a:ext cx="5754626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созданию высокотехнологичных производств по выпуску вакцин на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ОАО ”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БелВитунифарм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“ и производству 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ветпрепаратов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на ОАО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”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Белкаролин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“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47" y="3756837"/>
            <a:ext cx="2999925" cy="124648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Предприятия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машино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- и станкостроения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59976" y="3756837"/>
            <a:ext cx="5754626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повышение  уровня локализации продукции за счет использования узлов, деталей и комплектующих белорусского производства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275" y="5171568"/>
            <a:ext cx="8859327" cy="124648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Одной из ключевых задач  станет развитие  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импортозамещения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и производственной кооперации, в первую очередь с российскими субъектами хозяйствования</a:t>
            </a:r>
          </a:p>
        </p:txBody>
      </p:sp>
      <p:cxnSp>
        <p:nvCxnSpPr>
          <p:cNvPr id="3" name="Прямая со стрелкой 2"/>
          <p:cNvCxnSpPr>
            <a:stCxn id="12" idx="3"/>
            <a:endCxn id="6" idx="1"/>
          </p:cNvCxnSpPr>
          <p:nvPr/>
        </p:nvCxnSpPr>
        <p:spPr>
          <a:xfrm flipV="1">
            <a:off x="3027872" y="1550615"/>
            <a:ext cx="2321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  <a:endCxn id="8" idx="1"/>
          </p:cNvCxnSpPr>
          <p:nvPr/>
        </p:nvCxnSpPr>
        <p:spPr>
          <a:xfrm>
            <a:off x="3027872" y="2965347"/>
            <a:ext cx="232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  <a:endCxn id="11" idx="1"/>
          </p:cNvCxnSpPr>
          <p:nvPr/>
        </p:nvCxnSpPr>
        <p:spPr>
          <a:xfrm>
            <a:off x="3027872" y="4380078"/>
            <a:ext cx="2321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41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1721" y="21056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Основные задачи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37" y="1263804"/>
            <a:ext cx="2999925" cy="255769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Сельское хозяйство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4866" y="1263804"/>
            <a:ext cx="5754627" cy="255769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обеспечение прироста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производства продукции животноводства,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комплектация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поголовьем введенных молочно-товарных и свиноводческих комплексов, сохранность поголовья  крупного рогатого скота, строгое соблюдение технологической и исполнительской дисциплины</a:t>
            </a:r>
          </a:p>
        </p:txBody>
      </p:sp>
      <p:cxnSp>
        <p:nvCxnSpPr>
          <p:cNvPr id="19" name="Прямая со стрелкой 18"/>
          <p:cNvCxnSpPr>
            <a:stCxn id="16" idx="3"/>
            <a:endCxn id="17" idx="1"/>
          </p:cNvCxnSpPr>
          <p:nvPr/>
        </p:nvCxnSpPr>
        <p:spPr>
          <a:xfrm>
            <a:off x="3052762" y="2542653"/>
            <a:ext cx="232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2837" y="3995502"/>
            <a:ext cx="2999925" cy="255769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Торговля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84866" y="3995502"/>
            <a:ext cx="5754627" cy="2557698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обеспечение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населения широким ассортиментом продукции,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регулирование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цен,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качество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обслуживания населения и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обеспечение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прироста  розничного товарооборота торговли и общественного питания</a:t>
            </a:r>
          </a:p>
        </p:txBody>
      </p:sp>
      <p:cxnSp>
        <p:nvCxnSpPr>
          <p:cNvPr id="25" name="Прямая со стрелкой 24"/>
          <p:cNvCxnSpPr>
            <a:stCxn id="23" idx="3"/>
            <a:endCxn id="24" idx="1"/>
          </p:cNvCxnSpPr>
          <p:nvPr/>
        </p:nvCxnSpPr>
        <p:spPr>
          <a:xfrm>
            <a:off x="3052762" y="5274351"/>
            <a:ext cx="232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218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839938" y="1925163"/>
            <a:ext cx="2156603" cy="482219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Bahnschrift" panose="020B0502040204020203" pitchFamily="34" charset="0"/>
              </a:rPr>
              <a:t>обеспечить ежегодно полное и своевременное освоение  средств 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  <a:latin typeface="Bahnschrift" panose="020B0502040204020203" pitchFamily="34" charset="0"/>
              </a:rPr>
              <a:t>в рамках Государственной и региональной инвестиционных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29671" y="6382230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t>42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1721" y="21056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Bahnschrift" panose="020B0502040204020203" pitchFamily="34" charset="0"/>
              </a:rPr>
              <a:t>Приоритетные направления </a:t>
            </a:r>
          </a:p>
          <a:p>
            <a:pPr algn="ctr"/>
            <a:r>
              <a:rPr lang="ru-RU" sz="2800" dirty="0" smtClean="0">
                <a:latin typeface="Bahnschrift" panose="020B0502040204020203" pitchFamily="34" charset="0"/>
              </a:rPr>
              <a:t>инвестиционной деятельности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1722" y="1263804"/>
            <a:ext cx="8867772" cy="41834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до конца пятилетки планируется: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721" y="1925163"/>
            <a:ext cx="2156603" cy="482219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Bahnschrift" panose="020B0502040204020203" pitchFamily="34" charset="0"/>
              </a:rPr>
              <a:t>реализовать 114 производственных и 94 инфраструктурных  </a:t>
            </a:r>
            <a:r>
              <a:rPr lang="ru-RU" sz="1500" dirty="0" err="1">
                <a:solidFill>
                  <a:schemeClr val="tx1"/>
                </a:solidFill>
                <a:latin typeface="Bahnschrift" panose="020B0502040204020203" pitchFamily="34" charset="0"/>
              </a:rPr>
              <a:t>инвестпроекта</a:t>
            </a:r>
            <a:r>
              <a:rPr lang="ru-RU" sz="1500" dirty="0">
                <a:solidFill>
                  <a:schemeClr val="tx1"/>
                </a:solidFill>
                <a:latin typeface="Bahnschrift" panose="020B0502040204020203" pitchFamily="34" charset="0"/>
              </a:rPr>
              <a:t>,  </a:t>
            </a:r>
            <a:r>
              <a:rPr lang="ru-RU" sz="15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Bahnschrift" panose="020B0502040204020203" pitchFamily="34" charset="0"/>
              </a:rPr>
              <a:t>том числе  23 проекта в рамках инициативы </a:t>
            </a:r>
            <a:r>
              <a:rPr lang="ru-RU" sz="15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”</a:t>
            </a:r>
            <a:r>
              <a:rPr lang="ru-RU" sz="1500" dirty="0">
                <a:solidFill>
                  <a:schemeClr val="tx1"/>
                </a:solidFill>
                <a:latin typeface="Bahnschrift" panose="020B0502040204020203" pitchFamily="34" charset="0"/>
              </a:rPr>
              <a:t>Один район – один проект“ (реализация в каждом районе производственного проекта с численностью работающих не менее 20 человек)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94460" y="1925163"/>
            <a:ext cx="2156603" cy="482219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Bahnschrift" panose="020B0502040204020203" pitchFamily="34" charset="0"/>
              </a:rPr>
              <a:t>обеспечить прирост  объемов строительно-монтажных работ за счет максимальной загрузки строительных организаций области, строительства  жилья; объектов социальной инфраструктуры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17199" y="1925163"/>
            <a:ext cx="2156603" cy="4822192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ahnschrift" panose="020B0502040204020203" pitchFamily="34" charset="0"/>
              </a:rPr>
              <a:t>принять меры по вводу объектов сверхнормативного незавершенного строительства, в первую очередь производственного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" panose="020B0502040204020203" pitchFamily="34" charset="0"/>
              </a:rPr>
              <a:t>и сельскохозяйственного назначения</a:t>
            </a:r>
          </a:p>
        </p:txBody>
      </p:sp>
      <p:cxnSp>
        <p:nvCxnSpPr>
          <p:cNvPr id="3" name="Прямая со стрелкой 2"/>
          <p:cNvCxnSpPr>
            <a:stCxn id="17" idx="2"/>
            <a:endCxn id="10" idx="0"/>
          </p:cNvCxnSpPr>
          <p:nvPr/>
        </p:nvCxnSpPr>
        <p:spPr>
          <a:xfrm flipH="1">
            <a:off x="1250023" y="1682151"/>
            <a:ext cx="3355585" cy="24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7" idx="2"/>
            <a:endCxn id="31" idx="0"/>
          </p:cNvCxnSpPr>
          <p:nvPr/>
        </p:nvCxnSpPr>
        <p:spPr>
          <a:xfrm flipH="1">
            <a:off x="3472762" y="1682151"/>
            <a:ext cx="1132846" cy="24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7" idx="2"/>
            <a:endCxn id="32" idx="0"/>
          </p:cNvCxnSpPr>
          <p:nvPr/>
        </p:nvCxnSpPr>
        <p:spPr>
          <a:xfrm>
            <a:off x="4605608" y="1682151"/>
            <a:ext cx="1089893" cy="24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2"/>
            <a:endCxn id="33" idx="0"/>
          </p:cNvCxnSpPr>
          <p:nvPr/>
        </p:nvCxnSpPr>
        <p:spPr>
          <a:xfrm>
            <a:off x="4605608" y="1682151"/>
            <a:ext cx="3312632" cy="24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51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29671" y="6382230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t>43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1721" y="210561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Bahnschrift" panose="020B0502040204020203" pitchFamily="34" charset="0"/>
              </a:rPr>
              <a:t>Приоритетные направления </a:t>
            </a:r>
          </a:p>
          <a:p>
            <a:pPr algn="ctr"/>
            <a:r>
              <a:rPr lang="ru-RU" sz="2800" dirty="0" smtClean="0">
                <a:latin typeface="Bahnschrift" panose="020B0502040204020203" pitchFamily="34" charset="0"/>
              </a:rPr>
              <a:t>инвестиционной деятельности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1722" y="1263804"/>
            <a:ext cx="8867772" cy="661359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Во внешнеэкономической деятельности необходимо обеспечить прирост экспорта товаров и услуг за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счет: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722" y="1990520"/>
            <a:ext cx="8867772" cy="661359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дальнейшей диверсификации  экспорта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22" y="2717236"/>
            <a:ext cx="8867772" cy="661359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увеличения экспорта в Китай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721" y="3443952"/>
            <a:ext cx="8867772" cy="99002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проведения сертификации продукции для поставок в страны Азии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и Ближнего Востока, внедрения в этих целях технологий упаковки товаров с длительными сроками хранения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721" y="4499334"/>
            <a:ext cx="8867772" cy="990025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максимального использования экономических преимуществ территорий СЭЗ ”Витебск“ и Особой экономической зоны </a:t>
            </a: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”</a:t>
            </a:r>
            <a:r>
              <a:rPr lang="ru-RU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Бремино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-Орша“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721" y="5605115"/>
            <a:ext cx="8867772" cy="661359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отработки устойчивых вариантов логистических маршрутов и схем поставок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58222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29671" y="6382230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t>44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76056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Bahnschrift" panose="020B0502040204020203" pitchFamily="34" charset="0"/>
              </a:rPr>
              <a:t>85 лет со дня образования Витебской области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721" y="3190457"/>
            <a:ext cx="8867772" cy="316885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Витебщины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— огромный потенциал и широкие перспективы.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Регион  наполнен созиданием и творческим поиском, открывает большие возможности для развития и роста. Рождаются новые планы, находят воплощение самые смелые идеи, и всё это благодаря людям, работающим здесь, их таланту и </a:t>
            </a:r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трудолюбию.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75" y="1191085"/>
            <a:ext cx="2252291" cy="19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08" y="3771900"/>
            <a:ext cx="3937958" cy="30861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3517" y="120770"/>
            <a:ext cx="8980098" cy="9747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ahnschrift" panose="020B0502040204020203" pitchFamily="34" charset="0"/>
              </a:rPr>
              <a:t>Жилищное строительство, инвестиции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887" y="1540534"/>
            <a:ext cx="8281358" cy="7763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За последних пять лет введено в эксплуатацию порядка 1,5 млн. кв. метров жилья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887" y="2610209"/>
            <a:ext cx="8281358" cy="7763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 том 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числе свыше 240 тыс. кв. метров – в сельских населенных пунктах</a:t>
            </a:r>
          </a:p>
        </p:txBody>
      </p:sp>
      <p:cxnSp>
        <p:nvCxnSpPr>
          <p:cNvPr id="9" name="Прямая со стрелкой 8"/>
          <p:cNvCxnSpPr>
            <a:stCxn id="6" idx="2"/>
            <a:endCxn id="7" idx="0"/>
          </p:cNvCxnSpPr>
          <p:nvPr/>
        </p:nvCxnSpPr>
        <p:spPr>
          <a:xfrm>
            <a:off x="4593566" y="2316911"/>
            <a:ext cx="0" cy="29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52887" y="3771900"/>
            <a:ext cx="8281358" cy="7763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 экономику области привлечено более 12,5 млрд. рублей инвестиций в основной капитал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887" y="4966781"/>
            <a:ext cx="4140679" cy="1705813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За последние пять лет выручка от реализации продукции, товаров, работ, услуг по области возросла почти в 1,5 раза, чистая прибыль –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 1,6 раза; количество убыточных организаций сократилось более чем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 два раза</a:t>
            </a:r>
          </a:p>
        </p:txBody>
      </p:sp>
    </p:spTree>
    <p:extLst>
      <p:ext uri="{BB962C8B-B14F-4D97-AF65-F5344CB8AC3E}">
        <p14:creationId xmlns:p14="http://schemas.microsoft.com/office/powerpoint/2010/main" val="3626526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Хозяйственный комплекс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50153864"/>
              </p:ext>
            </p:extLst>
          </p:nvPr>
        </p:nvGraphicFramePr>
        <p:xfrm>
          <a:off x="-120769" y="1242205"/>
          <a:ext cx="3968150" cy="321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88269225"/>
              </p:ext>
            </p:extLst>
          </p:nvPr>
        </p:nvGraphicFramePr>
        <p:xfrm>
          <a:off x="4987147" y="1095555"/>
          <a:ext cx="3968150" cy="322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46074695"/>
              </p:ext>
            </p:extLst>
          </p:nvPr>
        </p:nvGraphicFramePr>
        <p:xfrm>
          <a:off x="2433189" y="3382546"/>
          <a:ext cx="3968150" cy="347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392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Промышленный комплекс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887" y="1540534"/>
            <a:ext cx="8281358" cy="7763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1300 организаций различных форм собственности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887" y="2624586"/>
            <a:ext cx="8281358" cy="7763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95 тысяч работников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>
            <a:stCxn id="6" idx="2"/>
            <a:endCxn id="7" idx="0"/>
          </p:cNvCxnSpPr>
          <p:nvPr/>
        </p:nvCxnSpPr>
        <p:spPr>
          <a:xfrm>
            <a:off x="4593566" y="2316911"/>
            <a:ext cx="0" cy="30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45185" y="4340586"/>
            <a:ext cx="2527539" cy="2380890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100% доломитовой муки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29797" y="4340586"/>
            <a:ext cx="2527539" cy="2380890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95% льняных тканей, полимеров этилена, ковров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87811" y="4340586"/>
            <a:ext cx="2527539" cy="2380890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50% обуви</a:t>
            </a:r>
            <a:endParaRPr lang="ru-RU" sz="20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887" y="3646488"/>
            <a:ext cx="8281358" cy="451059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обеспечивают выпуск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cxnSp>
        <p:nvCxnSpPr>
          <p:cNvPr id="15" name="Прямая со стрелкой 14"/>
          <p:cNvCxnSpPr>
            <a:stCxn id="13" idx="2"/>
            <a:endCxn id="10" idx="0"/>
          </p:cNvCxnSpPr>
          <p:nvPr/>
        </p:nvCxnSpPr>
        <p:spPr>
          <a:xfrm flipH="1">
            <a:off x="1908955" y="4097547"/>
            <a:ext cx="2684611" cy="24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  <a:endCxn id="11" idx="0"/>
          </p:cNvCxnSpPr>
          <p:nvPr/>
        </p:nvCxnSpPr>
        <p:spPr>
          <a:xfrm>
            <a:off x="4593566" y="4097547"/>
            <a:ext cx="1" cy="24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  <a:endCxn id="12" idx="0"/>
          </p:cNvCxnSpPr>
          <p:nvPr/>
        </p:nvCxnSpPr>
        <p:spPr>
          <a:xfrm>
            <a:off x="4593566" y="4097547"/>
            <a:ext cx="2658015" cy="24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09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Промышленный комплекс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6047" y="1095555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1/3 всей электро-энергии республики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58531" y="1095555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стеклоткани</a:t>
            </a:r>
            <a:endParaRPr lang="ru-RU" sz="17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1015" y="1095555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электро-приборы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23499" y="1095555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металло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-режущие станки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6047" y="3335547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плиты </a:t>
            </a:r>
            <a:b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МДФ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57453" y="3335547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аркетная доска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38859" y="3354359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кабель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силовой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23499" y="3354359"/>
            <a:ext cx="2087592" cy="2001328"/>
          </a:xfrm>
          <a:prstGeom prst="ellipse">
            <a:avLst/>
          </a:prstGeom>
          <a:solidFill>
            <a:srgbClr val="A6E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оборудова-ние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для водо-очистки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1321" y="5613163"/>
            <a:ext cx="8281358" cy="776377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Фармацевтическая продукция, продовольственные товары и др.</a:t>
            </a:r>
            <a:endParaRPr lang="ru-RU" sz="24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299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770"/>
            <a:ext cx="9144000" cy="97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Новейшие и крупнейшие производства Витебской области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140" y="1456129"/>
            <a:ext cx="3498011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”Белорусская кожевенно-обувная компания ”Марко“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46121" y="1456129"/>
            <a:ext cx="4249948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проект ”Создание производственных мощностей по выпуску обуви до 5 млн. пар в год“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46121" y="3329919"/>
            <a:ext cx="4249948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реконструкция унитарного предприятия ”Витебский меховой комбинат“</a:t>
            </a:r>
          </a:p>
        </p:txBody>
      </p:sp>
      <p:cxnSp>
        <p:nvCxnSpPr>
          <p:cNvPr id="10" name="Прямая со стрелкой 9"/>
          <p:cNvCxnSpPr>
            <a:stCxn id="6" idx="3"/>
            <a:endCxn id="7" idx="1"/>
          </p:cNvCxnSpPr>
          <p:nvPr/>
        </p:nvCxnSpPr>
        <p:spPr>
          <a:xfrm>
            <a:off x="3968151" y="2212737"/>
            <a:ext cx="577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3"/>
            <a:endCxn id="8" idx="1"/>
          </p:cNvCxnSpPr>
          <p:nvPr/>
        </p:nvCxnSpPr>
        <p:spPr>
          <a:xfrm>
            <a:off x="3968151" y="2212737"/>
            <a:ext cx="577970" cy="187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46121" y="5203709"/>
            <a:ext cx="4249948" cy="1513216"/>
          </a:xfrm>
          <a:prstGeom prst="roundRect">
            <a:avLst/>
          </a:prstGeom>
          <a:gradFill flip="none" rotWithShape="1">
            <a:gsLst>
              <a:gs pos="0">
                <a:srgbClr val="00C2C1">
                  <a:tint val="66000"/>
                  <a:satMod val="160000"/>
                </a:srgbClr>
              </a:gs>
              <a:gs pos="50000">
                <a:srgbClr val="00C2C1">
                  <a:tint val="44500"/>
                  <a:satMod val="160000"/>
                </a:srgbClr>
              </a:gs>
              <a:gs pos="100000">
                <a:srgbClr val="00C2C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современное комплексное производство по переработке кожевенно-мехового сырья, пошива изделий из меха и кожи с мощностью переработки 300 тысяч шкур овчины и 250 тысяч шкурок пушного сырья </a:t>
            </a:r>
            <a:r>
              <a:rPr lang="ru-RU" sz="1600" dirty="0" smtClean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год</a:t>
            </a:r>
          </a:p>
        </p:txBody>
      </p:sp>
      <p:cxnSp>
        <p:nvCxnSpPr>
          <p:cNvPr id="15" name="Прямая со стрелкой 14"/>
          <p:cNvCxnSpPr>
            <a:stCxn id="8" idx="2"/>
            <a:endCxn id="13" idx="0"/>
          </p:cNvCxnSpPr>
          <p:nvPr/>
        </p:nvCxnSpPr>
        <p:spPr>
          <a:xfrm>
            <a:off x="6671095" y="4843135"/>
            <a:ext cx="0" cy="36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6" y="3613274"/>
            <a:ext cx="4024038" cy="26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56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1423</Words>
  <Application>Microsoft Office PowerPoint</Application>
  <PresentationFormat>Экран (4:3)</PresentationFormat>
  <Paragraphs>240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Bahnschrift</vt:lpstr>
      <vt:lpstr>Calibri</vt:lpstr>
      <vt:lpstr>Calibri Light</vt:lpstr>
      <vt:lpstr>Тема Office</vt:lpstr>
      <vt:lpstr>85 лет со дня образования Витебской области</vt:lpstr>
      <vt:lpstr>Витебская область  образована 15 января 1938 года на основании Закона СССР  от 15.01.1938 г. об изменении и дополнении Конституции (Основного Закона) СССР</vt:lpstr>
      <vt:lpstr>Протяженность границ области с востока на запад составляет более 300 км, с севера на юг – 175 км, общая площадь 40,1 тыс. км²</vt:lpstr>
      <vt:lpstr>Численность населения Витебской области на 01 января 2023 года составляет  1 112 098 человек</vt:lpstr>
      <vt:lpstr>Жилищное строительство, инвестиции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Святослав</cp:lastModifiedBy>
  <cp:revision>122</cp:revision>
  <dcterms:created xsi:type="dcterms:W3CDTF">2014-11-21T11:00:06Z</dcterms:created>
  <dcterms:modified xsi:type="dcterms:W3CDTF">2023-02-06T08:29:11Z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1875851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