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257" r:id="rId2"/>
    <p:sldId id="259" r:id="rId3"/>
    <p:sldId id="260" r:id="rId4"/>
    <p:sldId id="276" r:id="rId5"/>
    <p:sldId id="261" r:id="rId6"/>
    <p:sldId id="262" r:id="rId7"/>
    <p:sldId id="263" r:id="rId8"/>
    <p:sldId id="275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216-SRSQL001\OFUMail\in\&#1054;&#1041;&#1065;&#1040;&#1071;\1%20&#1082;&#1074;&#1072;&#1088;&#1090;&#1072;&#1083;%202023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216-SRSQL001\OFUMail\in\&#1054;&#1041;&#1065;&#1040;&#1071;\1%20&#1082;&#1074;&#1072;&#1088;&#1090;&#1072;&#1083;%20202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216-SRSQL001\OFUMail\in\&#1054;&#1041;&#1065;&#1040;&#1071;\1%20&#1082;&#1074;&#1072;&#1088;&#1090;&#1072;&#1083;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1%20&#1082;&#1074;&#1072;&#1088;&#1090;&#1072;&#1083;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1%20&#1082;&#1074;&#1072;&#1088;&#1090;&#1072;&#1083;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1'!$B$5:$B$14</c:f>
            </c:numRef>
          </c:val>
          <c:extLst>
            <c:ext xmlns:c16="http://schemas.microsoft.com/office/drawing/2014/chart" uri="{C3380CC4-5D6E-409C-BE32-E72D297353CC}">
              <c16:uniqueId val="{00000000-41D4-42A5-983C-FC81AFCD8289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1'!$C$5:$C$14</c:f>
              <c:numCache>
                <c:formatCode>#,##0.0</c:formatCode>
                <c:ptCount val="10"/>
                <c:pt idx="0">
                  <c:v>2325.1</c:v>
                </c:pt>
                <c:pt idx="1">
                  <c:v>83.6</c:v>
                </c:pt>
                <c:pt idx="2">
                  <c:v>1014.2</c:v>
                </c:pt>
                <c:pt idx="3">
                  <c:v>890.9</c:v>
                </c:pt>
                <c:pt idx="4">
                  <c:v>242.5</c:v>
                </c:pt>
                <c:pt idx="5">
                  <c:v>108.9</c:v>
                </c:pt>
                <c:pt idx="6">
                  <c:v>13.8</c:v>
                </c:pt>
                <c:pt idx="7">
                  <c:v>20.6</c:v>
                </c:pt>
                <c:pt idx="8">
                  <c:v>575.6</c:v>
                </c:pt>
                <c:pt idx="9">
                  <c:v>5275.2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4-42A5-983C-FC81AFCD8289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1'!$D$5:$D$14</c:f>
              <c:numCache>
                <c:formatCode>General</c:formatCode>
                <c:ptCount val="10"/>
                <c:pt idx="0" formatCode="#,##0.0">
                  <c:v>94.9</c:v>
                </c:pt>
                <c:pt idx="2" formatCode="#,##0.0">
                  <c:v>1.3</c:v>
                </c:pt>
                <c:pt idx="7" formatCode="#,##0.0">
                  <c:v>1.8</c:v>
                </c:pt>
                <c:pt idx="8" formatCode="#,##0.0">
                  <c:v>43.3</c:v>
                </c:pt>
                <c:pt idx="9" formatCode="#,##0.0">
                  <c:v>141.30000000000001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D4-42A5-983C-FC81AFCD8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'[1 квартал 2023.xlsx]состав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'[1 квартал 2023.xlsx]состав доходов, в %'!$B$8:$B$17</c:f>
              <c:numCache>
                <c:formatCode>#\ ##0.0</c:formatCode>
                <c:ptCount val="10"/>
                <c:pt idx="0">
                  <c:v>0.37662697313763499</c:v>
                </c:pt>
                <c:pt idx="1">
                  <c:v>0.5390935105695559</c:v>
                </c:pt>
                <c:pt idx="2">
                  <c:v>0.26216191267423611</c:v>
                </c:pt>
                <c:pt idx="3">
                  <c:v>0.30831717899012279</c:v>
                </c:pt>
                <c:pt idx="4">
                  <c:v>0.25293085941105881</c:v>
                </c:pt>
                <c:pt idx="5">
                  <c:v>0.20308317178990123</c:v>
                </c:pt>
                <c:pt idx="6">
                  <c:v>0.21785285701098497</c:v>
                </c:pt>
                <c:pt idx="7">
                  <c:v>0.44862918859041817</c:v>
                </c:pt>
                <c:pt idx="8">
                  <c:v>97.391304347826079</c:v>
                </c:pt>
                <c:pt idx="9">
                  <c:v>99.999999999999986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64-4597-8F58-32E94DB65616}"/>
            </c:ext>
          </c:extLst>
        </c:ser>
        <c:ser>
          <c:idx val="1"/>
          <c:order val="1"/>
          <c:tx>
            <c:strRef>
              <c:f>'[1 квартал 2023.xlsx]состав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'[1 квартал 2023.xlsx]состав доходов, в %'!$C$8:$C$17</c:f>
              <c:numCache>
                <c:formatCode>#\ ##0.0</c:formatCode>
                <c:ptCount val="10"/>
                <c:pt idx="0">
                  <c:v>0.13996865919152884</c:v>
                </c:pt>
                <c:pt idx="1">
                  <c:v>0.1993031995009813</c:v>
                </c:pt>
                <c:pt idx="2">
                  <c:v>9.7369502046280934E-2</c:v>
                </c:pt>
                <c:pt idx="3">
                  <c:v>0.14757565153889451</c:v>
                </c:pt>
                <c:pt idx="4">
                  <c:v>0.10649789286311977</c:v>
                </c:pt>
                <c:pt idx="5">
                  <c:v>9.8890900515754068E-2</c:v>
                </c:pt>
                <c:pt idx="6">
                  <c:v>0.16126823776415278</c:v>
                </c:pt>
                <c:pt idx="7">
                  <c:v>0.11106208827153918</c:v>
                </c:pt>
                <c:pt idx="8">
                  <c:v>98.9</c:v>
                </c:pt>
                <c:pt idx="9">
                  <c:v>99.961936131692255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64-4597-8F58-32E94DB65616}"/>
            </c:ext>
          </c:extLst>
        </c:ser>
        <c:ser>
          <c:idx val="2"/>
          <c:order val="2"/>
          <c:tx>
            <c:strRef>
              <c:f>'[1 квартал 2023.xlsx]состав доходов, в %'!$D$7</c:f>
              <c:strCache>
                <c:ptCount val="1"/>
                <c:pt idx="0">
                  <c:v>Субвенции, 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'[1 квартал 2023.xlsx]состав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8.467232352410182</c:v>
                </c:pt>
                <c:pt idx="6">
                  <c:v>0</c:v>
                </c:pt>
                <c:pt idx="7">
                  <c:v>0</c:v>
                </c:pt>
                <c:pt idx="8">
                  <c:v>91.532767647589822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64-4597-8F58-32E94DB65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7014.4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1588.4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1661.8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604.1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450.8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398.8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322.8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12 377,6 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3.3000000000000003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296.8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158.30000000000001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467</a:t>
                </a: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ru-RU" sz="1400" b="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</c:v>
                </c:pt>
                <c:pt idx="1">
                  <c:v>33.1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1499.4</c:v>
                </c:pt>
                <c:pt idx="1">
                  <c:v>478.7</c:v>
                </c:pt>
                <c:pt idx="2">
                  <c:v>1696.5</c:v>
                </c:pt>
                <c:pt idx="3">
                  <c:v>8703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52,8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88-47CA-9035-8B4E0E9618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4588</c:v>
                </c:pt>
                <c:pt idx="1">
                  <c:v>2706.3</c:v>
                </c:pt>
                <c:pt idx="2">
                  <c:v>673.6</c:v>
                </c:pt>
                <c:pt idx="3">
                  <c:v>735.1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497848081362722"/>
          <c:y val="0.11456738177164524"/>
          <c:w val="0.53191602172202102"/>
          <c:h val="0.71875626016470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'[1 квартал 2023.xlsx]таб 2'!$B$2</c:f>
              <c:strCache>
                <c:ptCount val="1"/>
                <c:pt idx="0">
                  <c:v>Поступило доходов  на          1.04.2022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2023.xlsx]таб 2'!$A$3:$A$11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Единый налог для производителей сельскохозяйственной продукции </c:v>
                </c:pt>
                <c:pt idx="6">
                  <c:v>Компенсации расходов государства</c:v>
                </c:pt>
                <c:pt idx="7">
                  <c:v>Другие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'[1 квартал 2023.xlsx]таб 2'!$B$3:$B$11</c:f>
              <c:numCache>
                <c:formatCode>#\ ##0.0</c:formatCode>
                <c:ptCount val="9"/>
                <c:pt idx="1">
                  <c:v>2113.4</c:v>
                </c:pt>
                <c:pt idx="2">
                  <c:v>40.4</c:v>
                </c:pt>
                <c:pt idx="3">
                  <c:v>473.7</c:v>
                </c:pt>
                <c:pt idx="4">
                  <c:v>838</c:v>
                </c:pt>
                <c:pt idx="5">
                  <c:v>73.8</c:v>
                </c:pt>
                <c:pt idx="6">
                  <c:v>338.8</c:v>
                </c:pt>
                <c:pt idx="7">
                  <c:v>484.3</c:v>
                </c:pt>
                <c:pt idx="8">
                  <c:v>4362.4000000000005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7B-496C-AB51-656B8032ECF1}"/>
            </c:ext>
          </c:extLst>
        </c:ser>
        <c:ser>
          <c:idx val="1"/>
          <c:order val="1"/>
          <c:tx>
            <c:strRef>
              <c:f>'[1 квартал 2023.xlsx]таб 2'!$C$2</c:f>
              <c:strCache>
                <c:ptCount val="1"/>
                <c:pt idx="0">
                  <c:v>Поступило доходов  на          1.04.2023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A7B-496C-AB51-656B8032EC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2023.xlsx]таб 2'!$A$3:$A$11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Единый налог для производителей сельскохозяйственной продукции </c:v>
                </c:pt>
                <c:pt idx="6">
                  <c:v>Компенсации расходов государства</c:v>
                </c:pt>
                <c:pt idx="7">
                  <c:v>Другие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'[1 квартал 2023.xlsx]таб 2'!$C$3:$C$11</c:f>
              <c:numCache>
                <c:formatCode>#\ ##0.0</c:formatCode>
                <c:ptCount val="9"/>
                <c:pt idx="1">
                  <c:v>2420.1</c:v>
                </c:pt>
                <c:pt idx="2">
                  <c:v>84.4</c:v>
                </c:pt>
                <c:pt idx="3">
                  <c:v>1015.6</c:v>
                </c:pt>
                <c:pt idx="4">
                  <c:v>890.9</c:v>
                </c:pt>
                <c:pt idx="5">
                  <c:v>108.9</c:v>
                </c:pt>
                <c:pt idx="6">
                  <c:v>418.1</c:v>
                </c:pt>
                <c:pt idx="7">
                  <c:v>478.5</c:v>
                </c:pt>
                <c:pt idx="8">
                  <c:v>5416.5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7B-496C-AB51-656B8032EC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</a:t>
            </a:r>
            <a:r>
              <a:rPr lang="ru-RU" baseline="0"/>
              <a:t> 1 квартал </a:t>
            </a:r>
            <a:r>
              <a:rPr lang="ru-RU"/>
              <a:t>2023 год,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'[1 квартал 2023.xlsx]табл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2023.xlsx]табл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'[1 квартал 2023.xlsx]табл 3 (2)'!$B$6:$B$16</c:f>
              <c:numCache>
                <c:formatCode>General</c:formatCode>
                <c:ptCount val="11"/>
                <c:pt idx="0">
                  <c:v>2.1999999999999993</c:v>
                </c:pt>
                <c:pt idx="1">
                  <c:v>12.399999999999999</c:v>
                </c:pt>
                <c:pt idx="2">
                  <c:v>4.6999999999999993</c:v>
                </c:pt>
                <c:pt idx="3">
                  <c:v>1.1999999999999993</c:v>
                </c:pt>
                <c:pt idx="4">
                  <c:v>1.5</c:v>
                </c:pt>
                <c:pt idx="5">
                  <c:v>1.0999999999999996</c:v>
                </c:pt>
                <c:pt idx="6">
                  <c:v>0.40000000000000036</c:v>
                </c:pt>
                <c:pt idx="7">
                  <c:v>3.1999999999999993</c:v>
                </c:pt>
                <c:pt idx="8">
                  <c:v>26.699999999999989</c:v>
                </c:pt>
                <c:pt idx="9">
                  <c:v>1027.3999999999996</c:v>
                </c:pt>
                <c:pt idx="10">
                  <c:v>1054.0999999999995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2-4FEF-A2A2-6E3FB34EC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1квартал </a:t>
            </a:r>
            <a:r>
              <a:rPr lang="ru-RU"/>
              <a:t>2023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'[1 квартал 2023.xlsx]табл 5 '!$B$2</c:f>
              <c:strCache>
                <c:ptCount val="1"/>
                <c:pt idx="0">
                  <c:v>Поступило доходов  за                   1 квартал 2023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C60-4DCF-BB7F-E220B12D24C2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C60-4DCF-BB7F-E220B12D24C2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60-4DCF-BB7F-E220B12D24C2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60-4DCF-BB7F-E220B12D24C2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60-4DCF-BB7F-E220B12D24C2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60-4DCF-BB7F-E220B12D24C2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C60-4DCF-BB7F-E220B12D24C2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60-4DCF-BB7F-E220B12D24C2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60-4DCF-BB7F-E220B12D24C2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60-4DCF-BB7F-E220B12D24C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'[1 квартал 2023.xlsx]табл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'[1 квартал 2023.xlsx]табл 5 '!$B$3:$B$11</c:f>
              <c:numCache>
                <c:formatCode>#\ ##0.0</c:formatCode>
                <c:ptCount val="9"/>
                <c:pt idx="1">
                  <c:v>2420.1</c:v>
                </c:pt>
                <c:pt idx="2">
                  <c:v>84.4</c:v>
                </c:pt>
                <c:pt idx="3">
                  <c:v>1015.6</c:v>
                </c:pt>
                <c:pt idx="4">
                  <c:v>890.9</c:v>
                </c:pt>
                <c:pt idx="5">
                  <c:v>242.5</c:v>
                </c:pt>
                <c:pt idx="6">
                  <c:v>108.9</c:v>
                </c:pt>
                <c:pt idx="7">
                  <c:v>418.1</c:v>
                </c:pt>
                <c:pt idx="8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60-4DCF-BB7F-E220B12D2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 1 квартал 2023 года,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2022 и 2023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квартал 2023 года,</a:t>
          </a:r>
          <a:r>
            <a:rPr lang="en-US" sz="1400" baseline="0"/>
            <a:t> %</a:t>
          </a:r>
          <a:r>
            <a:rPr lang="ru-RU" sz="1400" baseline="0"/>
            <a:t>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8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2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7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4280" y="2508695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1 квартал 2023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квартал 2023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5597764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63602560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1квартал 2023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077407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04850560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квартал 2023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6472184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66102089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за 1 квартал 2023 год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259675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00340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5 043,4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5 043,4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5 211,7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апреля 2023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66997"/>
              </p:ext>
            </p:extLst>
          </p:nvPr>
        </p:nvGraphicFramePr>
        <p:xfrm>
          <a:off x="1579562" y="380402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39813" y="654050"/>
          <a:ext cx="9975850" cy="544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986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9252"/>
          <a:ext cx="9297798" cy="609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1641" y="357167"/>
            <a:ext cx="11077904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района за 1квартал 2023 год исполнен по доходам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43,3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по расходам –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составили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к годовому плану. Налоговые доходы поступили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831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рублей, неналоговые доходы –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584,7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рублей), в том числе дотация – 5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572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рублей), субвенции – 0,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83,9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рублей), иные межбюджетные трансферты –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470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квартал 2023 год профинансированы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377,6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к годовому плану. В объеме расходов бюджета района текущие расходы составляют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12226,5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98,8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11 335,7 тыс. рублей или 91,6 процента. Расходы капитального характера профинансированы в сумме 151,1тыс. рублей или </a:t>
            </a:r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1,2  процента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020" y="867102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Аграрный бизнес  296,8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021" y="1613335"/>
            <a:ext cx="4824247" cy="9301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государственными финансами и регулирование финансового рынка 440,0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022" y="2811516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Социальная защита 584,5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022" y="3552497"/>
            <a:ext cx="4824247" cy="6148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Здоровье народа и демографическая безопасность  2 706,3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023" y="4561489"/>
            <a:ext cx="4824247" cy="62011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Образование и молодежная политика                4 730,9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024" y="5449615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Беларуси 493,8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8602" y="867101"/>
            <a:ext cx="4824247" cy="6253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Физическая культура и спорт 194,0тыс.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8601" y="1661947"/>
            <a:ext cx="4824247" cy="6595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Комфортное жилье и благоприятная среда      1 682,6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58599" y="2516624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Строительство жилья 13,9 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58599" y="3146233"/>
            <a:ext cx="4824247" cy="825062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Земельно-имущественные отношения, геодезическая и картографическая деятельность 0,2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58599" y="4142803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Транспортный комплекс 22,4тыс.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39767" y="110355"/>
            <a:ext cx="8886495" cy="472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Государственные программы 11 165,4 тыс. рублей  (90,2% расходов бюджета)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4 588,0тыс.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2 706,3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478,7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1 696,5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735,1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673,6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1 055,4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185,4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258,6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квартал 2023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698</TotalTime>
  <Words>871</Words>
  <Application>Microsoft Office PowerPoint</Application>
  <PresentationFormat>Широкоэкранный</PresentationFormat>
  <Paragraphs>119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Corbel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1 квартал 2023 год </vt:lpstr>
      <vt:lpstr>Состав и структура расходов консолидированного бюджета на национальную экономику за 1квартал 2023 год</vt:lpstr>
      <vt:lpstr>Структура расходов консолидированного бюджета Сенненского района по функциональной классификации за 1 квартал 2023 год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за 1 квартал 2023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147</cp:revision>
  <cp:lastPrinted>2023-05-11T12:20:44Z</cp:lastPrinted>
  <dcterms:created xsi:type="dcterms:W3CDTF">2020-12-02T08:45:04Z</dcterms:created>
  <dcterms:modified xsi:type="dcterms:W3CDTF">2023-05-11T12:28:19Z</dcterms:modified>
</cp:coreProperties>
</file>