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3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6"/>
  </p:notesMasterIdLst>
  <p:sldIdLst>
    <p:sldId id="257" r:id="rId2"/>
    <p:sldId id="259" r:id="rId3"/>
    <p:sldId id="260" r:id="rId4"/>
    <p:sldId id="276" r:id="rId5"/>
    <p:sldId id="261" r:id="rId6"/>
    <p:sldId id="262" r:id="rId7"/>
    <p:sldId id="263" r:id="rId8"/>
    <p:sldId id="275" r:id="rId9"/>
    <p:sldId id="266" r:id="rId10"/>
    <p:sldId id="268" r:id="rId11"/>
    <p:sldId id="269" r:id="rId12"/>
    <p:sldId id="270" r:id="rId13"/>
    <p:sldId id="271" r:id="rId14"/>
    <p:sldId id="272" r:id="rId1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F216-SRSQL001\OFUMail\in\&#1054;&#1041;&#1065;&#1040;&#1071;\1%20&#1082;&#1074;&#1072;&#1088;&#1090;&#1072;&#1083;%202023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F216-SRSQL001\OFUMail\in\&#1054;&#1041;&#1065;&#1040;&#1071;\1%20&#1082;&#1074;&#1072;&#1088;&#1090;&#1072;&#1083;%202023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ocuments\&#1089;&#1072;&#1081;&#1090;%20&#1088;&#1072;&#1081;&#1080;&#1089;&#1087;&#1086;&#1083;&#1082;&#1086;&#1084;&#1072;\2021%201%20&#1087;&#1086;&#1083;&#1091;&#1075;&#1086;&#1076;&#1080;&#1077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F216-SRSQL001\OFUMail\in\&#1054;&#1041;&#1065;&#1040;&#1071;\1%20&#1082;&#1074;&#1072;&#1088;&#1090;&#1072;&#1083;%20202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216-SRSQL001\OFUMail\in\&#1054;&#1041;&#1065;&#1040;&#1071;\1%20&#1082;&#1074;&#1072;&#1088;&#1090;&#1072;&#1083;%20202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216-SRSQL001\OFUMail\in\&#1054;&#1041;&#1065;&#1040;&#1071;\&#1089;&#1072;&#1081;&#1090;%209%20&#1084;&#1077;&#1089;.%20%202019%20&#8212;%20&#1082;&#1086;&#1087;&#1080;&#1103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ocuments\&#1089;&#1072;&#1081;&#1090;%20&#1088;&#1072;&#1081;&#1080;&#1089;&#1087;&#1086;&#1083;&#1082;&#1086;&#1084;&#1072;\&#1089;&#1072;&#1081;&#1090;%20&#1079;&#1072;%209%20&#1084;&#1077;&#1089;%202020%20&#1075;&#1086;&#1076;%20&#1080;&#1089;&#1087;&#1086;&#1083;&#1085;&#1077;&#1085;&#1080;&#1077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ocuments\&#1089;&#1072;&#1081;&#1090;%20&#1088;&#1072;&#1081;&#1080;&#1089;&#1087;&#1086;&#1083;&#1082;&#1086;&#1084;&#1072;\2021%201%20&#1087;&#1086;&#1083;&#1091;&#1075;&#1086;&#1076;&#1080;&#1077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216-SRSQL001\OFUMail\in\&#1054;&#1041;&#1065;&#1040;&#1071;\2022%201%20&#1087;&#1086;&#1083;&#1091;&#1075;&#1086;&#1076;&#1080;&#1077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216-SRSQL001\OFUMail\in\&#1054;&#1041;&#1065;&#1040;&#1071;\1%20&#1082;&#1074;&#1072;&#1088;&#1090;&#1072;&#1083;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9579009933340792"/>
          <c:y val="0.11695906432748535"/>
          <c:w val="0.57393760976438168"/>
          <c:h val="0.76490438695163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'таб 1'!$B$2:$B$4</c:f>
              <c:strCache>
                <c:ptCount val="3"/>
                <c:pt idx="0">
                  <c:v>всего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1'!$A$5:$A$14</c:f>
              <c:strCache>
                <c:ptCount val="10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 при упрощенной системе налогообложения</c:v>
                </c:pt>
                <c:pt idx="5">
                  <c:v>Единый налог для производителей сельскохозяйственной продукции</c:v>
                </c:pt>
                <c:pt idx="6">
                  <c:v>Налог за добычу (изъятие) природных ресурсов</c:v>
                </c:pt>
                <c:pt idx="7">
                  <c:v>Государственная пошлина</c:v>
                </c:pt>
                <c:pt idx="8">
                  <c:v>Другие налоги и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'таб 1'!$B$5:$B$14</c:f>
            </c:numRef>
          </c:val>
          <c:extLst>
            <c:ext xmlns:c16="http://schemas.microsoft.com/office/drawing/2014/chart" uri="{C3380CC4-5D6E-409C-BE32-E72D297353CC}">
              <c16:uniqueId val="{00000000-41D4-42A5-983C-FC81AFCD8289}"/>
            </c:ext>
          </c:extLst>
        </c:ser>
        <c:ser>
          <c:idx val="1"/>
          <c:order val="1"/>
          <c:tx>
            <c:strRef>
              <c:f>'таб 1'!$C$2:$C$4</c:f>
              <c:strCache>
                <c:ptCount val="3"/>
                <c:pt idx="0">
                  <c:v>всего</c:v>
                </c:pt>
                <c:pt idx="2">
                  <c:v>райбюджет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1'!$A$5:$A$14</c:f>
              <c:strCache>
                <c:ptCount val="10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 при упрощенной системе налогообложения</c:v>
                </c:pt>
                <c:pt idx="5">
                  <c:v>Единый налог для производителей сельскохозяйственной продукции</c:v>
                </c:pt>
                <c:pt idx="6">
                  <c:v>Налог за добычу (изъятие) природных ресурсов</c:v>
                </c:pt>
                <c:pt idx="7">
                  <c:v>Государственная пошлина</c:v>
                </c:pt>
                <c:pt idx="8">
                  <c:v>Другие налоги и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'таб 1'!$C$5:$C$14</c:f>
              <c:numCache>
                <c:formatCode>#,##0.0</c:formatCode>
                <c:ptCount val="10"/>
                <c:pt idx="0">
                  <c:v>2325.1</c:v>
                </c:pt>
                <c:pt idx="1">
                  <c:v>83.6</c:v>
                </c:pt>
                <c:pt idx="2">
                  <c:v>1014.2</c:v>
                </c:pt>
                <c:pt idx="3">
                  <c:v>890.9</c:v>
                </c:pt>
                <c:pt idx="4">
                  <c:v>242.5</c:v>
                </c:pt>
                <c:pt idx="5">
                  <c:v>108.9</c:v>
                </c:pt>
                <c:pt idx="6">
                  <c:v>13.8</c:v>
                </c:pt>
                <c:pt idx="7">
                  <c:v>20.6</c:v>
                </c:pt>
                <c:pt idx="8">
                  <c:v>575.6</c:v>
                </c:pt>
                <c:pt idx="9">
                  <c:v>5275.2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D4-42A5-983C-FC81AFCD8289}"/>
            </c:ext>
          </c:extLst>
        </c:ser>
        <c:ser>
          <c:idx val="2"/>
          <c:order val="2"/>
          <c:tx>
            <c:strRef>
              <c:f>'таб 1'!$D$2:$D$4</c:f>
              <c:strCache>
                <c:ptCount val="3"/>
                <c:pt idx="0">
                  <c:v>всего</c:v>
                </c:pt>
                <c:pt idx="2">
                  <c:v>сельские Советы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1'!$A$5:$A$14</c:f>
              <c:strCache>
                <c:ptCount val="10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 при упрощенной системе налогообложения</c:v>
                </c:pt>
                <c:pt idx="5">
                  <c:v>Единый налог для производителей сельскохозяйственной продукции</c:v>
                </c:pt>
                <c:pt idx="6">
                  <c:v>Налог за добычу (изъятие) природных ресурсов</c:v>
                </c:pt>
                <c:pt idx="7">
                  <c:v>Государственная пошлина</c:v>
                </c:pt>
                <c:pt idx="8">
                  <c:v>Другие налоги и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'таб 1'!$D$5:$D$14</c:f>
              <c:numCache>
                <c:formatCode>General</c:formatCode>
                <c:ptCount val="10"/>
                <c:pt idx="0" formatCode="#,##0.0">
                  <c:v>94.9</c:v>
                </c:pt>
                <c:pt idx="2" formatCode="#,##0.0">
                  <c:v>1.3</c:v>
                </c:pt>
                <c:pt idx="7" formatCode="#,##0.0">
                  <c:v>1.8</c:v>
                </c:pt>
                <c:pt idx="8" formatCode="#,##0.0">
                  <c:v>43.3</c:v>
                </c:pt>
                <c:pt idx="9" formatCode="#,##0.0">
                  <c:v>141.30000000000001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D4-42A5-983C-FC81AFCD82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766080"/>
        <c:axId val="58767616"/>
      </c:barChart>
      <c:catAx>
        <c:axId val="587660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8767616"/>
        <c:crosses val="autoZero"/>
        <c:auto val="1"/>
        <c:lblAlgn val="ctr"/>
        <c:lblOffset val="100"/>
        <c:noMultiLvlLbl val="0"/>
      </c:catAx>
      <c:valAx>
        <c:axId val="5876761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587660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90633112368383"/>
          <c:y val="7.5023848773979079E-2"/>
          <c:w val="0.83300899643019855"/>
          <c:h val="0.794593288935972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'[1 квартал 2023.xlsx]состав доходов, в %'!$B$7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 квартал 2023.xlsx]состав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'[1 квартал 2023.xlsx]состав доходов, в %'!$B$8:$B$17</c:f>
              <c:numCache>
                <c:formatCode>#\ ##0.0</c:formatCode>
                <c:ptCount val="10"/>
                <c:pt idx="0">
                  <c:v>0.37662697313763499</c:v>
                </c:pt>
                <c:pt idx="1">
                  <c:v>0.5390935105695559</c:v>
                </c:pt>
                <c:pt idx="2">
                  <c:v>0.26216191267423611</c:v>
                </c:pt>
                <c:pt idx="3">
                  <c:v>0.30831717899012279</c:v>
                </c:pt>
                <c:pt idx="4">
                  <c:v>0.25293085941105881</c:v>
                </c:pt>
                <c:pt idx="5">
                  <c:v>0.20308317178990123</c:v>
                </c:pt>
                <c:pt idx="6">
                  <c:v>0.21785285701098497</c:v>
                </c:pt>
                <c:pt idx="7">
                  <c:v>0.44862918859041817</c:v>
                </c:pt>
                <c:pt idx="8">
                  <c:v>97.391304347826079</c:v>
                </c:pt>
                <c:pt idx="9">
                  <c:v>99.999999999999986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64-4597-8F58-32E94DB65616}"/>
            </c:ext>
          </c:extLst>
        </c:ser>
        <c:ser>
          <c:idx val="1"/>
          <c:order val="1"/>
          <c:tx>
            <c:strRef>
              <c:f>'[1 квартал 2023.xlsx]состав доходов, в %'!$C$7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 квартал 2023.xlsx]состав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'[1 квартал 2023.xlsx]состав доходов, в %'!$C$8:$C$17</c:f>
              <c:numCache>
                <c:formatCode>#\ ##0.0</c:formatCode>
                <c:ptCount val="10"/>
                <c:pt idx="0">
                  <c:v>0.13996865919152884</c:v>
                </c:pt>
                <c:pt idx="1">
                  <c:v>0.1993031995009813</c:v>
                </c:pt>
                <c:pt idx="2">
                  <c:v>9.7369502046280934E-2</c:v>
                </c:pt>
                <c:pt idx="3">
                  <c:v>0.14757565153889451</c:v>
                </c:pt>
                <c:pt idx="4">
                  <c:v>0.10649789286311977</c:v>
                </c:pt>
                <c:pt idx="5">
                  <c:v>9.8890900515754068E-2</c:v>
                </c:pt>
                <c:pt idx="6">
                  <c:v>0.16126823776415278</c:v>
                </c:pt>
                <c:pt idx="7">
                  <c:v>0.11106208827153918</c:v>
                </c:pt>
                <c:pt idx="8">
                  <c:v>98.9</c:v>
                </c:pt>
                <c:pt idx="9">
                  <c:v>99.961936131692255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64-4597-8F58-32E94DB65616}"/>
            </c:ext>
          </c:extLst>
        </c:ser>
        <c:ser>
          <c:idx val="2"/>
          <c:order val="2"/>
          <c:tx>
            <c:strRef>
              <c:f>'[1 квартал 2023.xlsx]состав доходов, в %'!$D$7</c:f>
              <c:strCache>
                <c:ptCount val="1"/>
                <c:pt idx="0">
                  <c:v>Субвенции,  иные межбюджетные трансферты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 квартал 2023.xlsx]состав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'[1 квартал 2023.xlsx]состав доходов, в %'!$D$8:$D$17</c:f>
              <c:numCache>
                <c:formatCode>#\ ##0.0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8.467232352410182</c:v>
                </c:pt>
                <c:pt idx="6">
                  <c:v>0</c:v>
                </c:pt>
                <c:pt idx="7">
                  <c:v>0</c:v>
                </c:pt>
                <c:pt idx="8">
                  <c:v>91.532767647589822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64-4597-8F58-32E94DB656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1286144"/>
        <c:axId val="111287680"/>
      </c:barChart>
      <c:catAx>
        <c:axId val="1112861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BY"/>
          </a:p>
        </c:txPr>
        <c:crossAx val="111287680"/>
        <c:crosses val="autoZero"/>
        <c:auto val="1"/>
        <c:lblAlgn val="ctr"/>
        <c:lblOffset val="100"/>
        <c:noMultiLvlLbl val="0"/>
      </c:catAx>
      <c:valAx>
        <c:axId val="11128768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BY"/>
          </a:p>
        </c:txPr>
        <c:crossAx val="1112861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/>
            </a:pPr>
            <a:r>
              <a:rPr lang="ru-RU" sz="1800" baseline="0" dirty="0"/>
              <a:t>Состав, тыс. рублей</a:t>
            </a:r>
          </a:p>
        </c:rich>
      </c:tx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147732729269041"/>
          <c:y val="5.2910797358553439E-2"/>
          <c:w val="0.46880961975036872"/>
          <c:h val="0.920471358531683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#,##0.0</c:formatCode>
                <c:ptCount val="1"/>
                <c:pt idx="0">
                  <c:v>7014.4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5-48A7-87FD-5D6F3F393B3C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#,##0.0</c:formatCode>
                <c:ptCount val="1"/>
                <c:pt idx="0">
                  <c:v>1588.4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5-48A7-87FD-5D6F3F393B3C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#,##0.0</c:formatCode>
                <c:ptCount val="1"/>
                <c:pt idx="0">
                  <c:v>1661.8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5-48A7-87FD-5D6F3F393B3C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#,##0.0</c:formatCode>
                <c:ptCount val="1"/>
                <c:pt idx="0">
                  <c:v>604.1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D5-48A7-87FD-5D6F3F393B3C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#,##0.0</c:formatCode>
                <c:ptCount val="1"/>
                <c:pt idx="0">
                  <c:v>450.8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D5-48A7-87FD-5D6F3F393B3C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#,##0.0</c:formatCode>
                <c:ptCount val="1"/>
                <c:pt idx="0">
                  <c:v>398.8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D5-48A7-87FD-5D6F3F393B3C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-0.1225933050640217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#,##0.0</c:formatCode>
                <c:ptCount val="1"/>
                <c:pt idx="0">
                  <c:v>322.8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BD5-48A7-87FD-5D6F3F393B3C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#,##0.0</c:formatCode>
                <c:ptCount val="1"/>
                <c:pt idx="0">
                  <c:v>185.4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BD5-48A7-87FD-5D6F3F393B3C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434180785647244E-3"/>
                  <c:y val="-3.9451033118219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#,##0.0</c:formatCode>
                <c:ptCount val="1"/>
                <c:pt idx="0">
                  <c:v>151.1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BD5-48A7-87FD-5D6F3F393B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594368"/>
        <c:axId val="31605888"/>
        <c:axId val="0"/>
      </c:bar3DChart>
      <c:catAx>
        <c:axId val="3159436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/>
                  <a:t>Расходы</a:t>
                </a:r>
                <a:r>
                  <a:rPr lang="ru-RU" baseline="0" dirty="0"/>
                  <a:t> – 12 377,6 тыс. </a:t>
                </a:r>
                <a:r>
                  <a:rPr lang="ru-RU" baseline="0" dirty="0" err="1"/>
                  <a:t>руб</a:t>
                </a:r>
                <a:endParaRPr lang="ru-RU" dirty="0"/>
              </a:p>
            </c:rich>
          </c:tx>
          <c:overlay val="0"/>
        </c:title>
        <c:majorTickMark val="out"/>
        <c:minorTickMark val="none"/>
        <c:tickLblPos val="nextTo"/>
        <c:crossAx val="31605888"/>
        <c:crosses val="autoZero"/>
        <c:auto val="1"/>
        <c:lblAlgn val="ctr"/>
        <c:lblOffset val="100"/>
        <c:noMultiLvlLbl val="0"/>
      </c:catAx>
      <c:valAx>
        <c:axId val="316058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ru-BY"/>
          </a:p>
        </c:txPr>
        <c:crossAx val="31594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51822835967065"/>
          <c:y val="0.10236663137788862"/>
          <c:w val="0.33562126316894336"/>
          <c:h val="0.897633368622111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BY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>
                <a:latin typeface="Times New Roman" pitchFamily="18" charset="0"/>
              </a:defRPr>
            </a:pPr>
            <a:r>
              <a:rPr lang="ru-RU" sz="1800" baseline="0" dirty="0">
                <a:latin typeface="Times New Roman" pitchFamily="18" charset="0"/>
              </a:rPr>
              <a:t>Структура, %</a:t>
            </a:r>
          </a:p>
        </c:rich>
      </c:tx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General</c:formatCode>
                <c:ptCount val="1"/>
                <c:pt idx="0">
                  <c:v>56.7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87-43C9-8FED-3368235E19E9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General</c:formatCode>
                <c:ptCount val="1"/>
                <c:pt idx="0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87-43C9-8FED-3368235E19E9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>
                    <a:latin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General</c:formatCode>
                <c:ptCount val="1"/>
                <c:pt idx="0">
                  <c:v>13.4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87-43C9-8FED-3368235E19E9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General</c:formatCode>
                <c:ptCount val="1"/>
                <c:pt idx="0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87-43C9-8FED-3368235E19E9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General</c:formatCode>
                <c:ptCount val="1"/>
                <c:pt idx="0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87-43C9-8FED-3368235E19E9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General</c:formatCode>
                <c:ptCount val="1"/>
                <c:pt idx="0">
                  <c:v>3.3000000000000003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D87-43C9-8FED-3368235E19E9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General</c:formatCode>
                <c:ptCount val="1"/>
                <c:pt idx="0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87-43C9-8FED-3368235E19E9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9128043990573443E-2"/>
                  <c:y val="2.3515905640113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General</c:formatCode>
                <c:ptCount val="1"/>
                <c:pt idx="0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D87-43C9-8FED-3368235E19E9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2922267896159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General</c:formatCode>
                <c:ptCount val="1"/>
                <c:pt idx="0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D87-43C9-8FED-3368235E19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0628352"/>
        <c:axId val="60646912"/>
        <c:axId val="0"/>
      </c:bar3DChart>
      <c:catAx>
        <c:axId val="60628352"/>
        <c:scaling>
          <c:orientation val="minMax"/>
        </c:scaling>
        <c:delete val="1"/>
        <c:axPos val="b"/>
        <c:majorTickMark val="out"/>
        <c:minorTickMark val="none"/>
        <c:tickLblPos val="nextTo"/>
        <c:crossAx val="60646912"/>
        <c:crosses val="autoZero"/>
        <c:auto val="1"/>
        <c:lblAlgn val="ctr"/>
        <c:lblOffset val="100"/>
        <c:noMultiLvlLbl val="0"/>
      </c:catAx>
      <c:valAx>
        <c:axId val="606469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60628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00398958378591"/>
          <c:y val="8.8433137058845313E-2"/>
          <c:w val="0.33614290750969694"/>
          <c:h val="0.88427489538199455"/>
        </c:manualLayout>
      </c:layout>
      <c:overlay val="0"/>
      <c:txPr>
        <a:bodyPr/>
        <a:lstStyle/>
        <a:p>
          <a:pPr>
            <a:defRPr sz="100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Сельское хозяйство, рыбохозяйственная деятельность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296.8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14-407F-B2F8-C989A7C9F13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Топливо и энергетика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158.30000000000001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14-407F-B2F8-C989A7C9F13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Транспорт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14-407F-B2F8-C989A7C9F13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Другая деятельность в области национальной экономики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003926549952642E-2"/>
                  <c:y val="-6.2655521055276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14-407F-B2F8-C989A7C9F1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14-407F-B2F8-C989A7C9F1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3891200"/>
        <c:axId val="93901568"/>
        <c:axId val="0"/>
      </c:bar3DChart>
      <c:catAx>
        <c:axId val="9389120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400" b="0" dirty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ru-RU" sz="1400" b="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400" b="0" dirty="0">
                    <a:latin typeface="Times New Roman" pitchFamily="18" charset="0"/>
                    <a:cs typeface="Times New Roman" pitchFamily="18" charset="0"/>
                  </a:rPr>
                  <a:t>467</a:t>
                </a:r>
                <a:r>
                  <a:rPr lang="ru-RU" sz="1400" b="0" dirty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1400" b="0" dirty="0"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ru-RU" sz="1400" b="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400" b="0" dirty="0">
                    <a:latin typeface="Times New Roman" pitchFamily="18" charset="0"/>
                    <a:cs typeface="Times New Roman" pitchFamily="18" charset="0"/>
                  </a:rPr>
                  <a:t> тыс. рублей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93901568"/>
        <c:crosses val="autoZero"/>
        <c:auto val="1"/>
        <c:lblAlgn val="ctr"/>
        <c:lblOffset val="100"/>
        <c:noMultiLvlLbl val="0"/>
      </c:catAx>
      <c:valAx>
        <c:axId val="93901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93891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672361781184606"/>
          <c:y val="0.1530708467251837"/>
          <c:w val="0.33441587371676901"/>
          <c:h val="0.82595655801731349"/>
        </c:manualLayout>
      </c:layout>
      <c:overlay val="0"/>
      <c:txPr>
        <a:bodyPr/>
        <a:lstStyle/>
        <a:p>
          <a:pPr>
            <a:defRPr sz="120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процентов</a:t>
            </a:r>
          </a:p>
        </c:rich>
      </c:tx>
      <c:layout>
        <c:manualLayout>
          <c:xMode val="edge"/>
          <c:yMode val="edge"/>
          <c:x val="0.69397480067544726"/>
          <c:y val="2.185570886819057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процентов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BC7-40D2-A660-EF12761FFAC7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BC7-40D2-A660-EF12761FFAC7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7BC7-40D2-A660-EF12761FFAC7}"/>
              </c:ext>
            </c:extLst>
          </c:dPt>
          <c:dLbls>
            <c:dLbl>
              <c:idx val="0"/>
              <c:layout>
                <c:manualLayout>
                  <c:x val="5.6559308719559893E-2"/>
                  <c:y val="1.91237452596667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C7-40D2-A660-EF12761FFAC7}"/>
                </c:ext>
              </c:extLst>
            </c:dLbl>
            <c:dLbl>
              <c:idx val="1"/>
              <c:layout>
                <c:manualLayout>
                  <c:x val="0"/>
                  <c:y val="-6.55671266045714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C7-40D2-A660-EF12761FFAC7}"/>
                </c:ext>
              </c:extLst>
            </c:dLbl>
            <c:dLbl>
              <c:idx val="2"/>
              <c:layout>
                <c:manualLayout>
                  <c:x val="-8.4838963079340413E-2"/>
                  <c:y val="-3.00515996937619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C7-40D2-A660-EF12761FFA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Сельское хозяйство, рыбохозяйственная деятельность</c:v>
                </c:pt>
                <c:pt idx="1">
                  <c:v>Топливо и энергетика</c:v>
                </c:pt>
                <c:pt idx="2">
                  <c:v>Транспорт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62</c:v>
                </c:pt>
                <c:pt idx="1">
                  <c:v>33.1</c:v>
                </c:pt>
                <c:pt idx="2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BC7-40D2-A660-EF12761FFA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348603027135359"/>
          <c:y val="0.6146695733237153"/>
          <c:w val="0.77302769204124544"/>
          <c:h val="0.36966654641246782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</a:t>
            </a:r>
          </a:p>
        </c:rich>
      </c:tx>
      <c:layout>
        <c:manualLayout>
          <c:xMode val="edge"/>
          <c:yMode val="edge"/>
          <c:x val="5.7972549792237399E-2"/>
          <c:y val="9.5907994780944066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0790577072156042E-2"/>
          <c:y val="0.14799207739548625"/>
          <c:w val="0.80584517354142926"/>
          <c:h val="0.413256599385697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8.1728870042681187E-2"/>
                  <c:y val="-4.795399739047184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20-4C12-A478-9925ACB0B919}"/>
                </c:ext>
              </c:extLst>
            </c:dLbl>
            <c:dLbl>
              <c:idx val="1"/>
              <c:layout>
                <c:manualLayout>
                  <c:x val="3.1434180785646609E-2"/>
                  <c:y val="-6.4737896477136986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20-4C12-A478-9925ACB0B91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ЖИЛИЩНО-КОММУНАЛЬНЫЕ УСЛУГИ И ЖИЛИЩНОЕ СТРОИТЕЛЬСТВО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1499.4</c:v>
                </c:pt>
                <c:pt idx="1">
                  <c:v>478.7</c:v>
                </c:pt>
                <c:pt idx="2">
                  <c:v>1696.5</c:v>
                </c:pt>
                <c:pt idx="3">
                  <c:v>8703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320-4C12-A478-9925ACB0B9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9186730914501997E-2"/>
          <c:y val="0.60457813414772055"/>
          <c:w val="0.927048939306787"/>
          <c:h val="0.37903009453167735"/>
        </c:manualLayout>
      </c:layout>
      <c:overlay val="0"/>
      <c:txPr>
        <a:bodyPr/>
        <a:lstStyle/>
        <a:p>
          <a:pPr>
            <a:defRPr sz="1000" cap="small" spc="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сфера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EA88-47CA-9035-8B4E0E961842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A88-47CA-9035-8B4E0E96184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EA88-47CA-9035-8B4E0E961842}"/>
              </c:ext>
            </c:extLst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EA88-47CA-9035-8B4E0E96184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52,8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88-47CA-9035-8B4E0E96184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культура, спорт, культура и средства массовой информации</c:v>
                </c:pt>
                <c:pt idx="3">
                  <c:v>Социальная политика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4588</c:v>
                </c:pt>
                <c:pt idx="1">
                  <c:v>2706.3</c:v>
                </c:pt>
                <c:pt idx="2">
                  <c:v>673.6</c:v>
                </c:pt>
                <c:pt idx="3">
                  <c:v>735.1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A88-47CA-9035-8B4E0E9618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0696938667419936"/>
          <c:y val="0.64205603523271182"/>
          <c:w val="0.78606122665160161"/>
          <c:h val="0.34335873371100606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Прирост (снижение) собственных доходов бюджетов района</a:t>
            </a:r>
            <a:endParaRPr lang="en-US"/>
          </a:p>
          <a:p>
            <a:pPr>
              <a:defRPr/>
            </a:pPr>
            <a:r>
              <a:rPr lang="ru-RU"/>
              <a:t> за 1 полугодие  2021 года, тыс.рублей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(</a:t>
            </a:r>
            <a:r>
              <a:rPr lang="ru-RU"/>
              <a:t>прирост +, снижение -</a:t>
            </a:r>
            <a:r>
              <a:rPr lang="en-US"/>
              <a:t>)</a:t>
            </a:r>
            <a:endParaRPr lang="ru-RU"/>
          </a:p>
        </c:rich>
      </c:tx>
      <c:layout>
        <c:manualLayout>
          <c:xMode val="edge"/>
          <c:yMode val="edge"/>
          <c:x val="0.16971801648669105"/>
          <c:y val="8.352490900224234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1650778413954563E-2"/>
          <c:y val="0.17183313345501058"/>
          <c:w val="0.78988732511205451"/>
          <c:h val="0.67833124212082097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045504"/>
        <c:axId val="115047424"/>
      </c:barChart>
      <c:catAx>
        <c:axId val="1150455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high"/>
        <c:txPr>
          <a:bodyPr/>
          <a:lstStyle/>
          <a:p>
            <a:pPr>
              <a:defRPr sz="1400"/>
            </a:pPr>
            <a:endParaRPr lang="ru-BY"/>
          </a:p>
        </c:txPr>
        <c:crossAx val="115047424"/>
        <c:crosses val="autoZero"/>
        <c:auto val="1"/>
        <c:lblAlgn val="ctr"/>
        <c:lblOffset val="100"/>
        <c:noMultiLvlLbl val="0"/>
      </c:catAx>
      <c:valAx>
        <c:axId val="1150474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50455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3497848081362722"/>
          <c:y val="0.11456738177164524"/>
          <c:w val="0.53191602172202102"/>
          <c:h val="0.718756260164705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'[1 квартал 2023.xlsx]таб 2'!$B$2</c:f>
              <c:strCache>
                <c:ptCount val="1"/>
                <c:pt idx="0">
                  <c:v>Поступило доходов  на          1.04.2022 г. 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 квартал 2023.xlsx]таб 2'!$A$3:$A$11</c:f>
              <c:strCache>
                <c:ptCount val="9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Единый налог для производителей сельскохозяйственной продукции </c:v>
                </c:pt>
                <c:pt idx="6">
                  <c:v>Компенсации расходов государства</c:v>
                </c:pt>
                <c:pt idx="7">
                  <c:v>Другие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'[1 квартал 2023.xlsx]таб 2'!$B$3:$B$11</c:f>
              <c:numCache>
                <c:formatCode>#\ ##0.0</c:formatCode>
                <c:ptCount val="9"/>
                <c:pt idx="1">
                  <c:v>2113.4</c:v>
                </c:pt>
                <c:pt idx="2">
                  <c:v>40.4</c:v>
                </c:pt>
                <c:pt idx="3">
                  <c:v>473.7</c:v>
                </c:pt>
                <c:pt idx="4">
                  <c:v>838</c:v>
                </c:pt>
                <c:pt idx="5">
                  <c:v>73.8</c:v>
                </c:pt>
                <c:pt idx="6">
                  <c:v>338.8</c:v>
                </c:pt>
                <c:pt idx="7">
                  <c:v>484.3</c:v>
                </c:pt>
                <c:pt idx="8">
                  <c:v>4362.4000000000005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7B-496C-AB51-656B8032ECF1}"/>
            </c:ext>
          </c:extLst>
        </c:ser>
        <c:ser>
          <c:idx val="1"/>
          <c:order val="1"/>
          <c:tx>
            <c:strRef>
              <c:f>'[1 квартал 2023.xlsx]таб 2'!$C$2</c:f>
              <c:strCache>
                <c:ptCount val="1"/>
                <c:pt idx="0">
                  <c:v>Поступило доходов  на          1.04.2023 г.   </c:v>
                </c:pt>
              </c:strCache>
            </c:strRef>
          </c:tx>
          <c:invertIfNegative val="0"/>
          <c:dLbls>
            <c:dLbl>
              <c:idx val="9"/>
              <c:layout>
                <c:manualLayout>
                  <c:x val="3.4854946378196354E-2"/>
                  <c:y val="-2.7145568502979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507852880221728"/>
                      <c:h val="4.195043939187385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A7B-496C-AB51-656B8032EC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 квартал 2023.xlsx]таб 2'!$A$3:$A$11</c:f>
              <c:strCache>
                <c:ptCount val="9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Единый налог для производителей сельскохозяйственной продукции </c:v>
                </c:pt>
                <c:pt idx="6">
                  <c:v>Компенсации расходов государства</c:v>
                </c:pt>
                <c:pt idx="7">
                  <c:v>Другие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'[1 квартал 2023.xlsx]таб 2'!$C$3:$C$11</c:f>
              <c:numCache>
                <c:formatCode>#\ ##0.0</c:formatCode>
                <c:ptCount val="9"/>
                <c:pt idx="1">
                  <c:v>2420.1</c:v>
                </c:pt>
                <c:pt idx="2">
                  <c:v>84.4</c:v>
                </c:pt>
                <c:pt idx="3">
                  <c:v>1015.6</c:v>
                </c:pt>
                <c:pt idx="4">
                  <c:v>890.9</c:v>
                </c:pt>
                <c:pt idx="5">
                  <c:v>108.9</c:v>
                </c:pt>
                <c:pt idx="6">
                  <c:v>418.1</c:v>
                </c:pt>
                <c:pt idx="7">
                  <c:v>478.5</c:v>
                </c:pt>
                <c:pt idx="8">
                  <c:v>5416.5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7B-496C-AB51-656B8032EC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311488"/>
        <c:axId val="111333760"/>
      </c:barChart>
      <c:catAx>
        <c:axId val="1113114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1333760"/>
        <c:crosses val="autoZero"/>
        <c:auto val="1"/>
        <c:lblAlgn val="ctr"/>
        <c:lblOffset val="100"/>
        <c:noMultiLvlLbl val="0"/>
      </c:catAx>
      <c:valAx>
        <c:axId val="111333760"/>
        <c:scaling>
          <c:orientation val="minMax"/>
        </c:scaling>
        <c:delete val="0"/>
        <c:axPos val="b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131148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Прирост (снижение) собственных доходов бюджетов района</a:t>
            </a:r>
            <a:endParaRPr lang="en-US"/>
          </a:p>
          <a:p>
            <a:pPr>
              <a:defRPr/>
            </a:pPr>
            <a:r>
              <a:rPr lang="ru-RU"/>
              <a:t> за</a:t>
            </a:r>
            <a:r>
              <a:rPr lang="ru-RU" baseline="0"/>
              <a:t> 1 квартал </a:t>
            </a:r>
            <a:r>
              <a:rPr lang="ru-RU"/>
              <a:t>2023 год, тыс.рублей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(</a:t>
            </a:r>
            <a:r>
              <a:rPr lang="ru-RU"/>
              <a:t>прирост +, снижение -</a:t>
            </a:r>
            <a:r>
              <a:rPr lang="en-US"/>
              <a:t>)</a:t>
            </a:r>
            <a:endParaRPr lang="ru-RU"/>
          </a:p>
        </c:rich>
      </c:tx>
      <c:layout>
        <c:manualLayout>
          <c:xMode val="edge"/>
          <c:yMode val="edge"/>
          <c:x val="0.16971801648669105"/>
          <c:y val="8.352490900224234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1650778413954563E-2"/>
          <c:y val="0.17183313345501058"/>
          <c:w val="0.78988732511205451"/>
          <c:h val="0.678331242120820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'[1 квартал 2023.xlsx]табл 3 (2)'!$B$5</c:f>
              <c:strCache>
                <c:ptCount val="1"/>
                <c:pt idx="0">
                  <c:v>прирост +, снижение -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 квартал 2023.xlsx]табл 3 (2)'!$A$6:$A$16</c:f>
              <c:strCache>
                <c:ptCount val="11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итого по Советам</c:v>
                </c:pt>
                <c:pt idx="9">
                  <c:v>районный бюджет</c:v>
                </c:pt>
                <c:pt idx="10">
                  <c:v>Всего по району</c:v>
                </c:pt>
              </c:strCache>
            </c:strRef>
          </c:cat>
          <c:val>
            <c:numRef>
              <c:f>'[1 квартал 2023.xlsx]табл 3 (2)'!$B$6:$B$16</c:f>
              <c:numCache>
                <c:formatCode>General</c:formatCode>
                <c:ptCount val="11"/>
                <c:pt idx="0">
                  <c:v>2.1999999999999993</c:v>
                </c:pt>
                <c:pt idx="1">
                  <c:v>12.399999999999999</c:v>
                </c:pt>
                <c:pt idx="2">
                  <c:v>4.6999999999999993</c:v>
                </c:pt>
                <c:pt idx="3">
                  <c:v>1.1999999999999993</c:v>
                </c:pt>
                <c:pt idx="4">
                  <c:v>1.5</c:v>
                </c:pt>
                <c:pt idx="5">
                  <c:v>1.0999999999999996</c:v>
                </c:pt>
                <c:pt idx="6">
                  <c:v>0.40000000000000036</c:v>
                </c:pt>
                <c:pt idx="7">
                  <c:v>3.1999999999999993</c:v>
                </c:pt>
                <c:pt idx="8">
                  <c:v>26.699999999999989</c:v>
                </c:pt>
                <c:pt idx="9">
                  <c:v>1027.3999999999996</c:v>
                </c:pt>
                <c:pt idx="10">
                  <c:v>1054.0999999999995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2-4FEF-A2A2-6E3FB34ECE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045504"/>
        <c:axId val="115047424"/>
      </c:barChart>
      <c:catAx>
        <c:axId val="1150455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high"/>
        <c:txPr>
          <a:bodyPr/>
          <a:lstStyle/>
          <a:p>
            <a:pPr>
              <a:defRPr sz="1400"/>
            </a:pPr>
            <a:endParaRPr lang="ru-BY"/>
          </a:p>
        </c:txPr>
        <c:crossAx val="115047424"/>
        <c:crosses val="autoZero"/>
        <c:auto val="1"/>
        <c:lblAlgn val="ctr"/>
        <c:lblOffset val="100"/>
        <c:noMultiLvlLbl val="0"/>
      </c:catAx>
      <c:valAx>
        <c:axId val="1150474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50455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доходов консолидированного бюджета района                                   за</a:t>
            </a:r>
            <a:r>
              <a:rPr lang="ru-RU" baseline="0" dirty="0"/>
              <a:t> </a:t>
            </a:r>
            <a:r>
              <a:rPr lang="ru-RU" dirty="0"/>
              <a:t>2019 год, тыс. рублей   </a:t>
            </a:r>
          </a:p>
        </c:rich>
      </c:tx>
      <c:layout>
        <c:manualLayout>
          <c:xMode val="edge"/>
          <c:yMode val="edge"/>
          <c:x val="0.16147409802720641"/>
          <c:y val="2.0839979153457217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9 месяцев </a:t>
            </a:r>
            <a:r>
              <a:rPr lang="ru-RU"/>
              <a:t>2020 года, тыс.рублей   </a:t>
            </a:r>
          </a:p>
        </c:rich>
      </c:tx>
      <c:layout>
        <c:manualLayout>
          <c:xMode val="edge"/>
          <c:yMode val="edge"/>
          <c:x val="0.16010950152564804"/>
          <c:y val="2.0840122472508302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 1 полугодие </a:t>
            </a:r>
            <a:r>
              <a:rPr lang="ru-RU"/>
              <a:t>2021 года, тыс.рублей   </a:t>
            </a:r>
          </a:p>
        </c:rich>
      </c:tx>
      <c:layout>
        <c:manualLayout>
          <c:xMode val="edge"/>
          <c:yMode val="edge"/>
          <c:x val="0.16010950152564804"/>
          <c:y val="2.0840122472508302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 1 полугодие </a:t>
            </a:r>
            <a:r>
              <a:rPr lang="ru-RU"/>
              <a:t>2022 года, тыс.рублей   </a:t>
            </a:r>
          </a:p>
        </c:rich>
      </c:tx>
      <c:layout>
        <c:manualLayout>
          <c:xMode val="edge"/>
          <c:yMode val="edge"/>
          <c:x val="0.16010950152564804"/>
          <c:y val="2.0840122472508302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 1квартал </a:t>
            </a:r>
            <a:r>
              <a:rPr lang="ru-RU"/>
              <a:t>2023 года, тыс.рублей   </a:t>
            </a:r>
          </a:p>
        </c:rich>
      </c:tx>
      <c:layout>
        <c:manualLayout>
          <c:xMode val="edge"/>
          <c:yMode val="edge"/>
          <c:x val="0.16010950152564804"/>
          <c:y val="2.0840122472508302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ser>
          <c:idx val="0"/>
          <c:order val="0"/>
          <c:tx>
            <c:strRef>
              <c:f>'[1 квартал 2023.xlsx]табл 5 '!$B$2</c:f>
              <c:strCache>
                <c:ptCount val="1"/>
                <c:pt idx="0">
                  <c:v>Поступило доходов  за                   1 квартал 2023 года   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-7.3899238782374158E-2"/>
                  <c:y val="-4.3842356270566755E-2"/>
                </c:manualLayout>
              </c:layout>
              <c:tx>
                <c:rich>
                  <a:bodyPr/>
                  <a:lstStyle/>
                  <a:p>
                    <a:fld id="{B1858097-0FDD-4951-8585-CAA7539D1467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A36F5C3D-82AE-42D8-9F9C-F7F6EA1C5C74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  </a:t>
                    </a:r>
                    <a:fld id="{5CA81F79-F0D5-4D20-B7FA-6435A0F98FF9}" type="PERCENTAGE">
                      <a:rPr lang="ru-RU" baseline="0"/>
                      <a:pPr/>
                      <a:t>[ПРОЦЕНТ]</a:t>
                    </a:fld>
                    <a:endParaRPr lang="ru-RU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C60-4DCF-BB7F-E220B12D24C2}"/>
                </c:ext>
              </c:extLst>
            </c:dLbl>
            <c:dLbl>
              <c:idx val="3"/>
              <c:layout>
                <c:manualLayout>
                  <c:x val="-4.1318875430920124E-4"/>
                  <c:y val="-3.851451495134024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551862171074769"/>
                      <c:h val="0.10712941882272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C60-4DCF-BB7F-E220B12D24C2}"/>
                </c:ext>
              </c:extLst>
            </c:dLbl>
            <c:dLbl>
              <c:idx val="4"/>
              <c:layout>
                <c:manualLayout>
                  <c:x val="1.0007187148296713E-16"/>
                  <c:y val="1.493435238106825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60-4DCF-BB7F-E220B12D24C2}"/>
                </c:ext>
              </c:extLst>
            </c:dLbl>
            <c:dLbl>
              <c:idx val="5"/>
              <c:layout>
                <c:manualLayout>
                  <c:x val="3.420593481049105E-2"/>
                  <c:y val="-1.8755981238111449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60-4DCF-BB7F-E220B12D24C2}"/>
                </c:ext>
              </c:extLst>
            </c:dLbl>
            <c:dLbl>
              <c:idx val="6"/>
              <c:layout>
                <c:manualLayout>
                  <c:x val="1.6285327184537013E-2"/>
                  <c:y val="1.887564291983336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60-4DCF-BB7F-E220B12D24C2}"/>
                </c:ext>
              </c:extLst>
            </c:dLbl>
            <c:dLbl>
              <c:idx val="7"/>
              <c:layout>
                <c:manualLayout>
                  <c:x val="-2.1891798278714337E-2"/>
                  <c:y val="3.3343966645531319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60-4DCF-BB7F-E220B12D24C2}"/>
                </c:ext>
              </c:extLst>
            </c:dLbl>
            <c:dLbl>
              <c:idx val="8"/>
              <c:layout>
                <c:manualLayout>
                  <c:x val="-4.6162156832794524E-2"/>
                  <c:y val="7.3330419582242155E-3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335446530722121"/>
                      <c:h val="0.102952262670103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9C60-4DCF-BB7F-E220B12D24C2}"/>
                </c:ext>
              </c:extLst>
            </c:dLbl>
            <c:dLbl>
              <c:idx val="9"/>
              <c:layout>
                <c:manualLayout>
                  <c:x val="-7.4433191499906582E-3"/>
                  <c:y val="-9.1695908275211777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C60-4DCF-BB7F-E220B12D24C2}"/>
                </c:ext>
              </c:extLst>
            </c:dLbl>
            <c:dLbl>
              <c:idx val="10"/>
              <c:layout>
                <c:manualLayout>
                  <c:x val="-2.3260035671133911E-2"/>
                  <c:y val="0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C60-4DCF-BB7F-E220B12D24C2}"/>
                </c:ext>
              </c:extLst>
            </c:dLbl>
            <c:dLbl>
              <c:idx val="11"/>
              <c:layout>
                <c:manualLayout>
                  <c:x val="0"/>
                  <c:y val="-8.3359916613828217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C60-4DCF-BB7F-E220B12D24C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BY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'[1 квартал 2023.xlsx]табл 5 '!$A$3:$A$11</c:f>
              <c:strCache>
                <c:ptCount val="9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 налогообложения</c:v>
                </c:pt>
                <c:pt idx="6">
                  <c:v>Единый налог для производителей сельскохозяйственной продукции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</c:strCache>
            </c:strRef>
          </c:cat>
          <c:val>
            <c:numRef>
              <c:f>'[1 квартал 2023.xlsx]табл 5 '!$B$3:$B$11</c:f>
              <c:numCache>
                <c:formatCode>#\ ##0.0</c:formatCode>
                <c:ptCount val="9"/>
                <c:pt idx="1">
                  <c:v>2420.1</c:v>
                </c:pt>
                <c:pt idx="2">
                  <c:v>84.4</c:v>
                </c:pt>
                <c:pt idx="3">
                  <c:v>1015.6</c:v>
                </c:pt>
                <c:pt idx="4">
                  <c:v>890.9</c:v>
                </c:pt>
                <c:pt idx="5">
                  <c:v>242.5</c:v>
                </c:pt>
                <c:pt idx="6">
                  <c:v>108.9</c:v>
                </c:pt>
                <c:pt idx="7">
                  <c:v>418.1</c:v>
                </c:pt>
                <c:pt idx="8">
                  <c:v>236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C60-4DCF-BB7F-E220B12D24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0.20966</cdr:x>
      <cdr:y>0.03008</cdr:y>
    </cdr:from>
    <cdr:to>
      <cdr:x>0.76249</cdr:x>
      <cdr:y>0.10276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50720" y="182880"/>
          <a:ext cx="5143500" cy="441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/>
            <a:t>Структура</a:t>
          </a:r>
          <a:r>
            <a:rPr lang="ru-RU" sz="1100" baseline="0"/>
            <a:t> собственных доходов консолидированного бюджета Сенненского района в разрезе бюджетов за  1 квартал 2023 года, тыс.рублей</a:t>
          </a:r>
          <a:endParaRPr lang="ru-RU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0.11849</cdr:x>
      <cdr:y>0.00625</cdr:y>
    </cdr:from>
    <cdr:to>
      <cdr:x>0.8749</cdr:x>
      <cdr:y>0.09706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99826" y="38100"/>
          <a:ext cx="7021009" cy="553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/>
            <a:t>Сравнительный анализ</a:t>
          </a:r>
          <a:r>
            <a:rPr lang="ru-RU" sz="1400" baseline="0"/>
            <a:t> поступления собственных  доходов бюджета Сенненского района за 2022 и 2023 годы, тыс.рублей</a:t>
          </a:r>
          <a:endParaRPr lang="ru-RU" sz="14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0.14517</cdr:x>
      <cdr:y>0.01914</cdr:y>
    </cdr:from>
    <cdr:to>
      <cdr:x>0.87513</cdr:x>
      <cdr:y>0.07715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47461" y="116652"/>
          <a:ext cx="6775500" cy="3535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/>
            <a:t>Структура</a:t>
          </a:r>
          <a:r>
            <a:rPr lang="ru-RU" sz="1400" baseline="0"/>
            <a:t> доходов бюджета Сенненского  района за 1 квартал 2023 года,</a:t>
          </a:r>
          <a:r>
            <a:rPr lang="en-US" sz="1400" baseline="0"/>
            <a:t> %</a:t>
          </a:r>
          <a:r>
            <a:rPr lang="ru-RU" sz="1400" baseline="0"/>
            <a:t> </a:t>
          </a:r>
          <a:endParaRPr lang="ru-RU" sz="14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D2817-9B85-4807-932B-19C14B34C087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E5FB1-8459-4C86-B051-F503B50FED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892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7CFA8-7570-492B-9D88-1915AB5434B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669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340019-0105-4A3D-93E9-FCBB0648F912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32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776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97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08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88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1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5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623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953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27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08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B340019-0105-4A3D-93E9-FCBB0648F912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08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54280" y="2508695"/>
            <a:ext cx="576477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738282" y="285728"/>
            <a:ext cx="7143800" cy="2759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Бюллетень об исполнении консолидированного  бюджета Сенненского района за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1 квартал 2023 год</a:t>
            </a:r>
          </a:p>
          <a:p>
            <a:pPr>
              <a:lnSpc>
                <a:spcPts val="4000"/>
              </a:lnSpc>
            </a:pPr>
            <a:endParaRPr lang="ru-RU" sz="2400" dirty="0">
              <a:latin typeface="Bookman Old Styl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691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Экономическая классификация расходов консолидированного бюджета за 1 квартал 2023 год 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25597764"/>
              </p:ext>
            </p:extLst>
          </p:nvPr>
        </p:nvGraphicFramePr>
        <p:xfrm>
          <a:off x="1981200" y="1124745"/>
          <a:ext cx="4040188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63602560"/>
              </p:ext>
            </p:extLst>
          </p:nvPr>
        </p:nvGraphicFramePr>
        <p:xfrm>
          <a:off x="6169026" y="1124745"/>
          <a:ext cx="4041775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6062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3050"/>
            <a:ext cx="8229600" cy="85169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 и структура расходов консолидированного бюджета на национальную экономику за 1квартал 2023 год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4077407"/>
              </p:ext>
            </p:extLst>
          </p:nvPr>
        </p:nvGraphicFramePr>
        <p:xfrm>
          <a:off x="1981200" y="1124745"/>
          <a:ext cx="40401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04850560"/>
              </p:ext>
            </p:extLst>
          </p:nvPr>
        </p:nvGraphicFramePr>
        <p:xfrm>
          <a:off x="6169026" y="1196753"/>
          <a:ext cx="404177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3798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332656"/>
            <a:ext cx="8390736" cy="792088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консолидированного бюджета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по функциональной классификации за 1 квартал 2023 год (в процентах)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16472184"/>
              </p:ext>
            </p:extLst>
          </p:nvPr>
        </p:nvGraphicFramePr>
        <p:xfrm>
          <a:off x="1981200" y="1444626"/>
          <a:ext cx="4040188" cy="5296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866102089"/>
              </p:ext>
            </p:extLst>
          </p:nvPr>
        </p:nvGraphicFramePr>
        <p:xfrm>
          <a:off x="6169025" y="1444626"/>
          <a:ext cx="4248150" cy="522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9585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 fontScale="90000"/>
          </a:bodyPr>
          <a:lstStyle/>
          <a:p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Сведения о расходах на выплату государственной адресной социальной помощи, бесплатное обеспечение продуктами питания детей первых двух лет жизни по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Сенненскому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району за 1 квартал 2023 год</a:t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259675"/>
              </p:ext>
            </p:extLst>
          </p:nvPr>
        </p:nvGraphicFramePr>
        <p:xfrm>
          <a:off x="1981200" y="1196973"/>
          <a:ext cx="8229600" cy="5575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4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812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Един. измерения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к годовому плану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Государственная адресная социальная помощь – всего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160,5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26,7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-единовременное социальное пособие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-ежемесячное социальное пособие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73,5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29,2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-социальное пособие для возмещения затрат на приобретение подгузников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85,0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Число получателей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812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2. Бесплатное обеспечение продуктами питания детей первых двух лет жизни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Число получателей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628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600340"/>
              </p:ext>
            </p:extLst>
          </p:nvPr>
        </p:nvGraphicFramePr>
        <p:xfrm>
          <a:off x="2008312" y="1268761"/>
          <a:ext cx="8208912" cy="4112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8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0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36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Виды обязательств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по органам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1.Долг органов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5 043,4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1.1. Ценные бумаги (облигации)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5 043,4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9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2.Долг, гарантированный местными исполнительными и распорядительными органами по кредитам банков, выданным субъектам хозяйствования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168,3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долговых обязательств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5 211,7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9" name="Прямая соединительная линия 48"/>
          <p:cNvCxnSpPr/>
          <p:nvPr/>
        </p:nvCxnSpPr>
        <p:spPr>
          <a:xfrm>
            <a:off x="4330700" y="9675813"/>
            <a:ext cx="361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67"/>
          <p:cNvSpPr>
            <a:spLocks noChangeArrowheads="1"/>
          </p:cNvSpPr>
          <p:nvPr/>
        </p:nvSpPr>
        <p:spPr bwMode="auto">
          <a:xfrm>
            <a:off x="1936304" y="332656"/>
            <a:ext cx="82809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Arial" pitchFamily="34" charset="0"/>
                <a:cs typeface="Arial" pitchFamily="34" charset="0"/>
              </a:rPr>
              <a:t>Долговые обязательства органов местного управления и самоуправления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Сенненского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района на 1 апреля 2023  г.,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45746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47101" y="374883"/>
          <a:ext cx="9297798" cy="6108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6574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166997"/>
              </p:ext>
            </p:extLst>
          </p:nvPr>
        </p:nvGraphicFramePr>
        <p:xfrm>
          <a:off x="1579562" y="380402"/>
          <a:ext cx="9286875" cy="6080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47101" y="374883"/>
          <a:ext cx="9297798" cy="6108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835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39813" y="654050"/>
          <a:ext cx="9975850" cy="5441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9862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3708" y="390447"/>
          <a:ext cx="9304587" cy="607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42733" y="387991"/>
          <a:ext cx="9306537" cy="6082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2562" y="388654"/>
          <a:ext cx="9286875" cy="6080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5095" y="389106"/>
          <a:ext cx="9281809" cy="6079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47101" y="379252"/>
          <a:ext cx="9297798" cy="6099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810323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47101" y="374883"/>
          <a:ext cx="9297798" cy="6108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9428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51641" y="357167"/>
            <a:ext cx="11077904" cy="5650125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Консолидированный бюджет района за 1квартал 2023 год исполнен по доходам в сумме 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43,3 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рублей, по расходам – 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377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тыс. рублей.</a:t>
            </a:r>
          </a:p>
          <a:p>
            <a:pPr algn="just"/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Поступления  собственных доходов бюджета </a:t>
            </a:r>
            <a:r>
              <a:rPr lang="ru-RU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составили 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416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тыс. рублей или 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процента к годовому плану. Налоговые доходы поступили в сумме 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831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тыс. рублей, неналоговые доходы – 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584,7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тыс. рублей.</a:t>
            </a:r>
          </a:p>
          <a:p>
            <a:pPr algn="just"/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Безвозмездные поступления из областного бюджета в структуре доходов бюджета района составили 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56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процента (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126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тыс. рублей), в том числе дотация – 5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процента (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572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тыс. рублей), субвенции – 0,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процента (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83,9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тыс. рублей), иные межбюджетные трансферты – 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3,7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процента (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470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тыс. рублей)</a:t>
            </a:r>
          </a:p>
          <a:p>
            <a:pPr algn="just"/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Расходы консолидированного бюджета района за 1 квартал 2023 год профинансированы в сумме 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377,6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тыс. рублей или 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процента к годовому плану. В объеме расходов бюджета района текущие расходы составляют 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12226,5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тыс. рублей или 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98,8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процента всех расходов, из них расходы на выплату заработной платы с начислениями на нее, трансфертов населению, расчеты за лекарственные средства, продукты питания, коммунальные услуги, субсидирование жилищно-коммунальных и транспортных услуг населению, расчеты за топливо, отпускаемое населению, обслуживание долга – 11 335,7 тыс. рублей или 91,6 процента. Расходы капитального характера профинансированы в сумме 151,1тыс. рублей или </a:t>
            </a:r>
            <a:r>
              <a:rPr lang="ru-RU" sz="1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1,2  процента 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всех расходов.</a:t>
            </a:r>
          </a:p>
        </p:txBody>
      </p:sp>
    </p:spTree>
    <p:extLst>
      <p:ext uri="{BB962C8B-B14F-4D97-AF65-F5344CB8AC3E}">
        <p14:creationId xmlns:p14="http://schemas.microsoft.com/office/powerpoint/2010/main" val="2770217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36020" y="867102"/>
            <a:ext cx="4824247" cy="47296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Аграрный бизнес  296,8 тыс. рублей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6021" y="1613335"/>
            <a:ext cx="4824247" cy="93016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Управление государственными финансами и регулирование финансового рынка 440,0 тыс. рублей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6022" y="2811516"/>
            <a:ext cx="4824247" cy="47296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Социальная защита 584,5 тыс. рублей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022" y="3552497"/>
            <a:ext cx="4824247" cy="61485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Здоровье народа и демографическая безопасность  2 706,3 тыс. рублей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6023" y="4561489"/>
            <a:ext cx="4824247" cy="62011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Образование и молодежная политика                4 730,9 тыс. рублей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6024" y="5449615"/>
            <a:ext cx="4824247" cy="47296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Культура Беларуси 493,8 тыс. рублей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58602" y="867101"/>
            <a:ext cx="4824247" cy="62536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Физическая культура и спорт 194,0тыс. рублей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58601" y="1661947"/>
            <a:ext cx="4824247" cy="6595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Комфортное жилье и благоприятная среда      1 682,6 тыс. рублей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58599" y="2516624"/>
            <a:ext cx="4824247" cy="47296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Строительство жилья 13,9 тыс. рублей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58599" y="3146233"/>
            <a:ext cx="4824247" cy="825062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Земельно-имущественные отношения, геодезическая и картографическая деятельность 0,2 тыс. рублей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58599" y="4142803"/>
            <a:ext cx="4824247" cy="472965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Транспортный комплекс 22,4тыс. рублей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539767" y="110355"/>
            <a:ext cx="8886495" cy="4729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Государственные программы 11 165,4 тыс. рублей  (90,2% расходов бюджета)</a:t>
            </a:r>
          </a:p>
        </p:txBody>
      </p:sp>
    </p:spTree>
    <p:extLst>
      <p:ext uri="{BB962C8B-B14F-4D97-AF65-F5344CB8AC3E}">
        <p14:creationId xmlns:p14="http://schemas.microsoft.com/office/powerpoint/2010/main" val="730998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654" y="5517232"/>
            <a:ext cx="64187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39616" y="938155"/>
            <a:ext cx="2736304" cy="7498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740" y="945919"/>
            <a:ext cx="640800" cy="742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54176" y="5479132"/>
            <a:ext cx="264973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064" y="1983284"/>
            <a:ext cx="640800" cy="80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73511" y="938155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4 588,0тыс. рублей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39616" y="1914870"/>
            <a:ext cx="2750380" cy="7831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620408" y="1983285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Здравоохранение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2 706,3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724" y="2851645"/>
            <a:ext cx="640800" cy="84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636156" y="2851645"/>
            <a:ext cx="2739765" cy="8022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691267" y="3575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646004" y="2929585"/>
            <a:ext cx="2729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478,7 тыс. рублей</a:t>
            </a: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3945248"/>
            <a:ext cx="786004" cy="9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646006" y="3945248"/>
            <a:ext cx="2743991" cy="12360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629555" y="3980964"/>
            <a:ext cx="27705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Жилищно-коммунальные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услуги, жилищное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строительство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1 696,5 тыс. рублей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392144" y="1060888"/>
            <a:ext cx="2954026" cy="11439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741208" y="5483047"/>
            <a:ext cx="2562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735,1 тыс. рублей</a:t>
            </a:r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8" y="1101264"/>
            <a:ext cx="1064890" cy="1107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7392144" y="1008846"/>
            <a:ext cx="2954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Физическая культура, спорт, культура и средства массовой информации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673,6 тыс. рублей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9" y="2563227"/>
            <a:ext cx="1064891" cy="89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7392889" y="3614885"/>
            <a:ext cx="2980595" cy="1457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7384744" y="2357979"/>
            <a:ext cx="2953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Государственные органы общего назначения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1 055,4 тыс. рублей</a:t>
            </a: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8" y="3653854"/>
            <a:ext cx="1064890" cy="121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7419457" y="531573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392144" y="235726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6" y="5374163"/>
            <a:ext cx="1357115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7414893" y="3617135"/>
            <a:ext cx="28016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Обслуживание долга органов местного управления и самоуправления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185,4 тыс. рублей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443794" y="5374162"/>
            <a:ext cx="2894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 по другим разделам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258,6 тыс. рублей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984740" y="85516"/>
            <a:ext cx="8388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Состав расходов консолидированного бюджета по функциональной классификации за 1 квартал 2023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101490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698</TotalTime>
  <Words>871</Words>
  <Application>Microsoft Office PowerPoint</Application>
  <PresentationFormat>Широкоэкранный</PresentationFormat>
  <Paragraphs>119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Bookman Old Style</vt:lpstr>
      <vt:lpstr>Calibri</vt:lpstr>
      <vt:lpstr>Corbel</vt:lpstr>
      <vt:lpstr>Times New Roman</vt:lpstr>
      <vt:lpstr>Wingdings</vt:lpstr>
      <vt:lpstr>Базис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Экономическая классификация расходов консолидированного бюджета за 1 квартал 2023 год </vt:lpstr>
      <vt:lpstr>Состав и структура расходов консолидированного бюджета на национальную экономику за 1квартал 2023 год</vt:lpstr>
      <vt:lpstr>Структура расходов консолидированного бюджета Сенненского района по функциональной классификации за 1 квартал 2023 год (в процентах)</vt:lpstr>
      <vt:lpstr>  Сведения о расходах на выплату государственной адресной социальной помощи, бесплатное обеспечение продуктами питания детей первых двух лет жизни по Сенненскому району за 1 квартал 2023 год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Колдыбов Константин Леонидович</dc:creator>
  <cp:lastModifiedBy>Горбачева Валентина Васильевна</cp:lastModifiedBy>
  <cp:revision>147</cp:revision>
  <cp:lastPrinted>2023-05-11T12:20:44Z</cp:lastPrinted>
  <dcterms:created xsi:type="dcterms:W3CDTF">2020-12-02T08:45:04Z</dcterms:created>
  <dcterms:modified xsi:type="dcterms:W3CDTF">2023-05-11T12:28:19Z</dcterms:modified>
</cp:coreProperties>
</file>