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8" r:id="rId3"/>
    <p:sldId id="283" r:id="rId4"/>
    <p:sldId id="285" r:id="rId5"/>
    <p:sldId id="297" r:id="rId6"/>
    <p:sldId id="280" r:id="rId7"/>
    <p:sldId id="301" r:id="rId8"/>
    <p:sldId id="278" r:id="rId9"/>
    <p:sldId id="286" r:id="rId10"/>
    <p:sldId id="299" r:id="rId11"/>
    <p:sldId id="282" r:id="rId12"/>
    <p:sldId id="277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72" d="100"/>
          <a:sy n="72" d="100"/>
        </p:scale>
        <p:origin x="121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Структура доходов бюджета на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год,   </a:t>
            </a:r>
          </a:p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20494794400699914"/>
          <c:y val="8.268708278018713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277777777777767E-2"/>
          <c:y val="0.12941081872582474"/>
          <c:w val="0.844444444444446"/>
          <c:h val="0.740984514340169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в 2017 году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8062554680664995E-2"/>
                  <c:y val="-6.48551766665418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 Налоговые доходы
13</a:t>
                    </a:r>
                    <a:r>
                      <a:rPr lang="ru-RU" sz="1400" baseline="0" dirty="0"/>
                      <a:t> 560,1</a:t>
                    </a:r>
                  </a:p>
                  <a:p>
                    <a:r>
                      <a:rPr lang="ru-RU" sz="1400" dirty="0"/>
                      <a:t>36,3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C-4F93-BF90-45E1C729AB80}"/>
                </c:ext>
              </c:extLst>
            </c:dLbl>
            <c:dLbl>
              <c:idx val="1"/>
              <c:layout>
                <c:manualLayout>
                  <c:x val="0.1018571741032370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доходы
1</a:t>
                    </a:r>
                    <a:r>
                      <a:rPr lang="ru-RU" sz="1400" baseline="0" dirty="0"/>
                      <a:t> 753,4</a:t>
                    </a:r>
                  </a:p>
                  <a:p>
                    <a:r>
                      <a:rPr lang="ru-RU" sz="1400" dirty="0"/>
                      <a:t>4,7 %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C-4F93-BF90-45E1C729AB80}"/>
                </c:ext>
              </c:extLst>
            </c:dLbl>
            <c:dLbl>
              <c:idx val="2"/>
              <c:layout>
                <c:manualLayout>
                  <c:x val="5.625546806649163E-4"/>
                  <c:y val="-0.380472403674432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 Безвозмездные поступления
22</a:t>
                    </a: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 081,7</a:t>
                    </a:r>
                  </a:p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59,0 </a:t>
                    </a: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C-4F93-BF90-45E1C729A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9284.4</c:v>
                </c:pt>
                <c:pt idx="1">
                  <c:v>1153.0999999999999</c:v>
                </c:pt>
                <c:pt idx="2">
                  <c:v>13156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C-4F93-BF90-45E1C729A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E-43A4-8702-545430740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4414.6000000000004</c:v>
                </c:pt>
                <c:pt idx="1">
                  <c:v>32980.6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22716.1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3169.6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3958.6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1841.8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1348.9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1643.2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675.5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1934.4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395,2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462.6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1 101,3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52.9</c:v>
                </c:pt>
                <c:pt idx="1">
                  <c:v>42</c:v>
                </c:pt>
                <c:pt idx="2">
                  <c:v>4.4000000000000004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3211.9</c:v>
                </c:pt>
                <c:pt idx="1">
                  <c:v>1101.3</c:v>
                </c:pt>
                <c:pt idx="2">
                  <c:v>448.1</c:v>
                </c:pt>
                <c:pt idx="3">
                  <c:v>28540.3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16352.7</c:v>
                </c:pt>
                <c:pt idx="1">
                  <c:v>8050</c:v>
                </c:pt>
                <c:pt idx="2">
                  <c:v>2049.3000000000002</c:v>
                </c:pt>
                <c:pt idx="3">
                  <c:v>2088.3000000000002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0.09375</cdr:x>
      <cdr:y>0.25581</cdr:y>
    </cdr:from>
    <cdr:to>
      <cdr:x>0.19375</cdr:x>
      <cdr:y>0.40465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857224" y="1571636"/>
          <a:ext cx="914400" cy="914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235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Бюджет для граждан консолидированного  бюджета Сенненского района на 2020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1416781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62038712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на 2020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9937935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8588252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248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1 214,4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1 214,4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1 892,5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января 2019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97652250"/>
              </p:ext>
            </p:extLst>
          </p:nvPr>
        </p:nvGraphicFramePr>
        <p:xfrm>
          <a:off x="-16768" y="721388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6776" y="214290"/>
            <a:ext cx="571504" cy="400110"/>
          </a:xfrm>
          <a:prstGeom prst="rect">
            <a:avLst/>
          </a:prstGeom>
          <a:noFill/>
          <a:ln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00212"/>
              </p:ext>
            </p:extLst>
          </p:nvPr>
        </p:nvGraphicFramePr>
        <p:xfrm>
          <a:off x="0" y="2"/>
          <a:ext cx="12072688" cy="6997984"/>
        </p:xfrm>
        <a:graphic>
          <a:graphicData uri="http://schemas.openxmlformats.org/drawingml/2006/table">
            <a:tbl>
              <a:tblPr/>
              <a:tblGrid>
                <a:gridCol w="35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0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9895">
                  <a:extLst>
                    <a:ext uri="{9D8B030D-6E8A-4147-A177-3AD203B41FA5}">
                      <a16:colId xmlns:a16="http://schemas.microsoft.com/office/drawing/2014/main" val="822843272"/>
                    </a:ext>
                  </a:extLst>
                </a:gridCol>
                <a:gridCol w="39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087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2020 год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13 560,1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88,6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7 238,6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2 276,9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2 488,0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1 753,4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11,4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1 034,3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жилищного фонда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15313,5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257158"/>
              </p:ext>
            </p:extLst>
          </p:nvPr>
        </p:nvGraphicFramePr>
        <p:xfrm>
          <a:off x="-2" y="3"/>
          <a:ext cx="10003238" cy="7085101"/>
        </p:xfrm>
        <a:graphic>
          <a:graphicData uri="http://schemas.openxmlformats.org/drawingml/2006/table">
            <a:tbl>
              <a:tblPr/>
              <a:tblGrid>
                <a:gridCol w="308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5297">
                  <a:extLst>
                    <a:ext uri="{9D8B030D-6E8A-4147-A177-3AD203B41FA5}">
                      <a16:colId xmlns:a16="http://schemas.microsoft.com/office/drawing/2014/main" val="2633260439"/>
                    </a:ext>
                  </a:extLst>
                </a:gridCol>
                <a:gridCol w="238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045">
                  <a:extLst>
                    <a:ext uri="{9D8B030D-6E8A-4147-A177-3AD203B41FA5}">
                      <a16:colId xmlns:a16="http://schemas.microsoft.com/office/drawing/2014/main" val="3141543439"/>
                    </a:ext>
                  </a:extLst>
                </a:gridCol>
                <a:gridCol w="4741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8777">
                  <a:extLst>
                    <a:ext uri="{9D8B030D-6E8A-4147-A177-3AD203B41FA5}">
                      <a16:colId xmlns:a16="http://schemas.microsoft.com/office/drawing/2014/main" val="3285078938"/>
                    </a:ext>
                  </a:extLst>
                </a:gridCol>
                <a:gridCol w="342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265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2020 год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10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77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40030"/>
                  </a:ext>
                </a:extLst>
              </a:tr>
              <a:tr h="4886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22 081,7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21 721,5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21 301,7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21 246,7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419,8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-54,8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37 395,2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37 395,2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на  2020 год исполнен по доходам и расходам в сумме 37 395,2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предусмотрены в сумме 15 313,5 тыс. рублей. Налоговые доходы запланированы в сумме 13 560,1 тыс. рублей, неналоговые доходы – 1 753,4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составляют 59,0 процентов (22 081,7 тыс. рублей), из них дотация – 58,1 процента (21 721,5 тыс. рублей), субвенции – 0,9 процента (360,0 тыс. рублей).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на 2020 года запланированы в сумме 37 395,2 тыс. В объеме расходов бюджета района средства, предусмотренные на текущие расходы, составляют 35 331,8 тыс. рублей или 94,5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32 675,7 тыс. рублей или 87,4 процента. Расходы капитального характера запланированы в сумме 1 913,6 тыс. рублей или 5,1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3</a:t>
            </a:r>
            <a:r>
              <a:rPr lang="ru-RU" sz="1200" b="1" dirty="0">
                <a:effectLst/>
                <a:ea typeface="Calibri"/>
                <a:cs typeface="Times New Roman"/>
              </a:rPr>
              <a:t>7</a:t>
            </a:r>
            <a:r>
              <a:rPr lang="en-US" sz="1200" b="1" dirty="0">
                <a:effectLst/>
                <a:ea typeface="Calibri"/>
                <a:cs typeface="Times New Roman"/>
              </a:rPr>
              <a:t> </a:t>
            </a:r>
            <a:r>
              <a:rPr lang="ru-RU" sz="1200" b="1" dirty="0">
                <a:effectLst/>
                <a:ea typeface="Calibri"/>
                <a:cs typeface="Times New Roman"/>
              </a:rPr>
              <a:t>395</a:t>
            </a:r>
            <a:r>
              <a:rPr lang="en-US" sz="1200" b="1" dirty="0">
                <a:effectLst/>
                <a:ea typeface="Calibri"/>
                <a:cs typeface="Times New Roman"/>
              </a:rPr>
              <a:t>,</a:t>
            </a:r>
            <a:r>
              <a:rPr lang="ru-RU" sz="1200" b="1" dirty="0">
                <a:effectLst/>
                <a:ea typeface="Calibri"/>
                <a:cs typeface="Times New Roman"/>
              </a:rPr>
              <a:t>2тыс.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(88,2%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13,</a:t>
            </a:r>
            <a:r>
              <a:rPr lang="ru-RU" sz="900" dirty="0">
                <a:ea typeface="Calibri"/>
                <a:cs typeface="Times New Roman"/>
              </a:rPr>
              <a:t>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59,2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en-US" sz="1100" dirty="0">
                <a:effectLst/>
                <a:ea typeface="Calibri"/>
                <a:cs typeface="Times New Roman"/>
              </a:rPr>
              <a:t>23</a:t>
            </a:r>
            <a:r>
              <a:rPr lang="ru-RU" sz="1100" dirty="0">
                <a:effectLst/>
                <a:ea typeface="Calibri"/>
                <a:cs typeface="Times New Roman"/>
              </a:rPr>
              <a:t>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</a:t>
            </a:r>
            <a:r>
              <a:rPr lang="ru-RU" sz="900" dirty="0">
                <a:ea typeface="Calibri"/>
                <a:cs typeface="Times New Roman"/>
              </a:rPr>
              <a:t>40</a:t>
            </a:r>
            <a:r>
              <a:rPr lang="ru-RU" sz="900" dirty="0">
                <a:effectLst/>
                <a:ea typeface="Calibri"/>
                <a:cs typeface="Times New Roman"/>
              </a:rPr>
              <a:t>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</a:t>
            </a:r>
            <a:r>
              <a:rPr lang="en-US" sz="900" dirty="0">
                <a:effectLst/>
                <a:ea typeface="Calibri"/>
                <a:cs typeface="Times New Roman"/>
              </a:rPr>
              <a:t>5</a:t>
            </a:r>
            <a:r>
              <a:rPr lang="ru-RU" sz="900" dirty="0">
                <a:effectLst/>
                <a:ea typeface="Calibri"/>
                <a:cs typeface="Times New Roman"/>
              </a:rPr>
              <a:t>74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6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16 804,5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1 </a:t>
            </a:r>
            <a:r>
              <a:rPr lang="en-US" sz="900" dirty="0">
                <a:effectLst/>
                <a:ea typeface="Calibri"/>
                <a:cs typeface="Times New Roman"/>
              </a:rPr>
              <a:t>4</a:t>
            </a:r>
            <a:r>
              <a:rPr lang="ru-RU" sz="900" dirty="0">
                <a:effectLst/>
                <a:ea typeface="Calibri"/>
                <a:cs typeface="Times New Roman"/>
              </a:rPr>
              <a:t>95,2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8 076,0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en-US" sz="900" dirty="0">
                <a:effectLst/>
                <a:ea typeface="Calibri"/>
                <a:cs typeface="Times New Roman"/>
              </a:rPr>
              <a:t>1</a:t>
            </a:r>
            <a:r>
              <a:rPr lang="ru-RU" sz="900" dirty="0">
                <a:effectLst/>
                <a:ea typeface="Calibri"/>
                <a:cs typeface="Times New Roman"/>
              </a:rPr>
              <a:t>316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3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582,0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3995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5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352,7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8 050,0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2 088,3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2 049,3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807,5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107,1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на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на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66861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консолидированного бюджета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128899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24409560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753</Words>
  <Application>Microsoft Office PowerPoint</Application>
  <PresentationFormat>Экран (4:3)</PresentationFormat>
  <Paragraphs>345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на 2020 год, тыс. рублей</vt:lpstr>
      <vt:lpstr>Экономическая классификация консолидированного бюджета </vt:lpstr>
      <vt:lpstr>Состав и структура расходов консолидированного бюджета на национальную экономику</vt:lpstr>
      <vt:lpstr>Структура расходов консолидированного бюджета Сенненского района по функциональной классификации на 2020 год (в процентах)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225</cp:revision>
  <cp:lastPrinted>2020-02-24T11:39:11Z</cp:lastPrinted>
  <dcterms:created xsi:type="dcterms:W3CDTF">2018-02-22T12:26:12Z</dcterms:created>
  <dcterms:modified xsi:type="dcterms:W3CDTF">2020-02-24T12:03:12Z</dcterms:modified>
</cp:coreProperties>
</file>