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drawingml.chart+xml" PartName="/ppt/charts/chart1.xml"/>
  <Override ContentType="application/vnd.openxmlformats-officedocument.drawingml.chartshapes+xml" PartName="/ppt/drawings/drawing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shapes+xml" PartName="/ppt/drawings/drawing2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openxmlformats-officedocument.drawingml.chart+xml" PartName="/ppt/charts/chart12.xml"/>
  <Override ContentType="application/vnd.openxmlformats-officedocument.drawingml.chart+xml" PartName="/ppt/charts/chart13.xml"/>
  <Override ContentType="application/vnd.openxmlformats-officedocument.drawingml.chart+xml" PartName="/ppt/charts/chart14.xml"/>
  <Override ContentType="application/vnd.openxmlformats-officedocument.drawingml.chart+xml" PartName="/ppt/charts/chart1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57" r:id="rId2"/>
    <p:sldId id="259" r:id="rId3"/>
    <p:sldId id="260" r:id="rId4"/>
    <p:sldId id="261" r:id="rId5"/>
    <p:sldId id="262" r:id="rId6"/>
    <p:sldId id="263" r:id="rId7"/>
    <p:sldId id="275" r:id="rId8"/>
    <p:sldId id="266" r:id="rId9"/>
    <p:sldId id="268" r:id="rId10"/>
    <p:sldId id="269" r:id="rId11"/>
    <p:sldId id="270" r:id="rId12"/>
    <p:sldId id="271" r:id="rId13"/>
    <p:sldId id="272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 ?><Relationships xmlns="http://schemas.openxmlformats.org/package/2006/relationships"><Relationship Id="rId2" Target="../drawings/drawing1.xml" Type="http://schemas.openxmlformats.org/officeDocument/2006/relationships/chartUserShapes"/><Relationship Id="rId1" Target="NULL" TargetMode="External" Type="http://schemas.openxmlformats.org/officeDocument/2006/relationships/oleObject"/></Relationships>
</file>

<file path=ppt/charts/_rels/chart10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1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3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4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5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&#1075;&#1086;&#1076;%20&#1080;&#1089;&#1087;&#1086;&#1083;&#1085;&#1077;&#1085;&#1080;&#1077;%20&#1073;&#1102;&#1076;&#1078;&#1077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&#1075;&#1086;&#1076;%20&#1080;&#1089;&#1087;&#1086;&#1083;&#1085;&#1077;&#1085;&#1080;&#1077;%20&#1073;&#1102;&#1076;&#1078;&#1077;&#1090;&#1072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&#1075;&#1086;&#1076;%20&#1080;&#1089;&#1087;&#1086;&#1083;&#1085;&#1077;&#1085;&#1080;&#1077;%20&#1073;&#1102;&#1076;&#1078;&#1077;&#1090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 2'!$B$2</c:f>
              <c:strCache>
                <c:ptCount val="1"/>
                <c:pt idx="0">
                  <c:v>Поступило доходов  на          1.01.2022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2'!$B$3:$B$12</c:f>
              <c:numCache>
                <c:formatCode>#,##0.0</c:formatCode>
                <c:ptCount val="10"/>
                <c:pt idx="1">
                  <c:v>8549.4</c:v>
                </c:pt>
                <c:pt idx="2">
                  <c:v>218.8</c:v>
                </c:pt>
                <c:pt idx="3">
                  <c:v>2064</c:v>
                </c:pt>
                <c:pt idx="4">
                  <c:v>3045.5</c:v>
                </c:pt>
                <c:pt idx="5">
                  <c:v>956.7</c:v>
                </c:pt>
                <c:pt idx="6">
                  <c:v>616.4</c:v>
                </c:pt>
                <c:pt idx="7">
                  <c:v>1098.5</c:v>
                </c:pt>
                <c:pt idx="8">
                  <c:v>845.4</c:v>
                </c:pt>
                <c:pt idx="9">
                  <c:v>17394.7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AA-4C13-9988-E9B8C6E3DBF6}"/>
            </c:ext>
          </c:extLst>
        </c:ser>
        <c:ser>
          <c:idx val="1"/>
          <c:order val="1"/>
          <c:tx>
            <c:strRef>
              <c:f>'таб 2'!$C$2</c:f>
              <c:strCache>
                <c:ptCount val="1"/>
                <c:pt idx="0">
                  <c:v>Поступило доходов  на          1.01.2023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AA-4C13-9988-E9B8C6E3D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2'!$C$3:$C$12</c:f>
              <c:numCache>
                <c:formatCode>#,##0.0</c:formatCode>
                <c:ptCount val="10"/>
                <c:pt idx="1">
                  <c:v>9859.6</c:v>
                </c:pt>
                <c:pt idx="2">
                  <c:v>452.6</c:v>
                </c:pt>
                <c:pt idx="3">
                  <c:v>1985.3</c:v>
                </c:pt>
                <c:pt idx="4">
                  <c:v>3228.9</c:v>
                </c:pt>
                <c:pt idx="5">
                  <c:v>1041.7</c:v>
                </c:pt>
                <c:pt idx="6">
                  <c:v>521.9</c:v>
                </c:pt>
                <c:pt idx="7">
                  <c:v>1286</c:v>
                </c:pt>
                <c:pt idx="8">
                  <c:v>966.6</c:v>
                </c:pt>
                <c:pt idx="9">
                  <c:v>19342.599999999999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AA-4C13-9988-E9B8C6E3D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27171.8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3922.2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535.29999999999995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2142.3000000000002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2036.8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4875.5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1867.5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383.3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7703.7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</a:t>
                </a:r>
                <a:r>
                  <a:rPr lang="en-US" baseline="0" dirty="0"/>
                  <a:t>50</a:t>
                </a:r>
                <a:r>
                  <a:rPr lang="ru-RU" baseline="0" dirty="0"/>
                  <a:t> </a:t>
                </a:r>
                <a:r>
                  <a:rPr lang="en-US" baseline="0" dirty="0"/>
                  <a:t>638</a:t>
                </a:r>
                <a:r>
                  <a:rPr lang="ru-RU" baseline="0" dirty="0"/>
                  <a:t>,</a:t>
                </a:r>
                <a:r>
                  <a:rPr lang="en-US" baseline="0" dirty="0"/>
                  <a:t>4</a:t>
                </a:r>
                <a:r>
                  <a:rPr lang="ru-RU" baseline="0" dirty="0"/>
                  <a:t>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3771.3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573.6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467</a:t>
                </a: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ru-RU" sz="1400" b="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84.5</c:v>
                </c:pt>
                <c:pt idx="1">
                  <c:v>12.8</c:v>
                </c:pt>
                <c:pt idx="2">
                  <c:v>2.5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9,7%</a:t>
                    </a:r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6.2868361571294367E-3"/>
                  <c:y val="-4.5556297520948252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4C-4C7B-BECA-8D0A672EFAF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7016</c:v>
                </c:pt>
                <c:pt idx="1">
                  <c:v>4467.7</c:v>
                </c:pt>
                <c:pt idx="2">
                  <c:v>72</c:v>
                </c:pt>
                <c:pt idx="3">
                  <c:v>6513.9</c:v>
                </c:pt>
                <c:pt idx="4">
                  <c:v>32566.7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17061.599999999999</c:v>
                </c:pt>
                <c:pt idx="1">
                  <c:v>10145.200000000001</c:v>
                </c:pt>
                <c:pt idx="2">
                  <c:v>2470.3000000000002</c:v>
                </c:pt>
                <c:pt idx="3">
                  <c:v>2889.6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2022 год,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'[2022 год исполнение бюджета.xlsx]табл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год исполнение бюджета.xlsx]табл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'[2022 год исполнение бюджета.xlsx]табл 3 (2)'!$B$6:$B$16</c:f>
              <c:numCache>
                <c:formatCode>General</c:formatCode>
                <c:ptCount val="11"/>
                <c:pt idx="0">
                  <c:v>-14.799999999999997</c:v>
                </c:pt>
                <c:pt idx="1">
                  <c:v>-38.599999999999994</c:v>
                </c:pt>
                <c:pt idx="2">
                  <c:v>-28.700000000000003</c:v>
                </c:pt>
                <c:pt idx="3">
                  <c:v>-14.299999999999997</c:v>
                </c:pt>
                <c:pt idx="4">
                  <c:v>-14.099999999999994</c:v>
                </c:pt>
                <c:pt idx="5">
                  <c:v>-14.600000000000009</c:v>
                </c:pt>
                <c:pt idx="6">
                  <c:v>-31.900000000000006</c:v>
                </c:pt>
                <c:pt idx="7">
                  <c:v>-35.5</c:v>
                </c:pt>
                <c:pt idx="8">
                  <c:v>-192.5</c:v>
                </c:pt>
                <c:pt idx="9">
                  <c:v>2140.4000000000015</c:v>
                </c:pt>
                <c:pt idx="10">
                  <c:v>1947.8999999999978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F-4E6F-84E2-C4039952B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2022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</a:t>
            </a:r>
            <a:r>
              <a:rPr lang="ru-RU"/>
              <a:t>2022 год,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'[2022 год исполнение бюджета.xlsx]табл 5 '!$B$2</c:f>
              <c:strCache>
                <c:ptCount val="1"/>
                <c:pt idx="0">
                  <c:v>Поступило доходов  за  2022 год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F94-4221-9064-1EE3F13C7E94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94-4221-9064-1EE3F13C7E94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94-4221-9064-1EE3F13C7E94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94-4221-9064-1EE3F13C7E94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94-4221-9064-1EE3F13C7E94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94-4221-9064-1EE3F13C7E94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F94-4221-9064-1EE3F13C7E94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94-4221-9064-1EE3F13C7E94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94-4221-9064-1EE3F13C7E94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94-4221-9064-1EE3F13C7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'[2022 год исполнение бюджета.xlsx]табл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'[2022 год исполнение бюджета.xlsx]табл 5 '!$B$3:$B$11</c:f>
              <c:numCache>
                <c:formatCode>#\ ##0.0</c:formatCode>
                <c:ptCount val="9"/>
                <c:pt idx="1">
                  <c:v>9859.6</c:v>
                </c:pt>
                <c:pt idx="2">
                  <c:v>452.6</c:v>
                </c:pt>
                <c:pt idx="3">
                  <c:v>1985.3</c:v>
                </c:pt>
                <c:pt idx="4">
                  <c:v>3228.9</c:v>
                </c:pt>
                <c:pt idx="5">
                  <c:v>1041.7</c:v>
                </c:pt>
                <c:pt idx="6">
                  <c:v>521.9</c:v>
                </c:pt>
                <c:pt idx="7">
                  <c:v>1286</c:v>
                </c:pt>
                <c:pt idx="8">
                  <c:v>966.6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94-4221-9064-1EE3F13C7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'[2022 год исполнение бюджета.xlsx]состав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год исполнение бюджета.xlsx]состав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год исполнение бюджета.xlsx]состав доходов, в %'!$B$8:$B$17</c:f>
              <c:numCache>
                <c:formatCode>#\ ##0.0</c:formatCode>
                <c:ptCount val="10"/>
                <c:pt idx="0">
                  <c:v>0.39394910715208925</c:v>
                </c:pt>
                <c:pt idx="1">
                  <c:v>0.50923867525565336</c:v>
                </c:pt>
                <c:pt idx="2">
                  <c:v>0.27142162894336858</c:v>
                </c:pt>
                <c:pt idx="3">
                  <c:v>0.396534075046788</c:v>
                </c:pt>
                <c:pt idx="4">
                  <c:v>0.33811380062659629</c:v>
                </c:pt>
                <c:pt idx="5">
                  <c:v>0.27297260968018777</c:v>
                </c:pt>
                <c:pt idx="6">
                  <c:v>0.29365235283777774</c:v>
                </c:pt>
                <c:pt idx="7">
                  <c:v>0.43530859346726919</c:v>
                </c:pt>
                <c:pt idx="8">
                  <c:v>97.08880915699028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2-4CC5-8514-5CA30F8811FE}"/>
            </c:ext>
          </c:extLst>
        </c:ser>
        <c:ser>
          <c:idx val="1"/>
          <c:order val="1"/>
          <c:tx>
            <c:strRef>
              <c:f>'[2022 год исполнение бюджета.xlsx]состав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год исполнение бюджета.xlsx]состав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год исполнение бюджета.xlsx]состав доходов, в %'!$C$8:$C$17</c:f>
              <c:numCache>
                <c:formatCode>#\ ##0.0</c:formatCode>
                <c:ptCount val="10"/>
                <c:pt idx="0">
                  <c:v>0.12997256134815982</c:v>
                </c:pt>
                <c:pt idx="1">
                  <c:v>0.19736574130646492</c:v>
                </c:pt>
                <c:pt idx="2">
                  <c:v>9.8868016752019006E-2</c:v>
                </c:pt>
                <c:pt idx="3">
                  <c:v>0.13922986628748746</c:v>
                </c:pt>
                <c:pt idx="4">
                  <c:v>0.11886379542096667</c:v>
                </c:pt>
                <c:pt idx="5">
                  <c:v>9.73868479617266E-2</c:v>
                </c:pt>
                <c:pt idx="6">
                  <c:v>0.13219431453359848</c:v>
                </c:pt>
                <c:pt idx="7">
                  <c:v>0.15367126199283854</c:v>
                </c:pt>
                <c:pt idx="8">
                  <c:v>98.932447594396749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2-4CC5-8514-5CA30F8811FE}"/>
            </c:ext>
          </c:extLst>
        </c:ser>
        <c:ser>
          <c:idx val="2"/>
          <c:order val="2"/>
          <c:tx>
            <c:strRef>
              <c:f>'[2022 год исполнение бюджета.xlsx]состав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год исполнение бюджета.xlsx]состав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год исполнение бюджета.xlsx]состав доходов, в %'!$D$8:$D$17</c:f>
              <c:numCache>
                <c:formatCode>#\ ##0.0</c:formatCode>
                <c:ptCount val="10"/>
                <c:pt idx="0">
                  <c:v>8.5473930451212377E-2</c:v>
                </c:pt>
                <c:pt idx="1">
                  <c:v>3.1490395429394032E-2</c:v>
                </c:pt>
                <c:pt idx="2">
                  <c:v>3.1490395429394032E-2</c:v>
                </c:pt>
                <c:pt idx="3">
                  <c:v>6.2980790858788063E-2</c:v>
                </c:pt>
                <c:pt idx="4">
                  <c:v>0</c:v>
                </c:pt>
                <c:pt idx="5">
                  <c:v>3.1490395429394032E-2</c:v>
                </c:pt>
                <c:pt idx="6">
                  <c:v>0.39587925682666786</c:v>
                </c:pt>
                <c:pt idx="7">
                  <c:v>6.2980790858788063E-2</c:v>
                </c:pt>
                <c:pt idx="8">
                  <c:v>99.298214044716374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02-4CC5-8514-5CA30F881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2021 и   2022 годы, тыс.рублей</a:t>
          </a:r>
          <a:endParaRPr lang="ru-RU" sz="14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 2022 год, %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3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8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8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2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95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7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8" Target="../media/image8.jpeg" Type="http://schemas.openxmlformats.org/officeDocument/2006/relationships/image"/><Relationship Id="rId3" Target="../media/image3.jpeg" Type="http://schemas.openxmlformats.org/officeDocument/2006/relationships/image"/><Relationship Id="rId7" Target="../media/image7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6.jpeg" Type="http://schemas.openxmlformats.org/officeDocument/2006/relationships/image"/><Relationship Id="rId5" Target="../media/image5.jpeg" Type="http://schemas.openxmlformats.org/officeDocument/2006/relationships/image"/><Relationship Id="rId10" Target="../media/image10.jpeg" Type="http://schemas.openxmlformats.org/officeDocument/2006/relationships/image"/><Relationship Id="rId4" Target="../media/image4.jpeg" Type="http://schemas.openxmlformats.org/officeDocument/2006/relationships/image"/><Relationship Id="rId9" Target="../media/image9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4280" y="2508695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216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2022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2022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9209057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53330330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2022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6868162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43887083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за  2022 год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77571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292,2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214,4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1 267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420405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5 214,8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5 214,8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5 384,1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января 2023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66997"/>
              </p:ext>
            </p:extLst>
          </p:nvPr>
        </p:nvGraphicFramePr>
        <p:xfrm>
          <a:off x="1579562" y="380402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9252"/>
          <a:ext cx="9297798" cy="609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5095" y="389106"/>
          <a:ext cx="9281809" cy="607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9252"/>
          <a:ext cx="9297798" cy="609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51641" y="357167"/>
            <a:ext cx="11077904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района за  2022 год исполнен по доходам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571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рублей, по расходам – 50 638,4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составили 19 342,6 тыс. рублей или 101,5 процента к годовому плану. Налоговые доходы поступили в сумме 17 363,9 тыс. рублей, неналоговые доходы – 1978,7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 процента (29 228,6 тыс. рублей), в том числе дотация – 55,7 процента (27 005,7 тыс. рублей), субвенции – 0,1 процента (69,1 тыс. рублей), иные межбюджетные трансферты – 4,4 процента (2 153,8 тыс. рублей)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 2022 год профинансированы в сумме 50 638,4 тыс. рублей или 99,1 процента к годовому плану. В объеме расходов бюджета района текущие расходы составляют 45076,9 тыс. рублей или 89 процентов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40 326,8 тыс. рублей или 79,6 процента. Расходы капитального характера профинансированы в сумме 5 561,5 тыс. рублей или </a:t>
            </a:r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 процентов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6020" y="867102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Аграрный бизнес  </a:t>
            </a:r>
            <a:r>
              <a:rPr lang="en-US" dirty="0"/>
              <a:t>3</a:t>
            </a:r>
            <a:r>
              <a:rPr lang="ru-RU" dirty="0"/>
              <a:t> </a:t>
            </a:r>
            <a:r>
              <a:rPr lang="en-US" dirty="0"/>
              <a:t>771</a:t>
            </a:r>
            <a:r>
              <a:rPr lang="ru-RU" dirty="0"/>
              <a:t>,</a:t>
            </a:r>
            <a:r>
              <a:rPr lang="en-US" dirty="0"/>
              <a:t>3</a:t>
            </a:r>
            <a:r>
              <a:rPr lang="ru-RU" dirty="0"/>
              <a:t> тыс. рублей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021" y="1613335"/>
            <a:ext cx="4824247" cy="9301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государственными финансами и регулирование финансового рынка 1 </a:t>
            </a:r>
            <a:r>
              <a:rPr lang="en-US" dirty="0"/>
              <a:t>529</a:t>
            </a:r>
            <a:r>
              <a:rPr lang="ru-RU" dirty="0"/>
              <a:t>,</a:t>
            </a:r>
            <a:r>
              <a:rPr lang="en-US" dirty="0"/>
              <a:t>8</a:t>
            </a:r>
            <a:r>
              <a:rPr lang="ru-RU" dirty="0"/>
              <a:t> тыс. рублей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022" y="2811516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Социальная защита </a:t>
            </a:r>
            <a:r>
              <a:rPr lang="en-US" dirty="0"/>
              <a:t>2</a:t>
            </a:r>
            <a:r>
              <a:rPr lang="ru-RU" dirty="0"/>
              <a:t> </a:t>
            </a:r>
            <a:r>
              <a:rPr lang="en-US" dirty="0"/>
              <a:t>124</a:t>
            </a:r>
            <a:r>
              <a:rPr lang="ru-RU" dirty="0"/>
              <a:t>,</a:t>
            </a:r>
            <a:r>
              <a:rPr lang="en-US" dirty="0"/>
              <a:t>6</a:t>
            </a:r>
            <a:r>
              <a:rPr lang="ru-RU" dirty="0"/>
              <a:t> тыс. рублей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022" y="3552497"/>
            <a:ext cx="4824247" cy="61485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Здоровье народа и демографическая безопасность  </a:t>
            </a:r>
            <a:r>
              <a:rPr lang="en-US" dirty="0"/>
              <a:t>10</a:t>
            </a:r>
            <a:r>
              <a:rPr lang="ru-RU" dirty="0"/>
              <a:t> </a:t>
            </a:r>
            <a:r>
              <a:rPr lang="en-US" dirty="0"/>
              <a:t>197</a:t>
            </a:r>
            <a:r>
              <a:rPr lang="ru-RU" dirty="0"/>
              <a:t>,0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023" y="4561489"/>
            <a:ext cx="4824247" cy="62011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Образование и молодежная политика                1</a:t>
            </a:r>
            <a:r>
              <a:rPr lang="en-US" dirty="0"/>
              <a:t>7</a:t>
            </a:r>
            <a:r>
              <a:rPr lang="ru-RU" dirty="0"/>
              <a:t> </a:t>
            </a:r>
            <a:r>
              <a:rPr lang="en-US" dirty="0"/>
              <a:t>667</a:t>
            </a:r>
            <a:r>
              <a:rPr lang="ru-RU" dirty="0"/>
              <a:t>,</a:t>
            </a:r>
            <a:r>
              <a:rPr lang="en-US" dirty="0"/>
              <a:t>8</a:t>
            </a:r>
            <a:r>
              <a:rPr lang="ru-RU" dirty="0"/>
              <a:t> тыс. 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024" y="5449615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Культура Беларуси 1 </a:t>
            </a:r>
            <a:r>
              <a:rPr lang="en-US" dirty="0"/>
              <a:t>7</a:t>
            </a:r>
            <a:r>
              <a:rPr lang="ru-RU" dirty="0"/>
              <a:t>78,</a:t>
            </a:r>
            <a:r>
              <a:rPr lang="en-US" dirty="0"/>
              <a:t>4</a:t>
            </a:r>
            <a:r>
              <a:rPr lang="ru-RU" dirty="0"/>
              <a:t> тыс. рублей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58602" y="867101"/>
            <a:ext cx="4824247" cy="6253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Физическая культура и спорт </a:t>
            </a:r>
            <a:r>
              <a:rPr lang="en-US" dirty="0"/>
              <a:t>740</a:t>
            </a:r>
            <a:r>
              <a:rPr lang="ru-RU" dirty="0"/>
              <a:t>,5 тыс. рублей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8601" y="1661947"/>
            <a:ext cx="4824247" cy="6595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Комфортное жилье и благоприятная среда      </a:t>
            </a:r>
            <a:r>
              <a:rPr lang="en-US" dirty="0"/>
              <a:t>6</a:t>
            </a:r>
            <a:r>
              <a:rPr lang="ru-RU" dirty="0"/>
              <a:t> </a:t>
            </a:r>
            <a:r>
              <a:rPr lang="en-US" dirty="0"/>
              <a:t>386</a:t>
            </a:r>
            <a:r>
              <a:rPr lang="ru-RU" dirty="0"/>
              <a:t>,1 тыс. рублей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58599" y="2516624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Строительство жилья </a:t>
            </a:r>
            <a:r>
              <a:rPr lang="en-US" dirty="0"/>
              <a:t>56</a:t>
            </a:r>
            <a:r>
              <a:rPr lang="ru-RU" dirty="0"/>
              <a:t>,5тыс.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58599" y="3146233"/>
            <a:ext cx="4824247" cy="825062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Земельно-имущественные отношения, геодезическая и картографическая деятельность </a:t>
            </a:r>
            <a:r>
              <a:rPr lang="en-US" dirty="0"/>
              <a:t>9</a:t>
            </a:r>
            <a:r>
              <a:rPr lang="ru-RU" dirty="0"/>
              <a:t>,</a:t>
            </a:r>
            <a:r>
              <a:rPr lang="en-US" dirty="0"/>
              <a:t>3</a:t>
            </a:r>
            <a:r>
              <a:rPr lang="ru-RU" dirty="0"/>
              <a:t> тыс. рублей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58599" y="4142803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Транспортный комплекс </a:t>
            </a:r>
            <a:r>
              <a:rPr lang="en-US" dirty="0"/>
              <a:t>105</a:t>
            </a:r>
            <a:r>
              <a:rPr lang="ru-RU" dirty="0"/>
              <a:t>,8 тыс. рублей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39767" y="110355"/>
            <a:ext cx="8886495" cy="472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Государственные программы </a:t>
            </a:r>
            <a:r>
              <a:rPr lang="en-US" dirty="0">
                <a:solidFill>
                  <a:schemeClr val="tx1"/>
                </a:solidFill>
              </a:rPr>
              <a:t>44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506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9</a:t>
            </a:r>
            <a:r>
              <a:rPr lang="ru-RU" dirty="0">
                <a:solidFill>
                  <a:schemeClr val="tx1"/>
                </a:solidFill>
              </a:rPr>
              <a:t> тыс. рублей  (</a:t>
            </a:r>
            <a:r>
              <a:rPr lang="en-US" dirty="0">
                <a:solidFill>
                  <a:schemeClr val="tx1"/>
                </a:solidFill>
              </a:rPr>
              <a:t>87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9</a:t>
            </a:r>
            <a:r>
              <a:rPr lang="ru-RU" dirty="0">
                <a:solidFill>
                  <a:schemeClr val="tx1"/>
                </a:solidFill>
              </a:rPr>
              <a:t>% расходов бюджета)</a:t>
            </a:r>
          </a:p>
        </p:txBody>
      </p:sp>
      <p:sp>
        <p:nvSpPr>
          <p:cNvPr id="16" name="Скругленный прямоугольник 14">
            <a:extLst>
              <a:ext uri="{FF2B5EF4-FFF2-40B4-BE49-F238E27FC236}">
                <a16:creationId xmlns:a16="http://schemas.microsoft.com/office/drawing/2014/main" id="{F7C9E287-F13C-43C5-B610-D63535DD73B8}"/>
              </a:ext>
            </a:extLst>
          </p:cNvPr>
          <p:cNvSpPr/>
          <p:nvPr/>
        </p:nvSpPr>
        <p:spPr>
          <a:xfrm>
            <a:off x="6458599" y="4787276"/>
            <a:ext cx="4824247" cy="62011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Охрана окружающей среды и устойчивое использование природных ресурсов 4</a:t>
            </a:r>
            <a:r>
              <a:rPr lang="en-US" sz="1600" dirty="0"/>
              <a:t>9</a:t>
            </a:r>
            <a:r>
              <a:rPr lang="ru-RU" sz="1600" dirty="0"/>
              <a:t>,</a:t>
            </a:r>
            <a:r>
              <a:rPr lang="en-US" sz="1600" dirty="0"/>
              <a:t>7</a:t>
            </a:r>
            <a:r>
              <a:rPr lang="ru-RU" sz="1600" dirty="0"/>
              <a:t>  тыс. руб.</a:t>
            </a:r>
          </a:p>
        </p:txBody>
      </p:sp>
      <p:sp>
        <p:nvSpPr>
          <p:cNvPr id="18" name="Скругленный прямоугольник 14">
            <a:extLst>
              <a:ext uri="{FF2B5EF4-FFF2-40B4-BE49-F238E27FC236}">
                <a16:creationId xmlns:a16="http://schemas.microsoft.com/office/drawing/2014/main" id="{E5DCEE42-2094-4AA1-89AA-85B41683B338}"/>
              </a:ext>
            </a:extLst>
          </p:cNvPr>
          <p:cNvSpPr/>
          <p:nvPr/>
        </p:nvSpPr>
        <p:spPr>
          <a:xfrm>
            <a:off x="6458599" y="5590185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Увековечение памяти о погибших при защите Отечества </a:t>
            </a:r>
            <a:r>
              <a:rPr lang="en-US" dirty="0"/>
              <a:t>14</a:t>
            </a:r>
            <a:r>
              <a:rPr lang="ru-RU" dirty="0"/>
              <a:t>,</a:t>
            </a:r>
            <a:r>
              <a:rPr lang="en-US" dirty="0"/>
              <a:t>1</a:t>
            </a:r>
            <a:r>
              <a:rPr lang="ru-RU" dirty="0"/>
              <a:t> тыс. рублей</a:t>
            </a:r>
          </a:p>
        </p:txBody>
      </p:sp>
      <p:sp>
        <p:nvSpPr>
          <p:cNvPr id="19" name="Скругленный прямоугольник 9">
            <a:extLst>
              <a:ext uri="{FF2B5EF4-FFF2-40B4-BE49-F238E27FC236}">
                <a16:creationId xmlns:a16="http://schemas.microsoft.com/office/drawing/2014/main" id="{4A1C3048-B2B5-4F4B-B717-B4F5D549E1D4}"/>
              </a:ext>
            </a:extLst>
          </p:cNvPr>
          <p:cNvSpPr/>
          <p:nvPr/>
        </p:nvSpPr>
        <p:spPr>
          <a:xfrm>
            <a:off x="536020" y="6095557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Энергосбережение  </a:t>
            </a:r>
            <a:r>
              <a:rPr lang="en-US" dirty="0"/>
              <a:t>76,0</a:t>
            </a:r>
            <a:r>
              <a:rPr lang="ru-RU" dirty="0"/>
              <a:t>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730998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061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145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467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513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889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470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361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383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,7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3 344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2022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 2022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2252919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04151568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617</TotalTime>
  <Words>906</Words>
  <Application>Microsoft Office PowerPoint</Application>
  <PresentationFormat>Широкоэкранный</PresentationFormat>
  <Paragraphs>117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Corbel</vt:lpstr>
      <vt:lpstr>Times New Roman</vt:lpstr>
      <vt:lpstr>Wingdings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 2022 год </vt:lpstr>
      <vt:lpstr>Состав и структура расходов консолидированного бюджета на национальную экономику за 2022 год</vt:lpstr>
      <vt:lpstr>Структура расходов консолидированного бюджета Сенненского района по функциональной классификации за 2022 год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за  2022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132</cp:revision>
  <cp:lastPrinted>2023-03-10T13:22:28Z</cp:lastPrinted>
  <dcterms:created xsi:type="dcterms:W3CDTF">2020-12-02T08:45:04Z</dcterms:created>
  <dcterms:modified xsi:type="dcterms:W3CDTF">2023-03-10T13:35:10Z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137080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