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image/x-emf" Extension="emf"/>
  <Default ContentType="application/vnd.openxmlformats-package.relationships+xml" Extension="rels"/>
  <Default ContentType="application/xml" Extension="xml"/>
  <Default ContentType="application/vnd.openxmlformats-officedocument.spreadsheetml.sheet" Extension="xlsx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drawingml.chart+xml" PartName="/ppt/charts/chart1.xml"/>
  <Override ContentType="application/vnd.openxmlformats-officedocument.drawingml.chartshapes+xml" PartName="/ppt/drawings/drawing1.xml"/>
  <Override ContentType="application/vnd.openxmlformats-officedocument.drawingml.chart+xml" PartName="/ppt/charts/chart2.xml"/>
  <Override ContentType="application/vnd.openxmlformats-officedocument.drawingml.chart+xml" PartName="/ppt/charts/chart3.xml"/>
  <Override ContentType="application/vnd.openxmlformats-officedocument.drawingml.chart+xml" PartName="/ppt/charts/chart4.xml"/>
  <Override ContentType="application/vnd.openxmlformats-officedocument.drawingml.chart+xml" PartName="/ppt/charts/chart5.xml"/>
  <Override ContentType="application/vnd.openxmlformats-officedocument.drawingml.chart+xml" PartName="/ppt/charts/chart6.xml"/>
  <Override ContentType="application/vnd.openxmlformats-officedocument.drawingml.chart+xml" PartName="/ppt/charts/chart7.xml"/>
  <Override ContentType="application/vnd.openxmlformats-officedocument.drawingml.chart+xml" PartName="/ppt/charts/chart8.xml"/>
  <Override ContentType="application/vnd.openxmlformats-officedocument.drawingml.chart+xml" PartName="/ppt/charts/chart9.xml"/>
  <Override ContentType="application/vnd.openxmlformats-officedocument.drawingml.chartshapes+xml" PartName="/ppt/drawings/drawing2.xml"/>
  <Override ContentType="application/vnd.openxmlformats-officedocument.drawingml.chart+xml" PartName="/ppt/charts/chart10.xml"/>
  <Override ContentType="application/vnd.openxmlformats-officedocument.drawingml.chart+xml" PartName="/ppt/charts/chart11.xml"/>
  <Override ContentType="application/vnd.openxmlformats-officedocument.drawingml.chart+xml" PartName="/ppt/charts/chart12.xml"/>
  <Override ContentType="application/vnd.openxmlformats-officedocument.drawingml.chart+xml" PartName="/ppt/charts/chart13.xml"/>
  <Override ContentType="application/vnd.openxmlformats-officedocument.drawingml.chart+xml" PartName="/ppt/charts/chart14.xml"/>
  <Override ContentType="application/vnd.openxmlformats-officedocument.drawingml.chart+xml" PartName="/ppt/charts/chart15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15"/>
  </p:notesMasterIdLst>
  <p:sldIdLst>
    <p:sldId id="257" r:id="rId2"/>
    <p:sldId id="259" r:id="rId3"/>
    <p:sldId id="260" r:id="rId4"/>
    <p:sldId id="261" r:id="rId5"/>
    <p:sldId id="262" r:id="rId6"/>
    <p:sldId id="263" r:id="rId7"/>
    <p:sldId id="275" r:id="rId8"/>
    <p:sldId id="266" r:id="rId9"/>
    <p:sldId id="268" r:id="rId10"/>
    <p:sldId id="269" r:id="rId11"/>
    <p:sldId id="270" r:id="rId12"/>
    <p:sldId id="271" r:id="rId13"/>
    <p:sldId id="272" r:id="rId14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6" d="100"/>
          <a:sy n="76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 ?><Relationships xmlns="http://schemas.openxmlformats.org/package/2006/relationships"><Relationship Id="rId2" Target="../drawings/drawing1.xml" Type="http://schemas.openxmlformats.org/officeDocument/2006/relationships/chartUserShapes"/><Relationship Id="rId1" Target="NULL" TargetMode="External" Type="http://schemas.openxmlformats.org/officeDocument/2006/relationships/oleObject"/></Relationships>
</file>

<file path=ppt/charts/_rels/chart10.xml.rels><?xml version="1.0" encoding="UTF-8" standalone="yes" ?><Relationships xmlns="http://schemas.openxmlformats.org/package/2006/relationships"><Relationship Id="rId1" Target="NULL" TargetMode="External" Type="http://schemas.openxmlformats.org/officeDocument/2006/relationships/oleObject"/></Relationships>
</file>

<file path=ppt/charts/_rels/chart11.xml.rels><?xml version="1.0" encoding="UTF-8" standalone="yes" ?><Relationships xmlns="http://schemas.openxmlformats.org/package/2006/relationships"><Relationship Id="rId1" Target="NULL" TargetMode="External" Type="http://schemas.openxmlformats.org/officeDocument/2006/relationships/oleObject"/></Relationships>
</file>

<file path=ppt/charts/_rels/chart12.xml.rels><?xml version="1.0" encoding="UTF-8" standalone="yes" ?><Relationships xmlns="http://schemas.openxmlformats.org/package/2006/relationships"><Relationship Id="rId1" Target="NULL" TargetMode="External" Type="http://schemas.openxmlformats.org/officeDocument/2006/relationships/oleObject"/></Relationships>
</file>

<file path=ppt/charts/_rels/chart13.xml.rels><?xml version="1.0" encoding="UTF-8" standalone="yes" ?><Relationships xmlns="http://schemas.openxmlformats.org/package/2006/relationships"><Relationship Id="rId1" Target="NULL" TargetMode="External" Type="http://schemas.openxmlformats.org/officeDocument/2006/relationships/oleObject"/></Relationships>
</file>

<file path=ppt/charts/_rels/chart14.xml.rels><?xml version="1.0" encoding="UTF-8" standalone="yes" ?><Relationships xmlns="http://schemas.openxmlformats.org/package/2006/relationships"><Relationship Id="rId1" Target="NULL" TargetMode="External" Type="http://schemas.openxmlformats.org/officeDocument/2006/relationships/oleObject"/></Relationships>
</file>

<file path=ppt/charts/_rels/chart15.xml.rels><?xml version="1.0" encoding="UTF-8" standalone="yes" ?><Relationships xmlns="http://schemas.openxmlformats.org/package/2006/relationships"><Relationship Id="rId1" Target="NULL" TargetMode="External" Type="http://schemas.openxmlformats.org/officeDocument/2006/relationships/oleObject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xod_admin\Documents\&#1089;&#1072;&#1081;&#1090;%20&#1088;&#1072;&#1081;&#1080;&#1089;&#1087;&#1086;&#1083;&#1082;&#1086;&#1084;&#1072;\2021%201%20&#1087;&#1086;&#1083;&#1091;&#1075;&#1086;&#1076;&#1080;&#1077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xod_admin\Documents\&#1089;&#1072;&#1081;&#1090;%20&#1088;&#1072;&#1081;&#1080;&#1089;&#1087;&#1086;&#1083;&#1082;&#1086;&#1084;&#1072;\2022%20&#1075;&#1086;&#1076;%20&#1080;&#1089;&#1087;&#1086;&#1083;&#1085;&#1077;&#1085;&#1080;&#1077;%20&#1073;&#1102;&#1076;&#1078;&#1077;&#1090;&#107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216-SRSQL001\OFUMail\in\&#1054;&#1041;&#1065;&#1040;&#1071;\&#1089;&#1072;&#1081;&#1090;%209%20&#1084;&#1077;&#1089;.%20%202019%20&#8212;%20&#1082;&#1086;&#1087;&#1080;&#1103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xod_admin\Documents\&#1089;&#1072;&#1081;&#1090;%20&#1088;&#1072;&#1081;&#1080;&#1089;&#1087;&#1086;&#1083;&#1082;&#1086;&#1084;&#1072;\&#1089;&#1072;&#1081;&#1090;%20&#1079;&#1072;%209%20&#1084;&#1077;&#1089;%202020%20&#1075;&#1086;&#1076;%20&#1080;&#1089;&#1087;&#1086;&#1083;&#1085;&#1077;&#1085;&#1080;&#1077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xod_admin\Documents\&#1089;&#1072;&#1081;&#1090;%20&#1088;&#1072;&#1081;&#1080;&#1089;&#1087;&#1086;&#1083;&#1082;&#1086;&#1084;&#1072;\2021%201%20&#1087;&#1086;&#1083;&#1091;&#1075;&#1086;&#1076;&#1080;&#1077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F216-SRSQL001\OFUMail\in\&#1054;&#1041;&#1065;&#1040;&#1071;\2022%201%20&#1087;&#1086;&#1083;&#1091;&#1075;&#1086;&#1076;&#1080;&#1077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xod_admin\Documents\&#1089;&#1072;&#1081;&#1090;%20&#1088;&#1072;&#1081;&#1080;&#1089;&#1087;&#1086;&#1083;&#1082;&#1086;&#1084;&#1072;\2022%20&#1075;&#1086;&#1076;%20&#1080;&#1089;&#1087;&#1086;&#1083;&#1085;&#1077;&#1085;&#1080;&#1077;%20&#1073;&#1102;&#1076;&#1078;&#1077;&#1090;&#1072;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doxod_admin\Documents\&#1089;&#1072;&#1081;&#1090;%20&#1088;&#1072;&#1081;&#1080;&#1089;&#1087;&#1086;&#1083;&#1082;&#1086;&#1084;&#1072;\2022%20&#1075;&#1086;&#1076;%20&#1080;&#1089;&#1087;&#1086;&#1083;&#1085;&#1077;&#1085;&#1080;&#1077;%20&#1073;&#1102;&#1076;&#1078;&#1077;&#1090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2814922409703288"/>
          <c:y val="8.5443991426388241E-2"/>
          <c:w val="0.5346477031118817"/>
          <c:h val="0.768681974697967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'таб 2'!$B$2</c:f>
              <c:strCache>
                <c:ptCount val="1"/>
                <c:pt idx="0">
                  <c:v>Поступило доходов  на          1.01.2022 г.  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 2'!$A$3:$A$12</c:f>
              <c:strCache>
                <c:ptCount val="10"/>
                <c:pt idx="1">
                  <c:v>Подоходный налог с физических лиц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Налог на добавленную стоимость</c:v>
                </c:pt>
                <c:pt idx="5">
                  <c:v>Налоги при упрощенной системе налогообложения</c:v>
                </c:pt>
                <c:pt idx="6">
                  <c:v>Единый налог для производителей сельскохозяйственной продукции </c:v>
                </c:pt>
                <c:pt idx="7">
                  <c:v>Компенсации расходов государства</c:v>
                </c:pt>
                <c:pt idx="8">
                  <c:v>Другие платежи</c:v>
                </c:pt>
                <c:pt idx="9">
                  <c:v>ИТОГО  ДОХОДОВ</c:v>
                </c:pt>
              </c:strCache>
            </c:strRef>
          </c:cat>
          <c:val>
            <c:numRef>
              <c:f>'таб 2'!$B$3:$B$12</c:f>
              <c:numCache>
                <c:formatCode>#,##0.0</c:formatCode>
                <c:ptCount val="10"/>
                <c:pt idx="1">
                  <c:v>8549.4</c:v>
                </c:pt>
                <c:pt idx="2">
                  <c:v>218.8</c:v>
                </c:pt>
                <c:pt idx="3">
                  <c:v>2064</c:v>
                </c:pt>
                <c:pt idx="4">
                  <c:v>3045.5</c:v>
                </c:pt>
                <c:pt idx="5">
                  <c:v>956.7</c:v>
                </c:pt>
                <c:pt idx="6">
                  <c:v>616.4</c:v>
                </c:pt>
                <c:pt idx="7">
                  <c:v>1098.5</c:v>
                </c:pt>
                <c:pt idx="8">
                  <c:v>845.4</c:v>
                </c:pt>
                <c:pt idx="9">
                  <c:v>17394.7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AA-4C13-9988-E9B8C6E3DBF6}"/>
            </c:ext>
          </c:extLst>
        </c:ser>
        <c:ser>
          <c:idx val="1"/>
          <c:order val="1"/>
          <c:tx>
            <c:strRef>
              <c:f>'таб 2'!$C$2</c:f>
              <c:strCache>
                <c:ptCount val="1"/>
                <c:pt idx="0">
                  <c:v>Поступило доходов  на          1.01.2023 г.   </c:v>
                </c:pt>
              </c:strCache>
            </c:strRef>
          </c:tx>
          <c:invertIfNegative val="0"/>
          <c:dLbls>
            <c:dLbl>
              <c:idx val="9"/>
              <c:layout>
                <c:manualLayout>
                  <c:x val="3.4854946378196354E-2"/>
                  <c:y val="-2.7145568502979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507852880221728"/>
                      <c:h val="4.195043939187385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2AA-4C13-9988-E9B8C6E3DB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 2'!$A$3:$A$12</c:f>
              <c:strCache>
                <c:ptCount val="10"/>
                <c:pt idx="1">
                  <c:v>Подоходный налог с физических лиц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Налог на добавленную стоимость</c:v>
                </c:pt>
                <c:pt idx="5">
                  <c:v>Налоги при упрощенной системе налогообложения</c:v>
                </c:pt>
                <c:pt idx="6">
                  <c:v>Единый налог для производителей сельскохозяйственной продукции </c:v>
                </c:pt>
                <c:pt idx="7">
                  <c:v>Компенсации расходов государства</c:v>
                </c:pt>
                <c:pt idx="8">
                  <c:v>Другие платежи</c:v>
                </c:pt>
                <c:pt idx="9">
                  <c:v>ИТОГО  ДОХОДОВ</c:v>
                </c:pt>
              </c:strCache>
            </c:strRef>
          </c:cat>
          <c:val>
            <c:numRef>
              <c:f>'таб 2'!$C$3:$C$12</c:f>
              <c:numCache>
                <c:formatCode>#,##0.0</c:formatCode>
                <c:ptCount val="10"/>
                <c:pt idx="1">
                  <c:v>9859.6</c:v>
                </c:pt>
                <c:pt idx="2">
                  <c:v>452.6</c:v>
                </c:pt>
                <c:pt idx="3">
                  <c:v>1985.3</c:v>
                </c:pt>
                <c:pt idx="4">
                  <c:v>3228.9</c:v>
                </c:pt>
                <c:pt idx="5">
                  <c:v>1041.7</c:v>
                </c:pt>
                <c:pt idx="6">
                  <c:v>521.9</c:v>
                </c:pt>
                <c:pt idx="7">
                  <c:v>1286</c:v>
                </c:pt>
                <c:pt idx="8">
                  <c:v>966.6</c:v>
                </c:pt>
                <c:pt idx="9">
                  <c:v>19342.599999999999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AA-4C13-9988-E9B8C6E3DB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311488"/>
        <c:axId val="111333760"/>
      </c:barChart>
      <c:catAx>
        <c:axId val="1113114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BY"/>
          </a:p>
        </c:txPr>
        <c:crossAx val="111333760"/>
        <c:crosses val="autoZero"/>
        <c:auto val="1"/>
        <c:lblAlgn val="ctr"/>
        <c:lblOffset val="100"/>
        <c:noMultiLvlLbl val="0"/>
      </c:catAx>
      <c:valAx>
        <c:axId val="111333760"/>
        <c:scaling>
          <c:orientation val="minMax"/>
        </c:scaling>
        <c:delete val="0"/>
        <c:axPos val="b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BY"/>
          </a:p>
        </c:txPr>
        <c:crossAx val="11131148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ru-BY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aseline="0"/>
            </a:pPr>
            <a:r>
              <a:rPr lang="ru-RU" sz="1800" baseline="0" dirty="0"/>
              <a:t>Состав, тыс. рублей</a:t>
            </a:r>
          </a:p>
        </c:rich>
      </c:tx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147732729269041"/>
          <c:y val="5.2910797358553439E-2"/>
          <c:w val="0.46880961975036872"/>
          <c:h val="0.920471358531683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Заработная плата и начисления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Лист1!$B$2</c:f>
              <c:numCache>
                <c:formatCode>#,##0.0</c:formatCode>
                <c:ptCount val="1"/>
                <c:pt idx="0">
                  <c:v>27171.8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5-48A7-87FD-5D6F3F393B3C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Коммунальные услуги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Лист1!$B$3</c:f>
              <c:numCache>
                <c:formatCode>#,##0.0</c:formatCode>
                <c:ptCount val="1"/>
                <c:pt idx="0">
                  <c:v>3922.2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5-48A7-87FD-5D6F3F393B3C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Лист1!$B$4</c:f>
              <c:numCache>
                <c:formatCode>#,##0.0</c:formatCode>
                <c:ptCount val="1"/>
                <c:pt idx="0">
                  <c:v>535.29999999999995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D5-48A7-87FD-5D6F3F393B3C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Продукты питания и лекарственные средства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Лист1!$B$5</c:f>
              <c:numCache>
                <c:formatCode>#,##0.0</c:formatCode>
                <c:ptCount val="1"/>
                <c:pt idx="0">
                  <c:v>2142.3000000000002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BD5-48A7-87FD-5D6F3F393B3C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Текущие трансферты населению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Лист1!$B$6</c:f>
              <c:numCache>
                <c:formatCode>#,##0.0</c:formatCode>
                <c:ptCount val="1"/>
                <c:pt idx="0">
                  <c:v>2036.8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BD5-48A7-87FD-5D6F3F393B3C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Лист1!$B$7</c:f>
              <c:numCache>
                <c:formatCode>#,##0.0</c:formatCode>
                <c:ptCount val="1"/>
                <c:pt idx="0">
                  <c:v>4875.5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BD5-48A7-87FD-5D6F3F393B3C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Содержание сооружений благоустройства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-0.1225933050640217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BD5-48A7-87FD-5D6F3F393B3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Лист1!$B$8</c:f>
              <c:numCache>
                <c:formatCode>#,##0.0</c:formatCode>
                <c:ptCount val="1"/>
                <c:pt idx="0">
                  <c:v>1867.5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BD5-48A7-87FD-5D6F3F393B3C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Обслуживание долга местных органов власти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Лист1!$B$9</c:f>
              <c:numCache>
                <c:formatCode>#,##0.0</c:formatCode>
                <c:ptCount val="1"/>
                <c:pt idx="0">
                  <c:v>383.3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BD5-48A7-87FD-5D6F3F393B3C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Капитальные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434180785647244E-3"/>
                  <c:y val="-3.9451033118219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BD5-48A7-87FD-5D6F3F393B3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Лист1!$B$10</c:f>
              <c:numCache>
                <c:formatCode>#,##0.0</c:formatCode>
                <c:ptCount val="1"/>
                <c:pt idx="0">
                  <c:v>7703.7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BD5-48A7-87FD-5D6F3F393B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1594368"/>
        <c:axId val="31605888"/>
        <c:axId val="0"/>
      </c:bar3DChart>
      <c:catAx>
        <c:axId val="3159436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/>
                  <a:t>Расходы</a:t>
                </a:r>
                <a:r>
                  <a:rPr lang="ru-RU" baseline="0" dirty="0"/>
                  <a:t> – </a:t>
                </a:r>
                <a:r>
                  <a:rPr lang="en-US" baseline="0" dirty="0"/>
                  <a:t>50</a:t>
                </a:r>
                <a:r>
                  <a:rPr lang="ru-RU" baseline="0" dirty="0"/>
                  <a:t> </a:t>
                </a:r>
                <a:r>
                  <a:rPr lang="en-US" baseline="0" dirty="0"/>
                  <a:t>638</a:t>
                </a:r>
                <a:r>
                  <a:rPr lang="ru-RU" baseline="0" dirty="0"/>
                  <a:t>,</a:t>
                </a:r>
                <a:r>
                  <a:rPr lang="en-US" baseline="0" dirty="0"/>
                  <a:t>4</a:t>
                </a:r>
                <a:r>
                  <a:rPr lang="ru-RU" baseline="0" dirty="0"/>
                  <a:t>тыс. </a:t>
                </a:r>
                <a:r>
                  <a:rPr lang="ru-RU" baseline="0" dirty="0" err="1"/>
                  <a:t>руб</a:t>
                </a:r>
                <a:endParaRPr lang="ru-RU" dirty="0"/>
              </a:p>
            </c:rich>
          </c:tx>
          <c:overlay val="0"/>
        </c:title>
        <c:majorTickMark val="out"/>
        <c:minorTickMark val="none"/>
        <c:tickLblPos val="nextTo"/>
        <c:crossAx val="31605888"/>
        <c:crosses val="autoZero"/>
        <c:auto val="1"/>
        <c:lblAlgn val="ctr"/>
        <c:lblOffset val="100"/>
        <c:noMultiLvlLbl val="0"/>
      </c:catAx>
      <c:valAx>
        <c:axId val="3160588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800" baseline="0"/>
            </a:pPr>
            <a:endParaRPr lang="ru-BY"/>
          </a:p>
        </c:txPr>
        <c:crossAx val="31594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551822835967065"/>
          <c:y val="0.10236663137788862"/>
          <c:w val="0.33562126316894336"/>
          <c:h val="0.8976333686221115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ru-BY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aseline="0">
                <a:latin typeface="Times New Roman" pitchFamily="18" charset="0"/>
              </a:defRPr>
            </a:pPr>
            <a:r>
              <a:rPr lang="ru-RU" sz="1800" baseline="0" dirty="0">
                <a:latin typeface="Times New Roman" pitchFamily="18" charset="0"/>
              </a:rPr>
              <a:t>Структура, %</a:t>
            </a:r>
          </a:p>
        </c:rich>
      </c:tx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Заработная плата и начисления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Лист1!$B$2</c:f>
              <c:numCache>
                <c:formatCode>General</c:formatCode>
                <c:ptCount val="1"/>
                <c:pt idx="0">
                  <c:v>53.7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87-43C9-8FED-3368235E19E9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Коммунальные услуги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Лист1!$B$3</c:f>
              <c:numCache>
                <c:formatCode>General</c:formatCode>
                <c:ptCount val="1"/>
                <c:pt idx="0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87-43C9-8FED-3368235E19E9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>
                    <a:latin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Лист1!$B$4</c:f>
              <c:numCache>
                <c:formatCode>General</c:formatCode>
                <c:ptCount val="1"/>
                <c:pt idx="0">
                  <c:v>10.6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87-43C9-8FED-3368235E19E9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Продукты питания и лекарственные средства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Лист1!$B$5</c:f>
              <c:numCache>
                <c:formatCode>General</c:formatCode>
                <c:ptCount val="1"/>
                <c:pt idx="0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D87-43C9-8FED-3368235E19E9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Текущие трансферты населению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Лист1!$B$6</c:f>
              <c:numCache>
                <c:formatCode>General</c:formatCode>
                <c:ptCount val="1"/>
                <c:pt idx="0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87-43C9-8FED-3368235E19E9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Лист1!$B$7</c:f>
              <c:numCache>
                <c:formatCode>General</c:formatCode>
                <c:ptCount val="1"/>
                <c:pt idx="0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D87-43C9-8FED-3368235E19E9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Содержание сооружений благоустройства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Лист1!$B$8</c:f>
              <c:numCache>
                <c:formatCode>General</c:formatCode>
                <c:ptCount val="1"/>
                <c:pt idx="0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D87-43C9-8FED-3368235E19E9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Обслуживание долга местных органов власти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9128043990573443E-2"/>
                  <c:y val="2.35159056401139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87-43C9-8FED-3368235E19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Лист1!$B$9</c:f>
              <c:numCache>
                <c:formatCode>General</c:formatCode>
                <c:ptCount val="1"/>
                <c:pt idx="0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D87-43C9-8FED-3368235E19E9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Капитальные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3.2922267896159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87-43C9-8FED-3368235E19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Лист1!$B$10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D87-43C9-8FED-3368235E19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0628352"/>
        <c:axId val="60646912"/>
        <c:axId val="0"/>
      </c:bar3DChart>
      <c:catAx>
        <c:axId val="60628352"/>
        <c:scaling>
          <c:orientation val="minMax"/>
        </c:scaling>
        <c:delete val="1"/>
        <c:axPos val="b"/>
        <c:majorTickMark val="out"/>
        <c:minorTickMark val="none"/>
        <c:tickLblPos val="nextTo"/>
        <c:crossAx val="60646912"/>
        <c:crosses val="autoZero"/>
        <c:auto val="1"/>
        <c:lblAlgn val="ctr"/>
        <c:lblOffset val="100"/>
        <c:noMultiLvlLbl val="0"/>
      </c:catAx>
      <c:valAx>
        <c:axId val="606469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60628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500398958378591"/>
          <c:y val="8.8433137058845313E-2"/>
          <c:w val="0.33614290750969694"/>
          <c:h val="0.88427489538199455"/>
        </c:manualLayout>
      </c:layout>
      <c:overlay val="0"/>
      <c:txPr>
        <a:bodyPr/>
        <a:lstStyle/>
        <a:p>
          <a:pPr>
            <a:defRPr sz="1000" baseline="0">
              <a:latin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Сельское хозяйство, рыбохозяйственная деятельность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3771.3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14-407F-B2F8-C989A7C9F13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Топливо и энергетика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573.6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14-407F-B2F8-C989A7C9F13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Транспорт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14-407F-B2F8-C989A7C9F13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Другая деятельность в области национальной экономики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003926549952642E-2"/>
                  <c:y val="-6.2655521055276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014-407F-B2F8-C989A7C9F1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9.6999999999999993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14-407F-B2F8-C989A7C9F1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3891200"/>
        <c:axId val="93901568"/>
        <c:axId val="0"/>
      </c:bar3DChart>
      <c:catAx>
        <c:axId val="9389120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4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400" b="0" dirty="0"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ru-RU" sz="1400" b="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400" b="0" dirty="0">
                    <a:latin typeface="Times New Roman" pitchFamily="18" charset="0"/>
                    <a:cs typeface="Times New Roman" pitchFamily="18" charset="0"/>
                  </a:rPr>
                  <a:t>467</a:t>
                </a:r>
                <a:r>
                  <a:rPr lang="ru-RU" sz="1400" b="0" dirty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sz="1400" b="0" dirty="0">
                    <a:latin typeface="Times New Roman" pitchFamily="18" charset="0"/>
                    <a:cs typeface="Times New Roman" pitchFamily="18" charset="0"/>
                  </a:rPr>
                  <a:t>6</a:t>
                </a:r>
                <a:endParaRPr lang="ru-RU" sz="1400" b="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defRPr sz="14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400" b="0" dirty="0">
                    <a:latin typeface="Times New Roman" pitchFamily="18" charset="0"/>
                    <a:cs typeface="Times New Roman" pitchFamily="18" charset="0"/>
                  </a:rPr>
                  <a:t> тыс. рублей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93901568"/>
        <c:crosses val="autoZero"/>
        <c:auto val="1"/>
        <c:lblAlgn val="ctr"/>
        <c:lblOffset val="100"/>
        <c:noMultiLvlLbl val="0"/>
      </c:catAx>
      <c:valAx>
        <c:axId val="93901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93891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672361781184606"/>
          <c:y val="0.1530708467251837"/>
          <c:w val="0.33441587371676901"/>
          <c:h val="0.82595655801731349"/>
        </c:manualLayout>
      </c:layout>
      <c:overlay val="0"/>
      <c:txPr>
        <a:bodyPr/>
        <a:lstStyle/>
        <a:p>
          <a:pPr>
            <a:defRPr sz="1200" baseline="0">
              <a:latin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>
                <a:latin typeface="Times New Roman" pitchFamily="18" charset="0"/>
                <a:cs typeface="Times New Roman" pitchFamily="18" charset="0"/>
              </a:defRPr>
            </a:pP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процентов</a:t>
            </a:r>
          </a:p>
        </c:rich>
      </c:tx>
      <c:layout>
        <c:manualLayout>
          <c:xMode val="edge"/>
          <c:yMode val="edge"/>
          <c:x val="0.69397480067544726"/>
          <c:y val="2.1855708868190573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процентов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BC7-40D2-A660-EF12761FFAC7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7BC7-40D2-A660-EF12761FFAC7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7BC7-40D2-A660-EF12761FFAC7}"/>
              </c:ext>
            </c:extLst>
          </c:dPt>
          <c:dLbls>
            <c:dLbl>
              <c:idx val="0"/>
              <c:layout>
                <c:manualLayout>
                  <c:x val="5.6559308719559893E-2"/>
                  <c:y val="1.912374525966674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BC7-40D2-A660-EF12761FFAC7}"/>
                </c:ext>
              </c:extLst>
            </c:dLbl>
            <c:dLbl>
              <c:idx val="1"/>
              <c:layout>
                <c:manualLayout>
                  <c:x val="0"/>
                  <c:y val="-6.556712660457149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BC7-40D2-A660-EF12761FFAC7}"/>
                </c:ext>
              </c:extLst>
            </c:dLbl>
            <c:dLbl>
              <c:idx val="2"/>
              <c:layout>
                <c:manualLayout>
                  <c:x val="-8.4838963079340413E-2"/>
                  <c:y val="-3.005159969376194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BC7-40D2-A660-EF12761FFAC7}"/>
                </c:ext>
              </c:extLst>
            </c:dLbl>
            <c:dLbl>
              <c:idx val="3"/>
              <c:layout>
                <c:manualLayout>
                  <c:x val="6.5985860172820099E-2"/>
                  <c:y val="-4.644338134490481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BC7-40D2-A660-EF12761FFA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Сельское хозяйство, рыбохозяйственная деятельность</c:v>
                </c:pt>
                <c:pt idx="1">
                  <c:v>Топливо и энергетика</c:v>
                </c:pt>
                <c:pt idx="2">
                  <c:v>Транспорт</c:v>
                </c:pt>
                <c:pt idx="3">
                  <c:v>Другая деятельность в области национальной экономики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84.5</c:v>
                </c:pt>
                <c:pt idx="1">
                  <c:v>12.8</c:v>
                </c:pt>
                <c:pt idx="2">
                  <c:v>2.5</c:v>
                </c:pt>
                <c:pt idx="3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BC7-40D2-A660-EF12761FFAC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1348603027135359"/>
          <c:y val="0.6146695733237153"/>
          <c:w val="0.77302769204124544"/>
          <c:h val="0.36966654641246782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Расходы</a:t>
            </a:r>
          </a:p>
        </c:rich>
      </c:tx>
      <c:layout>
        <c:manualLayout>
          <c:xMode val="edge"/>
          <c:yMode val="edge"/>
          <c:x val="5.7972549792237399E-2"/>
          <c:y val="9.5907994780944066E-3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0790577072156042E-2"/>
          <c:y val="0.14799207739548625"/>
          <c:w val="0.80584517354142926"/>
          <c:h val="0.4132565993856979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8.1728870042681187E-2"/>
                  <c:y val="-4.795399739047184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9,7%</a:t>
                    </a:r>
                  </a:p>
                </c:rich>
              </c:tx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20-4C12-A478-9925ACB0B919}"/>
                </c:ext>
              </c:extLst>
            </c:dLbl>
            <c:dLbl>
              <c:idx val="1"/>
              <c:layout>
                <c:manualLayout>
                  <c:x val="3.1434180785646609E-2"/>
                  <c:y val="-6.4737896477136986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20-4C12-A478-9925ACB0B919}"/>
                </c:ext>
              </c:extLst>
            </c:dLbl>
            <c:dLbl>
              <c:idx val="2"/>
              <c:layout>
                <c:manualLayout>
                  <c:x val="-6.2868361571294367E-3"/>
                  <c:y val="-4.5556297520948252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34C-4C7B-BECA-8D0A672EFAF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dLblPos val="outEnd"/>
            <c:showLegendKey val="1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ОБЩЕГОСУДАРСТВЕННАЯ ДЕЯТЕЛЬНОСТЬ</c:v>
                </c:pt>
                <c:pt idx="1">
                  <c:v>НАЦИОНАЛЬНАЯ ЭКОНОМИКА</c:v>
                </c:pt>
                <c:pt idx="2">
                  <c:v>Охрана окружающей среды</c:v>
                </c:pt>
                <c:pt idx="3">
                  <c:v>ЖИЛИЩНО-КОММУНАЛЬНЫЕ УСЛУГИ И ЖИЛИЩНОЕ СТРОИТЕЛЬСТВО</c:v>
                </c:pt>
                <c:pt idx="4">
                  <c:v>СОЦИАЛЬНАЯ СФЕРА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7016</c:v>
                </c:pt>
                <c:pt idx="1">
                  <c:v>4467.7</c:v>
                </c:pt>
                <c:pt idx="2">
                  <c:v>72</c:v>
                </c:pt>
                <c:pt idx="3">
                  <c:v>6513.9</c:v>
                </c:pt>
                <c:pt idx="4">
                  <c:v>32566.7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320-4C12-A478-9925ACB0B9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1.9186730914501997E-2"/>
          <c:y val="0.60457813414772055"/>
          <c:w val="0.927048939306787"/>
          <c:h val="0.37903009453167735"/>
        </c:manualLayout>
      </c:layout>
      <c:overlay val="0"/>
      <c:txPr>
        <a:bodyPr/>
        <a:lstStyle/>
        <a:p>
          <a:pPr>
            <a:defRPr sz="1000" cap="small" spc="0" baseline="0">
              <a:latin typeface="Times New Roman" pitchFamily="18" charset="0"/>
            </a:defRPr>
          </a:pPr>
          <a:endParaRPr lang="ru-BY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Социальная сфера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EA88-47CA-9035-8B4E0E961842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EA88-47CA-9035-8B4E0E961842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5-EA88-47CA-9035-8B4E0E961842}"/>
              </c:ext>
            </c:extLst>
          </c:dPt>
          <c:dPt>
            <c:idx val="3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EA88-47CA-9035-8B4E0E961842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Физическая культура, спорт, культура и средства массовой информации</c:v>
                </c:pt>
                <c:pt idx="3">
                  <c:v>Социальная политика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17061.599999999999</c:v>
                </c:pt>
                <c:pt idx="1">
                  <c:v>10145.200000000001</c:v>
                </c:pt>
                <c:pt idx="2">
                  <c:v>2470.3000000000002</c:v>
                </c:pt>
                <c:pt idx="3">
                  <c:v>2889.6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A88-47CA-9035-8B4E0E96184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0696938667419936"/>
          <c:y val="0.64205603523271182"/>
          <c:w val="0.78606122665160161"/>
          <c:h val="0.34335873371100606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Прирост (снижение) собственных доходов бюджетов района</a:t>
            </a:r>
            <a:endParaRPr lang="en-US"/>
          </a:p>
          <a:p>
            <a:pPr>
              <a:defRPr/>
            </a:pPr>
            <a:r>
              <a:rPr lang="ru-RU"/>
              <a:t> за 1 полугодие  2021 года, тыс.рублей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(</a:t>
            </a:r>
            <a:r>
              <a:rPr lang="ru-RU"/>
              <a:t>прирост +, снижение -</a:t>
            </a:r>
            <a:r>
              <a:rPr lang="en-US"/>
              <a:t>)</a:t>
            </a:r>
            <a:endParaRPr lang="ru-RU"/>
          </a:p>
        </c:rich>
      </c:tx>
      <c:layout>
        <c:manualLayout>
          <c:xMode val="edge"/>
          <c:yMode val="edge"/>
          <c:x val="0.16971801648669105"/>
          <c:y val="8.352490900224234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1650778413954563E-2"/>
          <c:y val="0.17183313345501058"/>
          <c:w val="0.78988732511205451"/>
          <c:h val="0.67833124212082097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045504"/>
        <c:axId val="115047424"/>
      </c:barChart>
      <c:catAx>
        <c:axId val="1150455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high"/>
        <c:txPr>
          <a:bodyPr/>
          <a:lstStyle/>
          <a:p>
            <a:pPr>
              <a:defRPr sz="1400"/>
            </a:pPr>
            <a:endParaRPr lang="ru-BY"/>
          </a:p>
        </c:txPr>
        <c:crossAx val="115047424"/>
        <c:crosses val="autoZero"/>
        <c:auto val="1"/>
        <c:lblAlgn val="ctr"/>
        <c:lblOffset val="100"/>
        <c:noMultiLvlLbl val="0"/>
      </c:catAx>
      <c:valAx>
        <c:axId val="11504742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BY"/>
          </a:p>
        </c:txPr>
        <c:crossAx val="11504550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ru-BY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Прирост (снижение) собственных доходов бюджетов района</a:t>
            </a:r>
            <a:endParaRPr lang="en-US"/>
          </a:p>
          <a:p>
            <a:pPr>
              <a:defRPr/>
            </a:pPr>
            <a:r>
              <a:rPr lang="ru-RU"/>
              <a:t> за  2022 год, тыс.рублей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(</a:t>
            </a:r>
            <a:r>
              <a:rPr lang="ru-RU"/>
              <a:t>прирост +, снижение -</a:t>
            </a:r>
            <a:r>
              <a:rPr lang="en-US"/>
              <a:t>)</a:t>
            </a:r>
            <a:endParaRPr lang="ru-RU"/>
          </a:p>
        </c:rich>
      </c:tx>
      <c:layout>
        <c:manualLayout>
          <c:xMode val="edge"/>
          <c:yMode val="edge"/>
          <c:x val="0.16971801648669105"/>
          <c:y val="8.352490900224234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1650778413954563E-2"/>
          <c:y val="0.17183313345501058"/>
          <c:w val="0.78988732511205451"/>
          <c:h val="0.6783312421208209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'[2022 год исполнение бюджета.xlsx]табл 3 (2)'!$B$5</c:f>
              <c:strCache>
                <c:ptCount val="1"/>
                <c:pt idx="0">
                  <c:v>прирост +, снижение -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'[2022 год исполнение бюджета.xlsx]табл 3 (2)'!$A$6:$A$16</c:f>
              <c:strCache>
                <c:ptCount val="11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итого по Советам</c:v>
                </c:pt>
                <c:pt idx="9">
                  <c:v>районный бюджет</c:v>
                </c:pt>
                <c:pt idx="10">
                  <c:v>Всего по району</c:v>
                </c:pt>
              </c:strCache>
            </c:strRef>
          </c:cat>
          <c:val>
            <c:numRef>
              <c:f>'[2022 год исполнение бюджета.xlsx]табл 3 (2)'!$B$6:$B$16</c:f>
              <c:numCache>
                <c:formatCode>General</c:formatCode>
                <c:ptCount val="11"/>
                <c:pt idx="0">
                  <c:v>-14.799999999999997</c:v>
                </c:pt>
                <c:pt idx="1">
                  <c:v>-38.599999999999994</c:v>
                </c:pt>
                <c:pt idx="2">
                  <c:v>-28.700000000000003</c:v>
                </c:pt>
                <c:pt idx="3">
                  <c:v>-14.299999999999997</c:v>
                </c:pt>
                <c:pt idx="4">
                  <c:v>-14.099999999999994</c:v>
                </c:pt>
                <c:pt idx="5">
                  <c:v>-14.600000000000009</c:v>
                </c:pt>
                <c:pt idx="6">
                  <c:v>-31.900000000000006</c:v>
                </c:pt>
                <c:pt idx="7">
                  <c:v>-35.5</c:v>
                </c:pt>
                <c:pt idx="8">
                  <c:v>-192.5</c:v>
                </c:pt>
                <c:pt idx="9">
                  <c:v>2140.4000000000015</c:v>
                </c:pt>
                <c:pt idx="10">
                  <c:v>1947.8999999999978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AF-4E6F-84E2-C4039952B2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045504"/>
        <c:axId val="115047424"/>
      </c:barChart>
      <c:catAx>
        <c:axId val="1150455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high"/>
        <c:txPr>
          <a:bodyPr/>
          <a:lstStyle/>
          <a:p>
            <a:pPr>
              <a:defRPr sz="1400"/>
            </a:pPr>
            <a:endParaRPr lang="ru-BY"/>
          </a:p>
        </c:txPr>
        <c:crossAx val="115047424"/>
        <c:crosses val="autoZero"/>
        <c:auto val="1"/>
        <c:lblAlgn val="ctr"/>
        <c:lblOffset val="100"/>
        <c:noMultiLvlLbl val="0"/>
      </c:catAx>
      <c:valAx>
        <c:axId val="11504742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BY"/>
          </a:p>
        </c:txPr>
        <c:crossAx val="11504550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ru-BY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доходов консолидированного бюджета района                                   за</a:t>
            </a:r>
            <a:r>
              <a:rPr lang="ru-RU" baseline="0" dirty="0"/>
              <a:t> </a:t>
            </a:r>
            <a:r>
              <a:rPr lang="ru-RU" dirty="0"/>
              <a:t>2019 год, тыс. рублей   </a:t>
            </a:r>
          </a:p>
        </c:rich>
      </c:tx>
      <c:layout>
        <c:manualLayout>
          <c:xMode val="edge"/>
          <c:yMode val="edge"/>
          <c:x val="0.16147409802720641"/>
          <c:y val="2.0839979153457217E-3"/>
        </c:manualLayout>
      </c:layout>
      <c:overlay val="0"/>
    </c:title>
    <c:autoTitleDeleted val="0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0583380871503E-2"/>
          <c:y val="0.14594138944571686"/>
          <c:w val="0.7874330088886945"/>
          <c:h val="0.7184851927845785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консолидированного бюджета района                                   за</a:t>
            </a:r>
            <a:r>
              <a:rPr lang="ru-RU" baseline="0"/>
              <a:t> 9 месяцев </a:t>
            </a:r>
            <a:r>
              <a:rPr lang="ru-RU"/>
              <a:t>2020 года, тыс.рублей   </a:t>
            </a:r>
          </a:p>
        </c:rich>
      </c:tx>
      <c:layout>
        <c:manualLayout>
          <c:xMode val="edge"/>
          <c:yMode val="edge"/>
          <c:x val="0.16010950152564804"/>
          <c:y val="2.0840122472508302E-3"/>
        </c:manualLayout>
      </c:layout>
      <c:overlay val="0"/>
    </c:title>
    <c:autoTitleDeleted val="0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0583380871503E-2"/>
          <c:y val="0.14594138944571686"/>
          <c:w val="0.7874330088886945"/>
          <c:h val="0.7184851927845785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консолидированного бюджета района                                   за</a:t>
            </a:r>
            <a:r>
              <a:rPr lang="ru-RU" baseline="0"/>
              <a:t>  1 полугодие </a:t>
            </a:r>
            <a:r>
              <a:rPr lang="ru-RU"/>
              <a:t>2021 года, тыс.рублей   </a:t>
            </a:r>
          </a:p>
        </c:rich>
      </c:tx>
      <c:layout>
        <c:manualLayout>
          <c:xMode val="edge"/>
          <c:yMode val="edge"/>
          <c:x val="0.16010950152564804"/>
          <c:y val="2.0840122472508302E-3"/>
        </c:manualLayout>
      </c:layout>
      <c:overlay val="0"/>
    </c:title>
    <c:autoTitleDeleted val="0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0583380871503E-2"/>
          <c:y val="0.14594138944571686"/>
          <c:w val="0.7874330088886945"/>
          <c:h val="0.7184851927845785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консолидированного бюджета района                                   за</a:t>
            </a:r>
            <a:r>
              <a:rPr lang="ru-RU" baseline="0"/>
              <a:t>  1 полугодие </a:t>
            </a:r>
            <a:r>
              <a:rPr lang="ru-RU"/>
              <a:t>2022 года, тыс.рублей   </a:t>
            </a:r>
          </a:p>
        </c:rich>
      </c:tx>
      <c:layout>
        <c:manualLayout>
          <c:xMode val="edge"/>
          <c:yMode val="edge"/>
          <c:x val="0.16010950152564804"/>
          <c:y val="2.0840122472508302E-3"/>
        </c:manualLayout>
      </c:layout>
      <c:overlay val="0"/>
    </c:title>
    <c:autoTitleDeleted val="0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0583380871503E-2"/>
          <c:y val="0.14594138944571686"/>
          <c:w val="0.7874330088886945"/>
          <c:h val="0.7184851927845785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консолидированного бюджета района                                   за</a:t>
            </a:r>
            <a:r>
              <a:rPr lang="ru-RU" baseline="0"/>
              <a:t> </a:t>
            </a:r>
            <a:r>
              <a:rPr lang="ru-RU"/>
              <a:t>2022 год, тыс.рублей   </a:t>
            </a:r>
          </a:p>
        </c:rich>
      </c:tx>
      <c:layout>
        <c:manualLayout>
          <c:xMode val="edge"/>
          <c:yMode val="edge"/>
          <c:x val="0.16010950152564804"/>
          <c:y val="2.0840122472508302E-3"/>
        </c:manualLayout>
      </c:layout>
      <c:overlay val="0"/>
    </c:title>
    <c:autoTitleDeleted val="0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0583380871503E-2"/>
          <c:y val="0.14594138944571686"/>
          <c:w val="0.7874330088886945"/>
          <c:h val="0.71848519278457856"/>
        </c:manualLayout>
      </c:layout>
      <c:pie3DChart>
        <c:varyColors val="1"/>
        <c:ser>
          <c:idx val="0"/>
          <c:order val="0"/>
          <c:tx>
            <c:strRef>
              <c:f>'[2022 год исполнение бюджета.xlsx]табл 5 '!$B$2</c:f>
              <c:strCache>
                <c:ptCount val="1"/>
                <c:pt idx="0">
                  <c:v>Поступило доходов  за  2022 год   </c:v>
                </c:pt>
              </c:strCache>
            </c:strRef>
          </c:tx>
          <c:explosion val="25"/>
          <c:dLbls>
            <c:dLbl>
              <c:idx val="2"/>
              <c:layout>
                <c:manualLayout>
                  <c:x val="-7.3899238782374158E-2"/>
                  <c:y val="-4.3842356270566755E-2"/>
                </c:manualLayout>
              </c:layout>
              <c:tx>
                <c:rich>
                  <a:bodyPr/>
                  <a:lstStyle/>
                  <a:p>
                    <a:fld id="{B1858097-0FDD-4951-8585-CAA7539D1467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  <a:fld id="{A36F5C3D-82AE-42D8-9F9C-F7F6EA1C5C74}" type="VALUE">
                      <a:rPr lang="ru-RU" baseline="0"/>
                      <a:pPr/>
                      <a:t>[ЗНАЧЕНИЕ]</a:t>
                    </a:fld>
                    <a:r>
                      <a:rPr lang="ru-RU" baseline="0"/>
                      <a:t>;   </a:t>
                    </a:r>
                    <a:fld id="{5CA81F79-F0D5-4D20-B7FA-6435A0F98FF9}" type="PERCENTAGE">
                      <a:rPr lang="ru-RU" baseline="0"/>
                      <a:pPr/>
                      <a:t>[ПРОЦЕНТ]</a:t>
                    </a:fld>
                    <a:endParaRPr lang="ru-RU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CF94-4221-9064-1EE3F13C7E94}"/>
                </c:ext>
              </c:extLst>
            </c:dLbl>
            <c:dLbl>
              <c:idx val="3"/>
              <c:layout>
                <c:manualLayout>
                  <c:x val="-4.1318875430920124E-4"/>
                  <c:y val="-3.851451495134024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551862171074769"/>
                      <c:h val="0.107129418822726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F94-4221-9064-1EE3F13C7E94}"/>
                </c:ext>
              </c:extLst>
            </c:dLbl>
            <c:dLbl>
              <c:idx val="4"/>
              <c:layout>
                <c:manualLayout>
                  <c:x val="1.0007187148296713E-16"/>
                  <c:y val="1.493435238106825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F94-4221-9064-1EE3F13C7E94}"/>
                </c:ext>
              </c:extLst>
            </c:dLbl>
            <c:dLbl>
              <c:idx val="5"/>
              <c:layout>
                <c:manualLayout>
                  <c:x val="3.420593481049105E-2"/>
                  <c:y val="-1.8755981238111449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F94-4221-9064-1EE3F13C7E94}"/>
                </c:ext>
              </c:extLst>
            </c:dLbl>
            <c:dLbl>
              <c:idx val="6"/>
              <c:layout>
                <c:manualLayout>
                  <c:x val="1.6285327184537013E-2"/>
                  <c:y val="1.887564291983336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F94-4221-9064-1EE3F13C7E94}"/>
                </c:ext>
              </c:extLst>
            </c:dLbl>
            <c:dLbl>
              <c:idx val="7"/>
              <c:layout>
                <c:manualLayout>
                  <c:x val="-2.1891798278714337E-2"/>
                  <c:y val="3.3343966645531319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F94-4221-9064-1EE3F13C7E94}"/>
                </c:ext>
              </c:extLst>
            </c:dLbl>
            <c:dLbl>
              <c:idx val="8"/>
              <c:layout>
                <c:manualLayout>
                  <c:x val="-4.6162156832794524E-2"/>
                  <c:y val="7.3330419582242155E-3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335446530722121"/>
                      <c:h val="0.102952262670103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CF94-4221-9064-1EE3F13C7E94}"/>
                </c:ext>
              </c:extLst>
            </c:dLbl>
            <c:dLbl>
              <c:idx val="9"/>
              <c:layout>
                <c:manualLayout>
                  <c:x val="-7.4433191499906582E-3"/>
                  <c:y val="-9.1695908275211777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F94-4221-9064-1EE3F13C7E94}"/>
                </c:ext>
              </c:extLst>
            </c:dLbl>
            <c:dLbl>
              <c:idx val="10"/>
              <c:layout>
                <c:manualLayout>
                  <c:x val="-2.3260035671133911E-2"/>
                  <c:y val="0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F94-4221-9064-1EE3F13C7E94}"/>
                </c:ext>
              </c:extLst>
            </c:dLbl>
            <c:dLbl>
              <c:idx val="11"/>
              <c:layout>
                <c:manualLayout>
                  <c:x val="0"/>
                  <c:y val="-8.3359916613828217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F94-4221-9064-1EE3F13C7E9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BY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'[2022 год исполнение бюджета.xlsx]табл 5 '!$A$3:$A$11</c:f>
              <c:strCache>
                <c:ptCount val="9"/>
                <c:pt idx="1">
                  <c:v>Подоходный налог с физических лиц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Налог на добавленную стоимость</c:v>
                </c:pt>
                <c:pt idx="5">
                  <c:v>Налог при упрощенной системе налогообложения</c:v>
                </c:pt>
                <c:pt idx="6">
                  <c:v>Единый налог для производителей сельскохозяйственной продукции</c:v>
                </c:pt>
                <c:pt idx="7">
                  <c:v>Компенсации расходов государства</c:v>
                </c:pt>
                <c:pt idx="8">
                  <c:v>Другие платежи</c:v>
                </c:pt>
              </c:strCache>
            </c:strRef>
          </c:cat>
          <c:val>
            <c:numRef>
              <c:f>'[2022 год исполнение бюджета.xlsx]табл 5 '!$B$3:$B$11</c:f>
              <c:numCache>
                <c:formatCode>#\ ##0.0</c:formatCode>
                <c:ptCount val="9"/>
                <c:pt idx="1">
                  <c:v>9859.6</c:v>
                </c:pt>
                <c:pt idx="2">
                  <c:v>452.6</c:v>
                </c:pt>
                <c:pt idx="3">
                  <c:v>1985.3</c:v>
                </c:pt>
                <c:pt idx="4">
                  <c:v>3228.9</c:v>
                </c:pt>
                <c:pt idx="5">
                  <c:v>1041.7</c:v>
                </c:pt>
                <c:pt idx="6">
                  <c:v>521.9</c:v>
                </c:pt>
                <c:pt idx="7">
                  <c:v>1286</c:v>
                </c:pt>
                <c:pt idx="8">
                  <c:v>966.6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F94-4221-9064-1EE3F13C7E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390633112368383"/>
          <c:y val="7.5023848773979079E-2"/>
          <c:w val="0.83300899643019855"/>
          <c:h val="0.7945932889359725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'[2022 год исполнение бюджета.xlsx]состав доходов, в %'!$B$7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'[2022 год исполнение бюджета.xlsx]состав доходов, в %'!$A$8:$A$17</c:f>
              <c:strCache>
                <c:ptCount val="10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районный бюджет</c:v>
                </c:pt>
                <c:pt idx="9">
                  <c:v>Всего по району</c:v>
                </c:pt>
              </c:strCache>
            </c:strRef>
          </c:cat>
          <c:val>
            <c:numRef>
              <c:f>'[2022 год исполнение бюджета.xlsx]состав доходов, в %'!$B$8:$B$17</c:f>
              <c:numCache>
                <c:formatCode>#\ ##0.0</c:formatCode>
                <c:ptCount val="10"/>
                <c:pt idx="0">
                  <c:v>0.39394910715208925</c:v>
                </c:pt>
                <c:pt idx="1">
                  <c:v>0.50923867525565336</c:v>
                </c:pt>
                <c:pt idx="2">
                  <c:v>0.27142162894336858</c:v>
                </c:pt>
                <c:pt idx="3">
                  <c:v>0.396534075046788</c:v>
                </c:pt>
                <c:pt idx="4">
                  <c:v>0.33811380062659629</c:v>
                </c:pt>
                <c:pt idx="5">
                  <c:v>0.27297260968018777</c:v>
                </c:pt>
                <c:pt idx="6">
                  <c:v>0.29365235283777774</c:v>
                </c:pt>
                <c:pt idx="7">
                  <c:v>0.43530859346726919</c:v>
                </c:pt>
                <c:pt idx="8">
                  <c:v>97.08880915699028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02-4CC5-8514-5CA30F8811FE}"/>
            </c:ext>
          </c:extLst>
        </c:ser>
        <c:ser>
          <c:idx val="1"/>
          <c:order val="1"/>
          <c:tx>
            <c:strRef>
              <c:f>'[2022 год исполнение бюджета.xlsx]состав доходов, в %'!$C$7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'[2022 год исполнение бюджета.xlsx]состав доходов, в %'!$A$8:$A$17</c:f>
              <c:strCache>
                <c:ptCount val="10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районный бюджет</c:v>
                </c:pt>
                <c:pt idx="9">
                  <c:v>Всего по району</c:v>
                </c:pt>
              </c:strCache>
            </c:strRef>
          </c:cat>
          <c:val>
            <c:numRef>
              <c:f>'[2022 год исполнение бюджета.xlsx]состав доходов, в %'!$C$8:$C$17</c:f>
              <c:numCache>
                <c:formatCode>#\ ##0.0</c:formatCode>
                <c:ptCount val="10"/>
                <c:pt idx="0">
                  <c:v>0.12997256134815982</c:v>
                </c:pt>
                <c:pt idx="1">
                  <c:v>0.19736574130646492</c:v>
                </c:pt>
                <c:pt idx="2">
                  <c:v>9.8868016752019006E-2</c:v>
                </c:pt>
                <c:pt idx="3">
                  <c:v>0.13922986628748746</c:v>
                </c:pt>
                <c:pt idx="4">
                  <c:v>0.11886379542096667</c:v>
                </c:pt>
                <c:pt idx="5">
                  <c:v>9.73868479617266E-2</c:v>
                </c:pt>
                <c:pt idx="6">
                  <c:v>0.13219431453359848</c:v>
                </c:pt>
                <c:pt idx="7">
                  <c:v>0.15367126199283854</c:v>
                </c:pt>
                <c:pt idx="8">
                  <c:v>98.932447594396749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02-4CC5-8514-5CA30F8811FE}"/>
            </c:ext>
          </c:extLst>
        </c:ser>
        <c:ser>
          <c:idx val="2"/>
          <c:order val="2"/>
          <c:tx>
            <c:strRef>
              <c:f>'[2022 год исполнение бюджета.xlsx]состав доходов, в %'!$D$7</c:f>
              <c:strCache>
                <c:ptCount val="1"/>
                <c:pt idx="0">
                  <c:v>Субвенции и иные межбюджетные трансферты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'[2022 год исполнение бюджета.xlsx]состав доходов, в %'!$A$8:$A$17</c:f>
              <c:strCache>
                <c:ptCount val="10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районный бюджет</c:v>
                </c:pt>
                <c:pt idx="9">
                  <c:v>Всего по району</c:v>
                </c:pt>
              </c:strCache>
            </c:strRef>
          </c:cat>
          <c:val>
            <c:numRef>
              <c:f>'[2022 год исполнение бюджета.xlsx]состав доходов, в %'!$D$8:$D$17</c:f>
              <c:numCache>
                <c:formatCode>#\ ##0.0</c:formatCode>
                <c:ptCount val="10"/>
                <c:pt idx="0">
                  <c:v>8.5473930451212377E-2</c:v>
                </c:pt>
                <c:pt idx="1">
                  <c:v>3.1490395429394032E-2</c:v>
                </c:pt>
                <c:pt idx="2">
                  <c:v>3.1490395429394032E-2</c:v>
                </c:pt>
                <c:pt idx="3">
                  <c:v>6.2980790858788063E-2</c:v>
                </c:pt>
                <c:pt idx="4">
                  <c:v>0</c:v>
                </c:pt>
                <c:pt idx="5">
                  <c:v>3.1490395429394032E-2</c:v>
                </c:pt>
                <c:pt idx="6">
                  <c:v>0.39587925682666786</c:v>
                </c:pt>
                <c:pt idx="7">
                  <c:v>6.2980790858788063E-2</c:v>
                </c:pt>
                <c:pt idx="8">
                  <c:v>99.298214044716374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02-4CC5-8514-5CA30F8811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1286144"/>
        <c:axId val="111287680"/>
      </c:barChart>
      <c:catAx>
        <c:axId val="1112861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BY"/>
          </a:p>
        </c:txPr>
        <c:crossAx val="111287680"/>
        <c:crosses val="autoZero"/>
        <c:auto val="1"/>
        <c:lblAlgn val="ctr"/>
        <c:lblOffset val="100"/>
        <c:noMultiLvlLbl val="0"/>
      </c:catAx>
      <c:valAx>
        <c:axId val="11128768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BY"/>
          </a:p>
        </c:txPr>
        <c:crossAx val="11128614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ru-BY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0.11849</cdr:x>
      <cdr:y>0.00625</cdr:y>
    </cdr:from>
    <cdr:to>
      <cdr:x>0.8749</cdr:x>
      <cdr:y>0.09706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99826" y="38100"/>
          <a:ext cx="7021009" cy="553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/>
            <a:t>Сравнительный анализ</a:t>
          </a:r>
          <a:r>
            <a:rPr lang="ru-RU" sz="1400" baseline="0"/>
            <a:t> поступления собственных  доходов бюджета Сенненского района за  2021 и   2022 годы, тыс.рублей</a:t>
          </a:r>
          <a:endParaRPr lang="ru-RU" sz="14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0.14517</cdr:x>
      <cdr:y>0.01914</cdr:y>
    </cdr:from>
    <cdr:to>
      <cdr:x>0.87513</cdr:x>
      <cdr:y>0.07715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47461" y="116652"/>
          <a:ext cx="6775500" cy="3535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/>
            <a:t>Структура</a:t>
          </a:r>
          <a:r>
            <a:rPr lang="ru-RU" sz="1400" baseline="0"/>
            <a:t> доходов бюджета Сенненского  района за  2022 год, % </a:t>
          </a:r>
          <a:endParaRPr lang="ru-RU" sz="14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D2817-9B85-4807-932B-19C14B34C087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E5FB1-8459-4C86-B051-F503B50FED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892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7CFA8-7570-492B-9D88-1915AB5434B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669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340019-0105-4A3D-93E9-FCBB0648F912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432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776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977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08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5882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13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56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623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953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276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082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B340019-0105-4A3D-93E9-FCBB0648F912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083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 ?><Relationships xmlns="http://schemas.openxmlformats.org/package/2006/relationships"><Relationship Id="rId8" Target="../media/image8.jpeg" Type="http://schemas.openxmlformats.org/officeDocument/2006/relationships/image"/><Relationship Id="rId3" Target="../media/image3.jpeg" Type="http://schemas.openxmlformats.org/officeDocument/2006/relationships/image"/><Relationship Id="rId7" Target="../media/image7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7.xml" Type="http://schemas.openxmlformats.org/officeDocument/2006/relationships/slideLayout"/><Relationship Id="rId6" Target="../media/image6.jpeg" Type="http://schemas.openxmlformats.org/officeDocument/2006/relationships/image"/><Relationship Id="rId5" Target="../media/image5.jpeg" Type="http://schemas.openxmlformats.org/officeDocument/2006/relationships/image"/><Relationship Id="rId10" Target="../media/image10.jpeg" Type="http://schemas.openxmlformats.org/officeDocument/2006/relationships/image"/><Relationship Id="rId4" Target="../media/image4.jpeg" Type="http://schemas.openxmlformats.org/officeDocument/2006/relationships/image"/><Relationship Id="rId9" Target="../media/image9.jpeg" Type="http://schemas.openxmlformats.org/officeDocument/2006/relationships/image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54280" y="2508695"/>
            <a:ext cx="576477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738282" y="285728"/>
            <a:ext cx="7143800" cy="2168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Бюллетень об исполнении консолидированного  бюджета Сенненского района за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2022 год</a:t>
            </a:r>
          </a:p>
          <a:p>
            <a:pPr>
              <a:lnSpc>
                <a:spcPts val="4000"/>
              </a:lnSpc>
            </a:pPr>
            <a:endParaRPr lang="ru-RU" sz="2400" dirty="0">
              <a:latin typeface="Bookman Old Styl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691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3050"/>
            <a:ext cx="8229600" cy="851694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 и структура расходов консолидированного бюджета на национальную экономику за 2022 год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79209057"/>
              </p:ext>
            </p:extLst>
          </p:nvPr>
        </p:nvGraphicFramePr>
        <p:xfrm>
          <a:off x="1981200" y="1124745"/>
          <a:ext cx="404018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853330330"/>
              </p:ext>
            </p:extLst>
          </p:nvPr>
        </p:nvGraphicFramePr>
        <p:xfrm>
          <a:off x="6169026" y="1196753"/>
          <a:ext cx="4041775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3798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332656"/>
            <a:ext cx="8390736" cy="792088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консолидированного бюджета 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Сенненского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 по функциональной классификации за 2022 год (в процентах)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56868162"/>
              </p:ext>
            </p:extLst>
          </p:nvPr>
        </p:nvGraphicFramePr>
        <p:xfrm>
          <a:off x="1981200" y="1444626"/>
          <a:ext cx="4040188" cy="5296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343887083"/>
              </p:ext>
            </p:extLst>
          </p:nvPr>
        </p:nvGraphicFramePr>
        <p:xfrm>
          <a:off x="6169025" y="1444626"/>
          <a:ext cx="4248150" cy="5224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79585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78098"/>
          </a:xfrm>
        </p:spPr>
        <p:txBody>
          <a:bodyPr>
            <a:normAutofit fontScale="90000"/>
          </a:bodyPr>
          <a:lstStyle/>
          <a:p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Сведения о расходах на выплату государственной адресной социальной помощи, бесплатное обеспечение продуктами питания детей первых двух лет жизни по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Сенненскому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району за  2022 год</a:t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277571"/>
              </p:ext>
            </p:extLst>
          </p:nvPr>
        </p:nvGraphicFramePr>
        <p:xfrm>
          <a:off x="1981200" y="1196973"/>
          <a:ext cx="8229600" cy="5575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4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6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812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Един. измерения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 к годовому плану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719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Государственная адресная социальная помощь – всего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514,0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719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-единовременное социальное пособие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7,4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719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-ежемесячное социальное пособие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292,2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23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-социальное пособие для возмещения затрат на приобретение подгузников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214,4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23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Число получателей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1 267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812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2. Бесплатное обеспечение продуктами питания детей первых двух лет жизни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62,1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88,1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723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Число получателей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0628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Таблица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420405"/>
              </p:ext>
            </p:extLst>
          </p:nvPr>
        </p:nvGraphicFramePr>
        <p:xfrm>
          <a:off x="2008312" y="1268761"/>
          <a:ext cx="8208912" cy="41123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48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0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368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Виды обязательств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Всего по органам местного управления и самоуправления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1.Долг органов местного управления и самоуправления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5 214,8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1.1. Ценные бумаги (облигации)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5 214,8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9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2.Долг, гарантированный местными исполнительными и распорядительными органами по кредитам банков, выданным субъектам хозяйствования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169,3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 долговых обязательств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5 384,1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49" name="Прямая соединительная линия 48"/>
          <p:cNvCxnSpPr/>
          <p:nvPr/>
        </p:nvCxnSpPr>
        <p:spPr>
          <a:xfrm>
            <a:off x="4330700" y="9675813"/>
            <a:ext cx="361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67"/>
          <p:cNvSpPr>
            <a:spLocks noChangeArrowheads="1"/>
          </p:cNvSpPr>
          <p:nvPr/>
        </p:nvSpPr>
        <p:spPr bwMode="auto">
          <a:xfrm>
            <a:off x="1936304" y="332656"/>
            <a:ext cx="82809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latin typeface="Arial" pitchFamily="34" charset="0"/>
                <a:cs typeface="Arial" pitchFamily="34" charset="0"/>
              </a:rPr>
              <a:t>Долговые обязательства органов местного управления и самоуправления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Сенненского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района на 1 января 2023  г., 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457462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47101" y="374883"/>
          <a:ext cx="9297798" cy="6108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46574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166997"/>
              </p:ext>
            </p:extLst>
          </p:nvPr>
        </p:nvGraphicFramePr>
        <p:xfrm>
          <a:off x="1579562" y="380402"/>
          <a:ext cx="9286875" cy="6080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47101" y="379252"/>
          <a:ext cx="9297798" cy="6099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2835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43708" y="390447"/>
          <a:ext cx="9304587" cy="607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42733" y="387991"/>
          <a:ext cx="9306537" cy="6082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52562" y="388654"/>
          <a:ext cx="9286875" cy="6080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55095" y="389106"/>
          <a:ext cx="9281809" cy="6079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47101" y="379252"/>
          <a:ext cx="9297798" cy="6099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810323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0000000-0008-0000-0A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47101" y="374883"/>
          <a:ext cx="9297798" cy="6108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9428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51641" y="357167"/>
            <a:ext cx="11077904" cy="5650125"/>
          </a:xfrm>
        </p:spPr>
        <p:txBody>
          <a:bodyPr>
            <a:norm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Консолидированный бюджет района за  2022 год исполнен по доходам в сумме 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48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571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рублей, по расходам – 50 638,4 тыс. рублей.</a:t>
            </a:r>
          </a:p>
          <a:p>
            <a:pPr algn="just"/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Поступления  собственных доходов бюджета </a:t>
            </a:r>
            <a:r>
              <a:rPr lang="ru-RU" sz="1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Сенненского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 составили 19 342,6 тыс. рублей или 101,5 процента к годовому плану. Налоговые доходы поступили в сумме 17 363,9 тыс. рублей, неналоговые доходы – 1978,7 тыс. рублей.</a:t>
            </a:r>
          </a:p>
          <a:p>
            <a:pPr algn="just"/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Безвозмездные поступления из областного бюджета в структуре доходов бюджета района составили 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0,2 процента (29 228,6 тыс. рублей), в том числе дотация – 55,7 процента (27 005,7 тыс. рублей), субвенции – 0,1 процента (69,1 тыс. рублей), иные межбюджетные трансферты – 4,4 процента (2 153,8 тыс. рублей)</a:t>
            </a:r>
          </a:p>
          <a:p>
            <a:pPr algn="just"/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Расходы консолидированного бюджета района за  2022 год профинансированы в сумме 50 638,4 тыс. рублей или 99,1 процента к годовому плану. В объеме расходов бюджета района текущие расходы составляют 45076,9 тыс. рублей или 89 процентов всех расходов, из них расходы на выплату заработной платы с начислениями на нее, трансфертов населению, расчеты за лекарственные средства, продукты питания, коммунальные услуги, субсидирование жилищно-коммунальных и транспортных услуг населению, расчеты за топливо, отпускаемое населению, обслуживание долга – 40 326,8 тыс. рублей или 79,6 процента. Расходы капитального характера профинансированы в сумме 5 561,5 тыс. рублей или </a:t>
            </a:r>
            <a:r>
              <a:rPr lang="ru-RU" sz="17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  процентов 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всех расходов.</a:t>
            </a:r>
          </a:p>
        </p:txBody>
      </p:sp>
    </p:spTree>
    <p:extLst>
      <p:ext uri="{BB962C8B-B14F-4D97-AF65-F5344CB8AC3E}">
        <p14:creationId xmlns:p14="http://schemas.microsoft.com/office/powerpoint/2010/main" val="2770217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36020" y="867102"/>
            <a:ext cx="4824247" cy="47296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Аграрный бизнес  </a:t>
            </a:r>
            <a:r>
              <a:rPr lang="en-US" dirty="0"/>
              <a:t>3</a:t>
            </a:r>
            <a:r>
              <a:rPr lang="ru-RU" dirty="0"/>
              <a:t> </a:t>
            </a:r>
            <a:r>
              <a:rPr lang="en-US" dirty="0"/>
              <a:t>771</a:t>
            </a:r>
            <a:r>
              <a:rPr lang="ru-RU" dirty="0"/>
              <a:t>,</a:t>
            </a:r>
            <a:r>
              <a:rPr lang="en-US" dirty="0"/>
              <a:t>3</a:t>
            </a:r>
            <a:r>
              <a:rPr lang="ru-RU" dirty="0"/>
              <a:t> тыс. рублей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6021" y="1613335"/>
            <a:ext cx="4824247" cy="93016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Управление государственными финансами и регулирование финансового рынка 1 </a:t>
            </a:r>
            <a:r>
              <a:rPr lang="en-US" dirty="0"/>
              <a:t>529</a:t>
            </a:r>
            <a:r>
              <a:rPr lang="ru-RU" dirty="0"/>
              <a:t>,</a:t>
            </a:r>
            <a:r>
              <a:rPr lang="en-US" dirty="0"/>
              <a:t>8</a:t>
            </a:r>
            <a:r>
              <a:rPr lang="ru-RU" dirty="0"/>
              <a:t> тыс. рублей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6022" y="2811516"/>
            <a:ext cx="4824247" cy="47296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Социальная защита </a:t>
            </a:r>
            <a:r>
              <a:rPr lang="en-US" dirty="0"/>
              <a:t>2</a:t>
            </a:r>
            <a:r>
              <a:rPr lang="ru-RU" dirty="0"/>
              <a:t> </a:t>
            </a:r>
            <a:r>
              <a:rPr lang="en-US" dirty="0"/>
              <a:t>124</a:t>
            </a:r>
            <a:r>
              <a:rPr lang="ru-RU" dirty="0"/>
              <a:t>,</a:t>
            </a:r>
            <a:r>
              <a:rPr lang="en-US" dirty="0"/>
              <a:t>6</a:t>
            </a:r>
            <a:r>
              <a:rPr lang="ru-RU" dirty="0"/>
              <a:t> тыс. рублей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6022" y="3552497"/>
            <a:ext cx="4824247" cy="61485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Здоровье народа и демографическая безопасность  </a:t>
            </a:r>
            <a:r>
              <a:rPr lang="en-US" dirty="0"/>
              <a:t>10</a:t>
            </a:r>
            <a:r>
              <a:rPr lang="ru-RU" dirty="0"/>
              <a:t> </a:t>
            </a:r>
            <a:r>
              <a:rPr lang="en-US" dirty="0"/>
              <a:t>197</a:t>
            </a:r>
            <a:r>
              <a:rPr lang="ru-RU" dirty="0"/>
              <a:t>,0 тыс. рублей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6023" y="4561489"/>
            <a:ext cx="4824247" cy="62011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Образование и молодежная политика                1</a:t>
            </a:r>
            <a:r>
              <a:rPr lang="en-US" dirty="0"/>
              <a:t>7</a:t>
            </a:r>
            <a:r>
              <a:rPr lang="ru-RU" dirty="0"/>
              <a:t> </a:t>
            </a:r>
            <a:r>
              <a:rPr lang="en-US" dirty="0"/>
              <a:t>667</a:t>
            </a:r>
            <a:r>
              <a:rPr lang="ru-RU" dirty="0"/>
              <a:t>,</a:t>
            </a:r>
            <a:r>
              <a:rPr lang="en-US" dirty="0"/>
              <a:t>8</a:t>
            </a:r>
            <a:r>
              <a:rPr lang="ru-RU" dirty="0"/>
              <a:t> тыс. рублей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6024" y="5449615"/>
            <a:ext cx="4824247" cy="47296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Культура Беларуси 1 </a:t>
            </a:r>
            <a:r>
              <a:rPr lang="en-US" dirty="0"/>
              <a:t>7</a:t>
            </a:r>
            <a:r>
              <a:rPr lang="ru-RU" dirty="0"/>
              <a:t>78,</a:t>
            </a:r>
            <a:r>
              <a:rPr lang="en-US" dirty="0"/>
              <a:t>4</a:t>
            </a:r>
            <a:r>
              <a:rPr lang="ru-RU" dirty="0"/>
              <a:t> тыс. рублей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58602" y="867101"/>
            <a:ext cx="4824247" cy="62536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Физическая культура и спорт </a:t>
            </a:r>
            <a:r>
              <a:rPr lang="en-US" dirty="0"/>
              <a:t>740</a:t>
            </a:r>
            <a:r>
              <a:rPr lang="ru-RU" dirty="0"/>
              <a:t>,5 тыс. рублей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458601" y="1661947"/>
            <a:ext cx="4824247" cy="6595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Комфортное жилье и благоприятная среда      </a:t>
            </a:r>
            <a:r>
              <a:rPr lang="en-US" dirty="0"/>
              <a:t>6</a:t>
            </a:r>
            <a:r>
              <a:rPr lang="ru-RU" dirty="0"/>
              <a:t> </a:t>
            </a:r>
            <a:r>
              <a:rPr lang="en-US" dirty="0"/>
              <a:t>386</a:t>
            </a:r>
            <a:r>
              <a:rPr lang="ru-RU" dirty="0"/>
              <a:t>,1 тыс. рублей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58599" y="2516624"/>
            <a:ext cx="4824247" cy="47296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Строительство жилья </a:t>
            </a:r>
            <a:r>
              <a:rPr lang="en-US" dirty="0"/>
              <a:t>56</a:t>
            </a:r>
            <a:r>
              <a:rPr lang="ru-RU" dirty="0"/>
              <a:t>,5тыс. рублей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58599" y="3146233"/>
            <a:ext cx="4824247" cy="825062"/>
          </a:xfrm>
          <a:prstGeom prst="round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Земельно-имущественные отношения, геодезическая и картографическая деятельность </a:t>
            </a:r>
            <a:r>
              <a:rPr lang="en-US" dirty="0"/>
              <a:t>9</a:t>
            </a:r>
            <a:r>
              <a:rPr lang="ru-RU" dirty="0"/>
              <a:t>,</a:t>
            </a:r>
            <a:r>
              <a:rPr lang="en-US" dirty="0"/>
              <a:t>3</a:t>
            </a:r>
            <a:r>
              <a:rPr lang="ru-RU" dirty="0"/>
              <a:t> тыс. рублей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458599" y="4142803"/>
            <a:ext cx="4824247" cy="472965"/>
          </a:xfrm>
          <a:prstGeom prst="round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Транспортный комплекс </a:t>
            </a:r>
            <a:r>
              <a:rPr lang="en-US" dirty="0"/>
              <a:t>105</a:t>
            </a:r>
            <a:r>
              <a:rPr lang="ru-RU" dirty="0"/>
              <a:t>,8 тыс. рублей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539767" y="110355"/>
            <a:ext cx="8886495" cy="4729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Государственные программы </a:t>
            </a:r>
            <a:r>
              <a:rPr lang="en-US" dirty="0">
                <a:solidFill>
                  <a:schemeClr val="tx1"/>
                </a:solidFill>
              </a:rPr>
              <a:t>44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506</a:t>
            </a:r>
            <a:r>
              <a:rPr lang="ru-RU" dirty="0">
                <a:solidFill>
                  <a:schemeClr val="tx1"/>
                </a:solidFill>
              </a:rPr>
              <a:t>,</a:t>
            </a:r>
            <a:r>
              <a:rPr lang="en-US" dirty="0">
                <a:solidFill>
                  <a:schemeClr val="tx1"/>
                </a:solidFill>
              </a:rPr>
              <a:t>9</a:t>
            </a:r>
            <a:r>
              <a:rPr lang="ru-RU" dirty="0">
                <a:solidFill>
                  <a:schemeClr val="tx1"/>
                </a:solidFill>
              </a:rPr>
              <a:t> тыс. рублей  (</a:t>
            </a:r>
            <a:r>
              <a:rPr lang="en-US" dirty="0">
                <a:solidFill>
                  <a:schemeClr val="tx1"/>
                </a:solidFill>
              </a:rPr>
              <a:t>87</a:t>
            </a:r>
            <a:r>
              <a:rPr lang="ru-RU" dirty="0">
                <a:solidFill>
                  <a:schemeClr val="tx1"/>
                </a:solidFill>
              </a:rPr>
              <a:t>,</a:t>
            </a:r>
            <a:r>
              <a:rPr lang="en-US" dirty="0">
                <a:solidFill>
                  <a:schemeClr val="tx1"/>
                </a:solidFill>
              </a:rPr>
              <a:t>9</a:t>
            </a:r>
            <a:r>
              <a:rPr lang="ru-RU" dirty="0">
                <a:solidFill>
                  <a:schemeClr val="tx1"/>
                </a:solidFill>
              </a:rPr>
              <a:t>% расходов бюджета)</a:t>
            </a:r>
          </a:p>
        </p:txBody>
      </p:sp>
      <p:sp>
        <p:nvSpPr>
          <p:cNvPr id="16" name="Скругленный прямоугольник 14">
            <a:extLst>
              <a:ext uri="{FF2B5EF4-FFF2-40B4-BE49-F238E27FC236}">
                <a16:creationId xmlns:a16="http://schemas.microsoft.com/office/drawing/2014/main" id="{F7C9E287-F13C-43C5-B610-D63535DD73B8}"/>
              </a:ext>
            </a:extLst>
          </p:cNvPr>
          <p:cNvSpPr/>
          <p:nvPr/>
        </p:nvSpPr>
        <p:spPr>
          <a:xfrm>
            <a:off x="6458599" y="4787276"/>
            <a:ext cx="4824247" cy="620110"/>
          </a:xfrm>
          <a:prstGeom prst="round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Охрана окружающей среды и устойчивое использование природных ресурсов 4</a:t>
            </a:r>
            <a:r>
              <a:rPr lang="en-US" sz="1600" dirty="0"/>
              <a:t>9</a:t>
            </a:r>
            <a:r>
              <a:rPr lang="ru-RU" sz="1600" dirty="0"/>
              <a:t>,</a:t>
            </a:r>
            <a:r>
              <a:rPr lang="en-US" sz="1600" dirty="0"/>
              <a:t>7</a:t>
            </a:r>
            <a:r>
              <a:rPr lang="ru-RU" sz="1600" dirty="0"/>
              <a:t>  тыс. руб.</a:t>
            </a:r>
          </a:p>
        </p:txBody>
      </p:sp>
      <p:sp>
        <p:nvSpPr>
          <p:cNvPr id="18" name="Скругленный прямоугольник 14">
            <a:extLst>
              <a:ext uri="{FF2B5EF4-FFF2-40B4-BE49-F238E27FC236}">
                <a16:creationId xmlns:a16="http://schemas.microsoft.com/office/drawing/2014/main" id="{E5DCEE42-2094-4AA1-89AA-85B41683B338}"/>
              </a:ext>
            </a:extLst>
          </p:cNvPr>
          <p:cNvSpPr/>
          <p:nvPr/>
        </p:nvSpPr>
        <p:spPr>
          <a:xfrm>
            <a:off x="6458599" y="5590185"/>
            <a:ext cx="4824247" cy="472965"/>
          </a:xfrm>
          <a:prstGeom prst="round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Увековечение памяти о погибших при защите Отечества </a:t>
            </a:r>
            <a:r>
              <a:rPr lang="en-US" dirty="0"/>
              <a:t>14</a:t>
            </a:r>
            <a:r>
              <a:rPr lang="ru-RU" dirty="0"/>
              <a:t>,</a:t>
            </a:r>
            <a:r>
              <a:rPr lang="en-US" dirty="0"/>
              <a:t>1</a:t>
            </a:r>
            <a:r>
              <a:rPr lang="ru-RU" dirty="0"/>
              <a:t> тыс. рублей</a:t>
            </a:r>
          </a:p>
        </p:txBody>
      </p:sp>
      <p:sp>
        <p:nvSpPr>
          <p:cNvPr id="19" name="Скругленный прямоугольник 9">
            <a:extLst>
              <a:ext uri="{FF2B5EF4-FFF2-40B4-BE49-F238E27FC236}">
                <a16:creationId xmlns:a16="http://schemas.microsoft.com/office/drawing/2014/main" id="{4A1C3048-B2B5-4F4B-B717-B4F5D549E1D4}"/>
              </a:ext>
            </a:extLst>
          </p:cNvPr>
          <p:cNvSpPr/>
          <p:nvPr/>
        </p:nvSpPr>
        <p:spPr>
          <a:xfrm>
            <a:off x="536020" y="6095557"/>
            <a:ext cx="4824247" cy="47296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Энергосбережение  </a:t>
            </a:r>
            <a:r>
              <a:rPr lang="en-US" dirty="0"/>
              <a:t>76,0</a:t>
            </a:r>
            <a:r>
              <a:rPr lang="ru-RU" dirty="0"/>
              <a:t> 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730998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654" y="5517232"/>
            <a:ext cx="64187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639616" y="938155"/>
            <a:ext cx="2736304" cy="7498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740" y="945919"/>
            <a:ext cx="640800" cy="742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654176" y="5479132"/>
            <a:ext cx="2649736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064" y="1983284"/>
            <a:ext cx="640800" cy="80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773511" y="938155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061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тыс. рублей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39616" y="1914870"/>
            <a:ext cx="2750380" cy="7831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620408" y="1983285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Здравоохранение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145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724" y="2851645"/>
            <a:ext cx="640800" cy="845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636156" y="2851645"/>
            <a:ext cx="2739765" cy="8022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691267" y="35759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646004" y="2929585"/>
            <a:ext cx="2729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Национальная экономика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467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тыс. рублей</a:t>
            </a:r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20" y="3945248"/>
            <a:ext cx="786004" cy="9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2646006" y="3945248"/>
            <a:ext cx="2743991" cy="12360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629555" y="3980964"/>
            <a:ext cx="27705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Жилищно-коммунальные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услуги, жилищное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строительство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513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тыс. рублей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392144" y="1060888"/>
            <a:ext cx="2954026" cy="11439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741208" y="5483047"/>
            <a:ext cx="2562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889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тыс. рублей</a:t>
            </a:r>
          </a:p>
        </p:txBody>
      </p:sp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008" y="1101264"/>
            <a:ext cx="1064890" cy="1107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7392144" y="1008846"/>
            <a:ext cx="2954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Физическая культура, спорт, культура и средства массовой информации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470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тыс. рублей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009" y="2563227"/>
            <a:ext cx="1064891" cy="89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7392889" y="3614885"/>
            <a:ext cx="2980595" cy="1457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7384744" y="2357979"/>
            <a:ext cx="2953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Государственные органы общего назначения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361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тыс. рублей</a:t>
            </a:r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008" y="3653854"/>
            <a:ext cx="1064890" cy="121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7419457" y="5315734"/>
            <a:ext cx="2954026" cy="921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392144" y="2357264"/>
            <a:ext cx="2954026" cy="921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026" y="5374163"/>
            <a:ext cx="1357115" cy="864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7414893" y="3617135"/>
            <a:ext cx="28016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Обслуживание долга органов местного управления и самоуправления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383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,7 тыс. рублей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443794" y="5374162"/>
            <a:ext cx="28940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Расходы по другим разделам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3 344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тыс. рублей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984740" y="85516"/>
            <a:ext cx="83887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Состав расходов консолидированного бюджета по функциональной классификации за 2022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9101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864096"/>
          </a:xfrm>
        </p:spPr>
        <p:txBody>
          <a:bodyPr>
            <a:normAutofit/>
          </a:bodyPr>
          <a:lstStyle/>
          <a:p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Экономическая классификация расходов консолидированного бюджета за  2022 год 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12252919"/>
              </p:ext>
            </p:extLst>
          </p:nvPr>
        </p:nvGraphicFramePr>
        <p:xfrm>
          <a:off x="1981200" y="1124745"/>
          <a:ext cx="4040188" cy="547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504151568"/>
              </p:ext>
            </p:extLst>
          </p:nvPr>
        </p:nvGraphicFramePr>
        <p:xfrm>
          <a:off x="6169026" y="1124745"/>
          <a:ext cx="4041775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36062062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617</TotalTime>
  <Words>906</Words>
  <Application>Microsoft Office PowerPoint</Application>
  <PresentationFormat>Широкоэкранный</PresentationFormat>
  <Paragraphs>117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Bookman Old Style</vt:lpstr>
      <vt:lpstr>Calibri</vt:lpstr>
      <vt:lpstr>Corbel</vt:lpstr>
      <vt:lpstr>Times New Roman</vt:lpstr>
      <vt:lpstr>Wingdings</vt:lpstr>
      <vt:lpstr>Базис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Экономическая классификация расходов консолидированного бюджета за  2022 год </vt:lpstr>
      <vt:lpstr>Состав и структура расходов консолидированного бюджета на национальную экономику за 2022 год</vt:lpstr>
      <vt:lpstr>Структура расходов консолидированного бюджета Сенненского района по функциональной классификации за 2022 год (в процентах)</vt:lpstr>
      <vt:lpstr>  Сведения о расходах на выплату государственной адресной социальной помощи, бесплатное обеспечение продуктами питания детей первых двух лет жизни по Сенненскому району за  2022 год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Колдыбов Константин Леонидович</dc:creator>
  <cp:lastModifiedBy>Горбачева Валентина Васильевна</cp:lastModifiedBy>
  <cp:revision>132</cp:revision>
  <cp:lastPrinted>2023-03-10T13:22:28Z</cp:lastPrinted>
  <dcterms:created xsi:type="dcterms:W3CDTF">2020-12-02T08:45:04Z</dcterms:created>
  <dcterms:modified xsi:type="dcterms:W3CDTF">2023-03-10T13:35:10Z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137080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S9.2.0</vt:lpwstr>
  </property>
</Properties>
</file>