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drawingml.chartshapes+xml" PartName="/ppt/drawings/drawing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8" r:id="rId3"/>
    <p:sldId id="283" r:id="rId4"/>
    <p:sldId id="285" r:id="rId5"/>
    <p:sldId id="297" r:id="rId6"/>
    <p:sldId id="275" r:id="rId7"/>
    <p:sldId id="301" r:id="rId8"/>
    <p:sldId id="286" r:id="rId9"/>
    <p:sldId id="299" r:id="rId10"/>
    <p:sldId id="282" r:id="rId11"/>
    <p:sldId id="277" r:id="rId12"/>
  </p:sldIdLst>
  <p:sldSz cx="9144000" cy="6858000" type="screen4x3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72" d="100"/>
          <a:sy n="72" d="100"/>
        </p:scale>
        <p:origin x="12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 ?><Relationships xmlns="http://schemas.openxmlformats.org/package/2006/relationships"><Relationship Id="rId2" Target="../drawings/drawing1.xml" Type="http://schemas.openxmlformats.org/officeDocument/2006/relationships/chartUserShapes"/><Relationship Id="rId1" Target="NULL" TargetMode="External" Type="http://schemas.openxmlformats.org/officeDocument/2006/relationships/oleObject"/></Relationships>
</file>

<file path=ppt/charts/_rels/chart2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3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4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5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6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7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Структура доходов бюджета на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2023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год,   </a:t>
            </a:r>
          </a:p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0.20494794400699914"/>
          <c:y val="8.268708278018713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277777777777767E-2"/>
          <c:y val="0.12941081872582474"/>
          <c:w val="0.844444444444446"/>
          <c:h val="0.740984514340169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в 2017 году</c:v>
                </c:pt>
              </c:strCache>
            </c:strRef>
          </c:tx>
          <c:explosion val="24"/>
          <c:dLbls>
            <c:dLbl>
              <c:idx val="0"/>
              <c:layout>
                <c:manualLayout>
                  <c:x val="1.8062554680664995E-2"/>
                  <c:y val="-6.485517666654189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 Налоговые доходы
20</a:t>
                    </a:r>
                    <a:r>
                      <a:rPr lang="ru-RU" sz="1400" baseline="0" dirty="0"/>
                      <a:t> 364,4</a:t>
                    </a:r>
                  </a:p>
                  <a:p>
                    <a:r>
                      <a:rPr lang="ru-RU" sz="1400" dirty="0"/>
                      <a:t>37,6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6C-4F93-BF90-45E1C729AB80}"/>
                </c:ext>
              </c:extLst>
            </c:dLbl>
            <c:dLbl>
              <c:idx val="1"/>
              <c:layout>
                <c:manualLayout>
                  <c:x val="0.1018571741032370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доходы
2</a:t>
                    </a:r>
                    <a:r>
                      <a:rPr lang="ru-RU" sz="1400" baseline="0" dirty="0"/>
                      <a:t> 911,1</a:t>
                    </a:r>
                  </a:p>
                  <a:p>
                    <a:r>
                      <a:rPr lang="ru-RU" sz="1400" dirty="0"/>
                      <a:t>5,4 %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6C-4F93-BF90-45E1C729AB80}"/>
                </c:ext>
              </c:extLst>
            </c:dLbl>
            <c:dLbl>
              <c:idx val="2"/>
              <c:layout>
                <c:manualLayout>
                  <c:x val="5.625546806649163E-4"/>
                  <c:y val="-0.3804724036744323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 Безвозмездные поступления
30</a:t>
                    </a: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 821,5</a:t>
                    </a:r>
                  </a:p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57,0 </a:t>
                    </a: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6C-4F93-BF90-45E1C729AB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BY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9284.4</c:v>
                </c:pt>
                <c:pt idx="1">
                  <c:v>1153.0999999999999</c:v>
                </c:pt>
                <c:pt idx="2">
                  <c:v>13156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6C-4F93-BF90-45E1C729A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32398.5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4341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5532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2804.1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2202.9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678.8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1669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53 430,3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734.8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704.2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1 622,8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45.3</c:v>
                </c:pt>
                <c:pt idx="1">
                  <c:v>43.4</c:v>
                </c:pt>
                <c:pt idx="2">
                  <c:v>7.6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20-4C12-A478-9925ACB0B919}"/>
                </c:ext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5"/>
              <c:layout>
                <c:manualLayout>
                  <c:x val="3.8098722138672755E-2"/>
                  <c:y val="6.22750622410790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20-4C12-A478-9925ACB0B919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ОХРАНА ОКРУЖАЮЩЕЙ СРЕДЫ</c:v>
                </c:pt>
                <c:pt idx="4">
                  <c:v>СОЦИАЛЬНАЯ СФЕРА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6668</c:v>
                </c:pt>
                <c:pt idx="1">
                  <c:v>1622.8</c:v>
                </c:pt>
                <c:pt idx="2">
                  <c:v>6091.7</c:v>
                </c:pt>
                <c:pt idx="3">
                  <c:v>86</c:v>
                </c:pt>
                <c:pt idx="4">
                  <c:v>38960.300000000003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20377.3</c:v>
                </c:pt>
                <c:pt idx="1">
                  <c:v>12451</c:v>
                </c:pt>
                <c:pt idx="2">
                  <c:v>2865.4</c:v>
                </c:pt>
                <c:pt idx="3">
                  <c:v>3266.6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0.09375</cdr:x>
      <cdr:y>0.25581</cdr:y>
    </cdr:from>
    <cdr:to>
      <cdr:x>0.19375</cdr:x>
      <cdr:y>0.40465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857224" y="1571636"/>
          <a:ext cx="914400" cy="9144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2950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6" tIns="45903" rIns="91806" bIns="459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1" y="4711382"/>
            <a:ext cx="5455920" cy="4463415"/>
          </a:xfrm>
          <a:prstGeom prst="rect">
            <a:avLst/>
          </a:prstGeom>
        </p:spPr>
        <p:txBody>
          <a:bodyPr vert="horz" lIns="91806" tIns="45903" rIns="91806" bIns="4590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1044"/>
            <a:ext cx="2955290" cy="495935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3" y="9421044"/>
            <a:ext cx="2955290" cy="495935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8" Target="../media/image8.jpeg" Type="http://schemas.openxmlformats.org/officeDocument/2006/relationships/image"/><Relationship Id="rId3" Target="../media/image3.jpeg" Type="http://schemas.openxmlformats.org/officeDocument/2006/relationships/image"/><Relationship Id="rId7" Target="../media/image7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6.jpeg" Type="http://schemas.openxmlformats.org/officeDocument/2006/relationships/image"/><Relationship Id="rId5" Target="../media/image5.jpeg" Type="http://schemas.openxmlformats.org/officeDocument/2006/relationships/image"/><Relationship Id="rId10" Target="../media/image10.jpeg" Type="http://schemas.openxmlformats.org/officeDocument/2006/relationships/image"/><Relationship Id="rId4" Target="../media/image4.jpeg" Type="http://schemas.openxmlformats.org/officeDocument/2006/relationships/image"/><Relationship Id="rId9" Target="../media/image9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235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Бюджет для граждан консолидированного  бюджета Сенненского района на 2023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на 2023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1740942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1872161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365942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5 214,8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5 384,1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января 2023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11396310"/>
              </p:ext>
            </p:extLst>
          </p:nvPr>
        </p:nvGraphicFramePr>
        <p:xfrm>
          <a:off x="-16768" y="721388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86776" y="214290"/>
            <a:ext cx="571504" cy="400110"/>
          </a:xfrm>
          <a:prstGeom prst="rect">
            <a:avLst/>
          </a:prstGeom>
          <a:noFill/>
          <a:ln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226593"/>
              </p:ext>
            </p:extLst>
          </p:nvPr>
        </p:nvGraphicFramePr>
        <p:xfrm>
          <a:off x="0" y="2"/>
          <a:ext cx="12103949" cy="7052166"/>
        </p:xfrm>
        <a:graphic>
          <a:graphicData uri="http://schemas.openxmlformats.org/drawingml/2006/table">
            <a:tbl>
              <a:tblPr/>
              <a:tblGrid>
                <a:gridCol w="35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350">
                  <a:extLst>
                    <a:ext uri="{9D8B030D-6E8A-4147-A177-3AD203B41FA5}">
                      <a16:colId xmlns:a16="http://schemas.microsoft.com/office/drawing/2014/main" val="1440456189"/>
                    </a:ext>
                  </a:extLst>
                </a:gridCol>
                <a:gridCol w="4330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0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33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7766">
                  <a:extLst>
                    <a:ext uri="{9D8B030D-6E8A-4147-A177-3AD203B41FA5}">
                      <a16:colId xmlns:a16="http://schemas.microsoft.com/office/drawing/2014/main" val="822843272"/>
                    </a:ext>
                  </a:extLst>
                </a:gridCol>
                <a:gridCol w="397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07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0871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3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Собственные доходы бюджета района на 2023 год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Собственные доходы бюджета района на 2023 год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показателей 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показателей </a:t>
                      </a:r>
                    </a:p>
                  </a:txBody>
                  <a:tcPr marL="7537" marR="7537" marT="75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План на год   (тыс.рублей)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 в общем объеме доходов, %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Налоговые доходы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20 364,4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87,5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подоходный налог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подоходный налог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11 714,9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прибыль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прибыль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528,9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налоги на собственность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налоги на собственность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2 327,0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22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налог на добавленную стоимость 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добавленную стоимость 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3 559,0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Неналоговые доходы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Неналоговые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2 911,1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12,5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компенсации расходов государства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компенсации расходов государства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2 063,0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доходы от приватизации (продажи) жилых помещений государственного жилищного фонда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доходы от приватизации (продажи) жилых помещений государственного жилищного фонда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219,3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собственные доходы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собственные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23 275,5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849586"/>
              </p:ext>
            </p:extLst>
          </p:nvPr>
        </p:nvGraphicFramePr>
        <p:xfrm>
          <a:off x="0" y="-261303"/>
          <a:ext cx="10157963" cy="7499725"/>
        </p:xfrm>
        <a:graphic>
          <a:graphicData uri="http://schemas.openxmlformats.org/drawingml/2006/table">
            <a:tbl>
              <a:tblPr/>
              <a:tblGrid>
                <a:gridCol w="251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69">
                  <a:extLst>
                    <a:ext uri="{9D8B030D-6E8A-4147-A177-3AD203B41FA5}">
                      <a16:colId xmlns:a16="http://schemas.microsoft.com/office/drawing/2014/main" val="1088452277"/>
                    </a:ext>
                  </a:extLst>
                </a:gridCol>
                <a:gridCol w="104353">
                  <a:extLst>
                    <a:ext uri="{9D8B030D-6E8A-4147-A177-3AD203B41FA5}">
                      <a16:colId xmlns:a16="http://schemas.microsoft.com/office/drawing/2014/main" val="3866940054"/>
                    </a:ext>
                  </a:extLst>
                </a:gridCol>
                <a:gridCol w="372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0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061">
                  <a:extLst>
                    <a:ext uri="{9D8B030D-6E8A-4147-A177-3AD203B41FA5}">
                      <a16:colId xmlns:a16="http://schemas.microsoft.com/office/drawing/2014/main" val="2494771146"/>
                    </a:ext>
                  </a:extLst>
                </a:gridCol>
                <a:gridCol w="11328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1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62">
                  <a:extLst>
                    <a:ext uri="{9D8B030D-6E8A-4147-A177-3AD203B41FA5}">
                      <a16:colId xmlns:a16="http://schemas.microsoft.com/office/drawing/2014/main" val="656824203"/>
                    </a:ext>
                  </a:extLst>
                </a:gridCol>
                <a:gridCol w="327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6524">
                  <a:extLst>
                    <a:ext uri="{9D8B030D-6E8A-4147-A177-3AD203B41FA5}">
                      <a16:colId xmlns:a16="http://schemas.microsoft.com/office/drawing/2014/main" val="1178185661"/>
                    </a:ext>
                  </a:extLst>
                </a:gridCol>
                <a:gridCol w="1361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265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1"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1"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на 2023 год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на 2023 год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  <a:endParaRPr lang="ru-BY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НА ГОД (</a:t>
                      </a:r>
                      <a:r>
                        <a:rPr lang="ru-RU" sz="15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06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just" fontAlgn="b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775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23 275,5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40030"/>
                  </a:ext>
                </a:extLst>
              </a:tr>
              <a:tr h="379305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  <a:endParaRPr lang="ru-RU" sz="1600" b="0" i="1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30 821,5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296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 том числе: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 том числе: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BY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37666"/>
                  </a:ext>
                </a:extLst>
              </a:tr>
              <a:tr h="25074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2216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29 876,8</a:t>
                      </a:r>
                      <a:endParaRPr lang="ru-BY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31248"/>
                  </a:ext>
                </a:extLst>
              </a:tr>
              <a:tr h="24782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36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527,1</a:t>
                      </a:r>
                      <a:endParaRPr lang="ru-BY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68503"/>
                  </a:ext>
                </a:extLst>
              </a:tr>
              <a:tr h="24490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8056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16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</a:rPr>
                        <a:t>иные межбюджетные трансферты</a:t>
                      </a:r>
                      <a:endParaRPr lang="ru-BY" spc="0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иные межбюджетные трансферты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417,6</a:t>
                      </a:r>
                      <a:endParaRPr lang="ru-BY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36257"/>
                  </a:ext>
                </a:extLst>
              </a:tr>
              <a:tr h="24198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0976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ДОХОДОВ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ДОХОДОВ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54 097,0</a:t>
                      </a:r>
                      <a:endParaRPr lang="ru-BY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291698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53 430,3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55006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Профицит (+)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BY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BY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55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на  202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год утвержден по доходам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54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097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 и расходам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430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рублей, с превышением доходов на расходами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666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предусмотрены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275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рублей. Налоговые доходы запланированы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364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рублей, неналоговые доходы –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911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составляют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57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процентов (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821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рублей), из них дотация – 55,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процента (2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876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рублей), субвенции –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процент (527,1 тыс. рублей), иные межбюджетные трансферты – 0,8 процента (417,6 тыс. рублей).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на 2023 года запланированы в сумме 53 430,3 тыс. рублей. В объеме расходов бюджета района средства, предусмотренные на текущие расходы, составляют 51 331,3 тыс. рублей или 96,1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47 080,9 тыс. рублей или 88,1 процента. Расходы капитального характера запланированы в сумме 1 666,2 тыс. рублей </a:t>
            </a:r>
            <a:r>
              <a:rPr lang="ru-RU" sz="1700">
                <a:latin typeface="Times New Roman" pitchFamily="18" charset="0"/>
                <a:cs typeface="Times New Roman" pitchFamily="18" charset="0"/>
              </a:rPr>
              <a:t>или 3,1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02016" y="1507577"/>
            <a:ext cx="3618185" cy="3547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Аграрный бизнес   </a:t>
            </a:r>
            <a:r>
              <a:rPr lang="en-US" sz="1350" dirty="0"/>
              <a:t>7</a:t>
            </a:r>
            <a:r>
              <a:rPr lang="ru-RU" sz="1350" dirty="0"/>
              <a:t>34,8 тыс. рублей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2016" y="2067252"/>
            <a:ext cx="3618185" cy="697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Управление государственными финансами и регулирование финансового рынка 1 869,7 тыс. рублей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2017" y="2965887"/>
            <a:ext cx="3618185" cy="3547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Социальная защита </a:t>
            </a:r>
            <a:r>
              <a:rPr lang="en-US" sz="1350" dirty="0"/>
              <a:t>2</a:t>
            </a:r>
            <a:r>
              <a:rPr lang="ru-RU" sz="1350" dirty="0"/>
              <a:t> 4</a:t>
            </a:r>
            <a:r>
              <a:rPr lang="en-US" sz="1350" dirty="0"/>
              <a:t>2</a:t>
            </a:r>
            <a:r>
              <a:rPr lang="ru-RU" sz="1350" dirty="0"/>
              <a:t>9,4 тыс. рублей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2017" y="3521623"/>
            <a:ext cx="3618185" cy="46114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Здоровье народа и демографическая безопасность  </a:t>
            </a:r>
            <a:r>
              <a:rPr lang="en-US" sz="1350" dirty="0"/>
              <a:t>1</a:t>
            </a:r>
            <a:r>
              <a:rPr lang="ru-RU" sz="1350" dirty="0"/>
              <a:t>2 508,4 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2018" y="4278367"/>
            <a:ext cx="3618185" cy="46508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Образование и молодежная политика                21 108,3 тыс. рублей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2019" y="4944462"/>
            <a:ext cx="3618185" cy="3547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Культура Беларуси 2 072,3 тыс. рублей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43952" y="1507576"/>
            <a:ext cx="3618185" cy="46902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Физическая культура и спорт 846,2 тыс. рублей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43951" y="2103710"/>
            <a:ext cx="3618185" cy="49464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Комфортное жилье и благоприятная среда      </a:t>
            </a:r>
            <a:r>
              <a:rPr lang="en-US" sz="1350" dirty="0"/>
              <a:t>6</a:t>
            </a:r>
            <a:r>
              <a:rPr lang="ru-RU" sz="1350" dirty="0"/>
              <a:t> 080,8 тыс. рублей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43950" y="2744718"/>
            <a:ext cx="3618185" cy="3547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Строительство жилья </a:t>
            </a:r>
            <a:r>
              <a:rPr lang="en-US" sz="1350" dirty="0"/>
              <a:t>56</a:t>
            </a:r>
            <a:r>
              <a:rPr lang="ru-RU" sz="1350" dirty="0"/>
              <a:t>,1тыс.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843950" y="3216925"/>
            <a:ext cx="3618185" cy="618797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Земельно-имущественные отношения, геодезическая и картографическая деятельность 10,0 тыс. рублей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43950" y="3964353"/>
            <a:ext cx="3618185" cy="354724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Транспортный комплекс </a:t>
            </a:r>
            <a:r>
              <a:rPr lang="en-US" sz="1350" dirty="0"/>
              <a:t>1</a:t>
            </a:r>
            <a:r>
              <a:rPr lang="ru-RU" sz="1350" dirty="0"/>
              <a:t>1</a:t>
            </a:r>
            <a:r>
              <a:rPr lang="en-US" sz="1350" dirty="0"/>
              <a:t>5</a:t>
            </a:r>
            <a:r>
              <a:rPr lang="ru-RU" sz="1350" dirty="0"/>
              <a:t>,0 тыс. рублей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54826" y="940017"/>
            <a:ext cx="6664871" cy="3547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solidFill>
                  <a:schemeClr val="tx1"/>
                </a:solidFill>
              </a:rPr>
              <a:t>Государственные программы </a:t>
            </a:r>
            <a:r>
              <a:rPr lang="en-US" sz="1350" dirty="0">
                <a:solidFill>
                  <a:schemeClr val="tx1"/>
                </a:solidFill>
              </a:rPr>
              <a:t>4</a:t>
            </a:r>
            <a:r>
              <a:rPr lang="ru-RU" sz="1350" dirty="0">
                <a:solidFill>
                  <a:schemeClr val="tx1"/>
                </a:solidFill>
              </a:rPr>
              <a:t>7 937,0 тыс. рублей  (</a:t>
            </a:r>
            <a:r>
              <a:rPr lang="en-US" sz="1350" dirty="0">
                <a:solidFill>
                  <a:schemeClr val="tx1"/>
                </a:solidFill>
              </a:rPr>
              <a:t>8</a:t>
            </a:r>
            <a:r>
              <a:rPr lang="ru-RU" sz="1350" dirty="0">
                <a:solidFill>
                  <a:schemeClr val="tx1"/>
                </a:solidFill>
              </a:rPr>
              <a:t>9,7% расходов бюджета)</a:t>
            </a:r>
          </a:p>
        </p:txBody>
      </p:sp>
      <p:sp>
        <p:nvSpPr>
          <p:cNvPr id="16" name="Скругленный прямоугольник 14">
            <a:extLst>
              <a:ext uri="{FF2B5EF4-FFF2-40B4-BE49-F238E27FC236}">
                <a16:creationId xmlns:a16="http://schemas.microsoft.com/office/drawing/2014/main" id="{F7C9E287-F13C-43C5-B610-D63535DD73B8}"/>
              </a:ext>
            </a:extLst>
          </p:cNvPr>
          <p:cNvSpPr/>
          <p:nvPr/>
        </p:nvSpPr>
        <p:spPr>
          <a:xfrm>
            <a:off x="4843950" y="4447707"/>
            <a:ext cx="3618185" cy="465083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Охрана окружающей среды и устойчивое использование природных ресурсов 81,0  тыс. руб.</a:t>
            </a:r>
          </a:p>
        </p:txBody>
      </p:sp>
      <p:sp>
        <p:nvSpPr>
          <p:cNvPr id="18" name="Скругленный прямоугольник 14">
            <a:extLst>
              <a:ext uri="{FF2B5EF4-FFF2-40B4-BE49-F238E27FC236}">
                <a16:creationId xmlns:a16="http://schemas.microsoft.com/office/drawing/2014/main" id="{E5DCEE42-2094-4AA1-89AA-85B41683B338}"/>
              </a:ext>
            </a:extLst>
          </p:cNvPr>
          <p:cNvSpPr/>
          <p:nvPr/>
        </p:nvSpPr>
        <p:spPr>
          <a:xfrm>
            <a:off x="4843950" y="5049889"/>
            <a:ext cx="3618185" cy="354724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Увековечение памяти о погибших при защите Отечества </a:t>
            </a:r>
            <a:r>
              <a:rPr lang="en-US" sz="1350" dirty="0"/>
              <a:t>1</a:t>
            </a:r>
            <a:r>
              <a:rPr lang="ru-RU" sz="1350" dirty="0"/>
              <a:t>5,0 тыс. рублей</a:t>
            </a:r>
          </a:p>
        </p:txBody>
      </p:sp>
      <p:sp>
        <p:nvSpPr>
          <p:cNvPr id="19" name="Скругленный прямоугольник 9">
            <a:extLst>
              <a:ext uri="{FF2B5EF4-FFF2-40B4-BE49-F238E27FC236}">
                <a16:creationId xmlns:a16="http://schemas.microsoft.com/office/drawing/2014/main" id="{4A1C3048-B2B5-4F4B-B717-B4F5D549E1D4}"/>
              </a:ext>
            </a:extLst>
          </p:cNvPr>
          <p:cNvSpPr/>
          <p:nvPr/>
        </p:nvSpPr>
        <p:spPr>
          <a:xfrm>
            <a:off x="402016" y="5428918"/>
            <a:ext cx="3618185" cy="3547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Беларусь гостеприимная  5</a:t>
            </a:r>
            <a:r>
              <a:rPr lang="en-US" sz="1350" dirty="0"/>
              <a:t>,0</a:t>
            </a:r>
            <a:r>
              <a:rPr lang="ru-RU" sz="1350" dirty="0"/>
              <a:t> тыс. рублей</a:t>
            </a:r>
          </a:p>
        </p:txBody>
      </p:sp>
      <p:sp>
        <p:nvSpPr>
          <p:cNvPr id="20" name="Скругленный прямоугольник 9">
            <a:extLst>
              <a:ext uri="{FF2B5EF4-FFF2-40B4-BE49-F238E27FC236}">
                <a16:creationId xmlns:a16="http://schemas.microsoft.com/office/drawing/2014/main" id="{912CC3E1-6F35-48CF-9E7E-1133A04B524B}"/>
              </a:ext>
            </a:extLst>
          </p:cNvPr>
          <p:cNvSpPr/>
          <p:nvPr/>
        </p:nvSpPr>
        <p:spPr>
          <a:xfrm>
            <a:off x="4843949" y="5621330"/>
            <a:ext cx="3618185" cy="3547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Массовая информация и книгоиздание  5</a:t>
            </a:r>
            <a:r>
              <a:rPr lang="en-US" sz="1350" dirty="0"/>
              <a:t>,0</a:t>
            </a:r>
            <a:r>
              <a:rPr lang="ru-RU" sz="1350" dirty="0"/>
              <a:t>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73099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20 377,3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61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12 451,5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622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8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091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3 266,6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2 865,4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4 259,7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678,8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1 816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на 2023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консолидированного бюджета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1670804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31430108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90157262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33605444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3008</TotalTime>
  <Words>806</Words>
  <Application>Microsoft Office PowerPoint</Application>
  <PresentationFormat>Экран (4:3)</PresentationFormat>
  <Paragraphs>327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консолидированного бюджета </vt:lpstr>
      <vt:lpstr>Состав и структура расходов консолидированного бюджета на национальную экономику</vt:lpstr>
      <vt:lpstr>Структура расходов консолидированного бюджета Сенненского района по функциональной классификации на 2023 год (в процентах)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Горбачева Валентина Васильевна</cp:lastModifiedBy>
  <cp:revision>269</cp:revision>
  <cp:lastPrinted>2022-02-16T06:23:34Z</cp:lastPrinted>
  <dcterms:created xsi:type="dcterms:W3CDTF">2018-02-22T12:26:12Z</dcterms:created>
  <dcterms:modified xsi:type="dcterms:W3CDTF">2023-03-10T12:22:00Z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131716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