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image/x-emf" Extension="emf"/>
  <Default ContentType="application/vnd.openxmlformats-package.relationships+xml" Extension="rels"/>
  <Default ContentType="application/xml" Extension="x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drawingml.chart+xml" PartName="/ppt/charts/chart1.xml"/>
  <Override ContentType="application/vnd.openxmlformats-officedocument.drawingml.chartshapes+xml" PartName="/ppt/drawings/drawing1.xml"/>
  <Override ContentType="application/vnd.openxmlformats-officedocument.drawingml.chart+xml" PartName="/ppt/charts/chart2.xml"/>
  <Override ContentType="application/vnd.openxmlformats-officedocument.drawingml.chartshapes+xml" PartName="/ppt/drawings/drawing2.xml"/>
  <Override ContentType="application/vnd.openxmlformats-officedocument.presentationml.notesSlide+xml" PartName="/ppt/notesSlides/notesSlide2.xml"/>
  <Override ContentType="application/vnd.openxmlformats-officedocument.drawingml.chart+xml" PartName="/ppt/charts/chart3.xml"/>
  <Override ContentType="application/vnd.openxmlformats-officedocument.drawingml.chartshapes+xml" PartName="/ppt/drawings/drawing3.xml"/>
  <Override ContentType="application/vnd.openxmlformats-officedocument.drawingml.chart+xml" PartName="/ppt/charts/chart4.xml"/>
  <Override ContentType="application/vnd.openxmlformats-officedocument.drawingml.chart+xml" PartName="/ppt/charts/chart5.xml"/>
  <Override ContentType="application/vnd.openxmlformats-officedocument.drawingml.chart+xml" PartName="/ppt/charts/chart6.xml"/>
  <Override ContentType="application/vnd.openxmlformats-officedocument.drawingml.chart+xml" PartName="/ppt/charts/chart7.xml"/>
  <Override ContentType="application/vnd.openxmlformats-officedocument.drawingml.chart+xml" PartName="/ppt/charts/chart8.xml"/>
  <Override ContentType="application/vnd.openxmlformats-officedocument.drawingml.chart+xml" PartName="/ppt/charts/chart9.xml"/>
  <Override ContentType="application/vnd.openxmlformats-officedocument.drawingml.chart+xml" PartName="/ppt/charts/chart10.xml"/>
  <Override ContentType="application/vnd.openxmlformats-officedocument.drawingml.chart+xml" PartName="/ppt/charts/chart11.xml"/>
  <Override ContentType="application/vnd.openxmlformats-officedocument.drawingml.chartshapes+xml" PartName="/ppt/drawings/drawing4.xml"/>
  <Override ContentType="application/vnd.openxmlformats-officedocument.drawingml.chart+xml" PartName="/ppt/charts/chart12.xml"/>
  <Override ContentType="application/vnd.openxmlformats-officedocument.drawingml.chart+xml" PartName="/ppt/charts/chart13.xml"/>
  <Override ContentType="application/vnd.openxmlformats-officedocument.drawingml.chart+xml" PartName="/ppt/charts/chart14.xml"/>
  <Override ContentType="application/vnd.openxmlformats-officedocument.drawingml.chart+xml" PartName="/ppt/charts/chart15.xml"/>
  <Override ContentType="application/vnd.openxmlformats-officedocument.drawingml.chart+xml" PartName="/ppt/charts/chart16.xml"/>
  <Override ContentType="application/vnd.openxmlformats-officedocument.drawingml.chart+xml" PartName="/ppt/charts/char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5" r:id="rId9"/>
    <p:sldId id="266" r:id="rId10"/>
    <p:sldId id="268" r:id="rId11"/>
    <p:sldId id="269" r:id="rId12"/>
    <p:sldId id="270" r:id="rId13"/>
    <p:sldId id="271" r:id="rId14"/>
    <p:sldId id="272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ocuments\&#1089;&#1072;&#1081;&#1090;%20&#1088;&#1072;&#1081;&#1080;&#1089;&#1087;&#1086;&#1083;&#1082;&#1086;&#1084;&#1072;\1%20&#1082;&#1074;&#1072;&#1088;&#1090;&#1072;&#1083;%202022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9%20&#1084;&#1077;&#1089;&#1103;&#1094;&#1077;&#1074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9%20&#1084;&#1077;&#1089;&#1103;&#1094;&#1077;&#1074;.xlsx" TargetMode="External"/></Relationships>
</file>

<file path=ppt/charts/_rels/chart12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3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4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5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6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17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9%20&#1084;&#1077;&#1089;&#1103;&#1094;&#1077;&#1074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9%20&#1084;&#1077;&#1089;&#1103;&#1094;&#1077;&#1074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2%209%20&#1084;&#1077;&#1089;&#1103;&#1094;&#1077;&#107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1%20&#1087;&#1086;&#1083;&#1091;&#1075;&#1086;&#1076;&#1080;&#1077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2022%201%20&#1087;&#1086;&#1083;&#1091;&#1075;&#1086;&#1076;&#1080;&#107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'[1 квартал 2022.xlsx]таб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квартал 2022.xlsx]таб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'[1 квартал 2022.xlsx]таб 1'!$B$5:$B$14</c:f>
            </c:numRef>
          </c:val>
          <c:extLst>
            <c:ext xmlns:c16="http://schemas.microsoft.com/office/drawing/2014/chart" uri="{C3380CC4-5D6E-409C-BE32-E72D297353CC}">
              <c16:uniqueId val="{00000000-046A-4F46-9F34-A66CD1A55A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9 месяцев </a:t>
            </a:r>
            <a:r>
              <a:rPr lang="ru-RU"/>
              <a:t>2022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'[2022 9 месяцев.xlsx]табл 5 '!$B$2</c:f>
              <c:strCache>
                <c:ptCount val="1"/>
                <c:pt idx="0">
                  <c:v>Поступило доходов  за 9 месяцев  2022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A750-4172-9FC7-2EBAA0FC7251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A750-4172-9FC7-2EBAA0FC7251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750-4172-9FC7-2EBAA0FC7251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750-4172-9FC7-2EBAA0FC7251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750-4172-9FC7-2EBAA0FC7251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750-4172-9FC7-2EBAA0FC7251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A750-4172-9FC7-2EBAA0FC7251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750-4172-9FC7-2EBAA0FC7251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750-4172-9FC7-2EBAA0FC7251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750-4172-9FC7-2EBAA0FC725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'[2022 9 месяцев.xlsx]табл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'[2022 9 месяцев.xlsx]табл 5 '!$B$3:$B$11</c:f>
              <c:numCache>
                <c:formatCode>#\ ##0.0</c:formatCode>
                <c:ptCount val="9"/>
                <c:pt idx="1">
                  <c:v>7378.1</c:v>
                </c:pt>
                <c:pt idx="2">
                  <c:v>293.3</c:v>
                </c:pt>
                <c:pt idx="3">
                  <c:v>1472.9</c:v>
                </c:pt>
                <c:pt idx="4">
                  <c:v>2344</c:v>
                </c:pt>
                <c:pt idx="5">
                  <c:v>755.4</c:v>
                </c:pt>
                <c:pt idx="6">
                  <c:v>331.6</c:v>
                </c:pt>
                <c:pt idx="7">
                  <c:v>939.6</c:v>
                </c:pt>
                <c:pt idx="8">
                  <c:v>737.8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750-4172-9FC7-2EBAA0FC72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'[2022 9 месяцев.xlsx]состав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9 месяцев.xlsx]состав доходов, в %'!$B$8:$B$17</c:f>
              <c:numCache>
                <c:formatCode>#\ ##0.0</c:formatCode>
                <c:ptCount val="10"/>
                <c:pt idx="0">
                  <c:v>0.4</c:v>
                </c:pt>
                <c:pt idx="1">
                  <c:v>0.4</c:v>
                </c:pt>
                <c:pt idx="2">
                  <c:v>0.2</c:v>
                </c:pt>
                <c:pt idx="3">
                  <c:v>0.4</c:v>
                </c:pt>
                <c:pt idx="4">
                  <c:v>0.3</c:v>
                </c:pt>
                <c:pt idx="5">
                  <c:v>0.2</c:v>
                </c:pt>
                <c:pt idx="6">
                  <c:v>0.3</c:v>
                </c:pt>
                <c:pt idx="7">
                  <c:v>0.5</c:v>
                </c:pt>
                <c:pt idx="8">
                  <c:v>97.4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1-4E37-B81C-8A80375EEB25}"/>
            </c:ext>
          </c:extLst>
        </c:ser>
        <c:ser>
          <c:idx val="1"/>
          <c:order val="1"/>
          <c:tx>
            <c:strRef>
              <c:f>'[2022 9 месяцев.xlsx]состав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9 месяцев.xlsx]состав доходов, в %'!$C$8:$C$17</c:f>
              <c:numCache>
                <c:formatCode>#\ ##0.0</c:formatCode>
                <c:ptCount val="10"/>
                <c:pt idx="0">
                  <c:v>0.1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0.1</c:v>
                </c:pt>
                <c:pt idx="7">
                  <c:v>0.2</c:v>
                </c:pt>
                <c:pt idx="8">
                  <c:v>98.9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1-4E37-B81C-8A80375EEB25}"/>
            </c:ext>
          </c:extLst>
        </c:ser>
        <c:ser>
          <c:idx val="2"/>
          <c:order val="2"/>
          <c:tx>
            <c:strRef>
              <c:f>'[2022 9 месяцев.xlsx]состав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'[2022 9 месяцев.xlsx]состав доходов, в %'!$D$8:$D$17</c:f>
              <c:numCache>
                <c:formatCode>#\ ##0.0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100</c:v>
                </c:pt>
                <c:pt idx="9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1-4E37-B81C-8A80375EEB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20535.900000000001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2568.5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4235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1579.6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1545.2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1438.4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1187.9000000000001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248.7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1066.8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Расходы</a:t>
                </a:r>
                <a:r>
                  <a:rPr lang="ru-RU" baseline="0" dirty="0"/>
                  <a:t> – 34 406,0тыс. </a:t>
                </a:r>
                <a:r>
                  <a:rPr lang="ru-RU" baseline="0" dirty="0" err="1"/>
                  <a:t>руб</a:t>
                </a:r>
                <a:endParaRPr lang="ru-RU" dirty="0"/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4.1000000000000005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1200.7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408.4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1 705,2</a:t>
                </a: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70.400000000000006</c:v>
                </c:pt>
                <c:pt idx="1">
                  <c:v>24</c:v>
                </c:pt>
                <c:pt idx="2">
                  <c:v>5.3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90577072156042E-2"/>
          <c:y val="0.14799207739548625"/>
          <c:w val="0.80584517354142926"/>
          <c:h val="0.413256599385697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1728870042681187E-2"/>
                  <c:y val="-4.795399739047184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9,7%</a:t>
                    </a:r>
                  </a:p>
                </c:rich>
              </c:tx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3.1434180785646609E-2"/>
                  <c:y val="-6.4737896477136986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6.2868361571294367E-3"/>
                  <c:y val="-4.5556297520948252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34C-4C7B-BECA-8D0A672EFAF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ОБЩЕГОСУДАРСТВЕННАЯ ДЕЯТЕЛЬНОСТЬ</c:v>
                </c:pt>
                <c:pt idx="1">
                  <c:v>НАЦИОНАЛЬНАЯ ЭКОНОМИКА</c:v>
                </c:pt>
                <c:pt idx="2">
                  <c:v>Охрана окружающей среды</c:v>
                </c:pt>
                <c:pt idx="3">
                  <c:v>ЖИЛИЩНО-КОММУНАЛЬНЫЕ УСЛУГИ И ЖИЛИЩНОЕ СТРОИТЕЛЬСТВО</c:v>
                </c:pt>
                <c:pt idx="4">
                  <c:v>СОЦИАЛЬНАЯ СФЕРА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3538.2</c:v>
                </c:pt>
                <c:pt idx="1">
                  <c:v>1705.2</c:v>
                </c:pt>
                <c:pt idx="2">
                  <c:v>61.7</c:v>
                </c:pt>
                <c:pt idx="3">
                  <c:v>4959.5</c:v>
                </c:pt>
                <c:pt idx="4">
                  <c:v>24140.799999999999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12639.9</c:v>
                </c:pt>
                <c:pt idx="1">
                  <c:v>7576.6</c:v>
                </c:pt>
                <c:pt idx="2">
                  <c:v>1779.8</c:v>
                </c:pt>
                <c:pt idx="3">
                  <c:v>2144.5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'[2022 9 месяцев.xlsx]таб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'[2022 9 месяцев.xlsx]таб 1'!$B$5:$B$13</c:f>
            </c:numRef>
          </c:val>
          <c:extLst>
            <c:ext xmlns:c16="http://schemas.microsoft.com/office/drawing/2014/chart" uri="{C3380CC4-5D6E-409C-BE32-E72D297353CC}">
              <c16:uniqueId val="{00000000-03AA-4965-9379-691378AF6890}"/>
            </c:ext>
          </c:extLst>
        </c:ser>
        <c:ser>
          <c:idx val="1"/>
          <c:order val="1"/>
          <c:tx>
            <c:strRef>
              <c:f>'[2022 9 месяцев.xlsx]таб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'[2022 9 месяцев.xlsx]таб 1'!$C$5:$C$13</c:f>
              <c:numCache>
                <c:formatCode>#\ ##0.0</c:formatCode>
                <c:ptCount val="9"/>
                <c:pt idx="0">
                  <c:v>7080.9</c:v>
                </c:pt>
                <c:pt idx="1">
                  <c:v>293.3</c:v>
                </c:pt>
                <c:pt idx="2">
                  <c:v>1442.3</c:v>
                </c:pt>
                <c:pt idx="3">
                  <c:v>2343.9</c:v>
                </c:pt>
                <c:pt idx="4">
                  <c:v>1166.3</c:v>
                </c:pt>
                <c:pt idx="5">
                  <c:v>40.6</c:v>
                </c:pt>
                <c:pt idx="6">
                  <c:v>65.5</c:v>
                </c:pt>
                <c:pt idx="7">
                  <c:v>1422.9</c:v>
                </c:pt>
                <c:pt idx="8">
                  <c:v>13855.699999999999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3AA-4965-9379-691378AF6890}"/>
            </c:ext>
          </c:extLst>
        </c:ser>
        <c:ser>
          <c:idx val="2"/>
          <c:order val="2"/>
          <c:tx>
            <c:strRef>
              <c:f>'[2022 9 месяцев.xlsx]таб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месяцев.xlsx]таб 1'!$A$5:$A$13</c:f>
              <c:strCache>
                <c:ptCount val="9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Налоги, уплачиваемые при особых режимах налогообложения</c:v>
                </c:pt>
                <c:pt idx="5">
                  <c:v>Налог за добычу (изъятие) природных ресурсов</c:v>
                </c:pt>
                <c:pt idx="6">
                  <c:v>Государственная пошлина</c:v>
                </c:pt>
                <c:pt idx="7">
                  <c:v>Другие налоги и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'[2022 9 месяцев.xlsx]таб 1'!$D$5:$D$13</c:f>
              <c:numCache>
                <c:formatCode>General</c:formatCode>
                <c:ptCount val="9"/>
                <c:pt idx="0" formatCode="#\ ##0.0">
                  <c:v>297.2</c:v>
                </c:pt>
                <c:pt idx="2" formatCode="#\ ##0.0">
                  <c:v>30.6</c:v>
                </c:pt>
                <c:pt idx="6" formatCode="#\ ##0.0">
                  <c:v>6.7</c:v>
                </c:pt>
                <c:pt idx="7" formatCode="#\ ##0.0">
                  <c:v>62.5</c:v>
                </c:pt>
                <c:pt idx="8" formatCode="#\ ##0.0">
                  <c:v>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3AA-4965-9379-691378AF6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2814922409703288"/>
          <c:y val="8.5443991426388241E-2"/>
          <c:w val="0.5346477031118817"/>
          <c:h val="0.7686819746979679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'[2022 9 месяцев.xlsx]таб 2'!$B$2</c:f>
              <c:strCache>
                <c:ptCount val="1"/>
                <c:pt idx="0">
                  <c:v>Поступило доходов  на          1.10.2021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'[2022 9 месяцев.xlsx]таб 2'!$B$3:$B$12</c:f>
              <c:numCache>
                <c:formatCode>#\ ##0.0</c:formatCode>
                <c:ptCount val="10"/>
                <c:pt idx="1">
                  <c:v>6352.5</c:v>
                </c:pt>
                <c:pt idx="2">
                  <c:v>97.7</c:v>
                </c:pt>
                <c:pt idx="3">
                  <c:v>1471.1</c:v>
                </c:pt>
                <c:pt idx="4">
                  <c:v>2204.6999999999998</c:v>
                </c:pt>
                <c:pt idx="5">
                  <c:v>692.4</c:v>
                </c:pt>
                <c:pt idx="6">
                  <c:v>496.6</c:v>
                </c:pt>
                <c:pt idx="7">
                  <c:v>776.2</c:v>
                </c:pt>
                <c:pt idx="8">
                  <c:v>606.6</c:v>
                </c:pt>
                <c:pt idx="9">
                  <c:v>12697.800000000001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4F-4BB7-8F94-07AAD91D774D}"/>
            </c:ext>
          </c:extLst>
        </c:ser>
        <c:ser>
          <c:idx val="1"/>
          <c:order val="1"/>
          <c:tx>
            <c:strRef>
              <c:f>'[2022 9 месяцев.xlsx]таб 2'!$C$2</c:f>
              <c:strCache>
                <c:ptCount val="1"/>
                <c:pt idx="0">
                  <c:v>Поступило доходов  на          1.10.2022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54F-4BB7-8F94-07AAD91D77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месяцев.xlsx]таб 2'!$A$3:$A$12</c:f>
              <c:strCache>
                <c:ptCount val="10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Налоги при упрощенной системе налогообложения</c:v>
                </c:pt>
                <c:pt idx="6">
                  <c:v>Единый налог для производителей сельскохозяйственной продукции 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'[2022 9 месяцев.xlsx]таб 2'!$C$3:$C$12</c:f>
              <c:numCache>
                <c:formatCode>#\ ##0.0</c:formatCode>
                <c:ptCount val="10"/>
                <c:pt idx="1">
                  <c:v>7378.1</c:v>
                </c:pt>
                <c:pt idx="2">
                  <c:v>293.3</c:v>
                </c:pt>
                <c:pt idx="3">
                  <c:v>1472.9</c:v>
                </c:pt>
                <c:pt idx="4">
                  <c:v>2344</c:v>
                </c:pt>
                <c:pt idx="5">
                  <c:v>755.4</c:v>
                </c:pt>
                <c:pt idx="6">
                  <c:v>331.6</c:v>
                </c:pt>
                <c:pt idx="7">
                  <c:v>939.6</c:v>
                </c:pt>
                <c:pt idx="8">
                  <c:v>737.8</c:v>
                </c:pt>
                <c:pt idx="9">
                  <c:v>14252.7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54F-4BB7-8F94-07AAD91D77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1 полугодие  2021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 9</a:t>
            </a:r>
            <a:r>
              <a:rPr lang="ru-RU" baseline="0"/>
              <a:t> месяцев</a:t>
            </a:r>
            <a:r>
              <a:rPr lang="ru-RU"/>
              <a:t>  2022 года,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'[2022 9 месяцев.xlsx]табл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'[2022 9 месяцев.xlsx]табл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'[2022 9 месяцев.xlsx]табл 3 (2)'!$B$6:$B$16</c:f>
              <c:numCache>
                <c:formatCode>General</c:formatCode>
                <c:ptCount val="11"/>
                <c:pt idx="0">
                  <c:v>-8.2000000000000028</c:v>
                </c:pt>
                <c:pt idx="1">
                  <c:v>-13.400000000000006</c:v>
                </c:pt>
                <c:pt idx="2">
                  <c:v>-18.299999999999997</c:v>
                </c:pt>
                <c:pt idx="3">
                  <c:v>-8.9000000000000057</c:v>
                </c:pt>
                <c:pt idx="4">
                  <c:v>-8.2000000000000028</c:v>
                </c:pt>
                <c:pt idx="5">
                  <c:v>-8.1999999999999957</c:v>
                </c:pt>
                <c:pt idx="6">
                  <c:v>-11.899999999999999</c:v>
                </c:pt>
                <c:pt idx="7">
                  <c:v>-5.1999999999999957</c:v>
                </c:pt>
                <c:pt idx="8">
                  <c:v>-82.300000000000011</c:v>
                </c:pt>
                <c:pt idx="9">
                  <c:v>1637.2000000000007</c:v>
                </c:pt>
                <c:pt idx="10">
                  <c:v>1554.9000000000015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A2-48BE-A3B7-1A028031E7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2021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1 полугодие </a:t>
            </a:r>
            <a:r>
              <a:rPr lang="ru-RU"/>
              <a:t>2022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/>
            <a:t>Структура</a:t>
          </a:r>
          <a:r>
            <a:rPr lang="ru-RU" sz="1100" baseline="0"/>
            <a:t> собственных доходов консолидированного бюджета Сенненского района в разрезе бюджетов за 9 месяцев  2022 года, тыс.рублей</a:t>
          </a:r>
          <a:endParaRPr lang="ru-RU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 9 месяцев 2021 и  9 месяцев  2022 годы, тыс.рублей</a:t>
          </a:r>
          <a:endParaRPr lang="ru-RU" sz="14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9 месяцев  2022 года, тыс.</a:t>
          </a:r>
          <a:r>
            <a:rPr lang="en-US" sz="1400" baseline="0"/>
            <a:t> </a:t>
          </a:r>
          <a:r>
            <a:rPr lang="ru-RU" sz="1400" baseline="0"/>
            <a:t>рублей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432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776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977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08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5882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11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5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8623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3953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27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1082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09.11.2022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4083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 ?><Relationships xmlns="http://schemas.openxmlformats.org/package/2006/relationships"><Relationship Id="rId8" Target="../media/image8.jpeg" Type="http://schemas.openxmlformats.org/officeDocument/2006/relationships/image"/><Relationship Id="rId3" Target="../media/image3.jpeg" Type="http://schemas.openxmlformats.org/officeDocument/2006/relationships/image"/><Relationship Id="rId7" Target="../media/image7.jpeg" Type="http://schemas.openxmlformats.org/officeDocument/2006/relationships/image"/><Relationship Id="rId2" Target="../media/image2.jpeg" Type="http://schemas.openxmlformats.org/officeDocument/2006/relationships/image"/><Relationship Id="rId1" Target="../slideLayouts/slideLayout7.xml" Type="http://schemas.openxmlformats.org/officeDocument/2006/relationships/slideLayout"/><Relationship Id="rId6" Target="../media/image6.jpeg" Type="http://schemas.openxmlformats.org/officeDocument/2006/relationships/image"/><Relationship Id="rId5" Target="../media/image5.jpeg" Type="http://schemas.openxmlformats.org/officeDocument/2006/relationships/image"/><Relationship Id="rId10" Target="../media/image10.jpeg" Type="http://schemas.openxmlformats.org/officeDocument/2006/relationships/image"/><Relationship Id="rId4" Target="../media/image4.jpeg" Type="http://schemas.openxmlformats.org/officeDocument/2006/relationships/image"/><Relationship Id="rId9" Target="../media/image9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54280" y="2508695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27073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500" dirty="0">
                <a:latin typeface="Times New Roman" pitchFamily="18" charset="0"/>
                <a:cs typeface="Times New Roman" pitchFamily="18" charset="0"/>
              </a:rPr>
              <a:t>9 месяцев 2022 года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9 месяцев 2022 год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697384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50231519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9 месяцев 2022 года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06294462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49116306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9 месяцев 2022 года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72727846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300632213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району на 1 октября 2022 года</a:t>
            </a:r>
            <a:b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665553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375,9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76,7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204,0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85,2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165,5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67,8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42,8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60,7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625086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3 798,7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3 798,7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172,2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3 970,9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194157"/>
            <a:ext cx="828092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октября 2022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550668"/>
              </p:ext>
            </p:extLst>
          </p:nvPr>
        </p:nvGraphicFramePr>
        <p:xfrm>
          <a:off x="349250" y="381000"/>
          <a:ext cx="114935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3598" y="381000"/>
          <a:ext cx="9284804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3598" y="381000"/>
          <a:ext cx="9284804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166997"/>
              </p:ext>
            </p:extLst>
          </p:nvPr>
        </p:nvGraphicFramePr>
        <p:xfrm>
          <a:off x="1579562" y="380402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3598" y="385141"/>
          <a:ext cx="9284804" cy="608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2562" y="388654"/>
          <a:ext cx="9286875" cy="60806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5095" y="389106"/>
          <a:ext cx="9281809" cy="60797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3598" y="385141"/>
          <a:ext cx="9284804" cy="60877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3598" y="381000"/>
          <a:ext cx="9284804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51641" y="357167"/>
            <a:ext cx="11077904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Консолидированный бюджет района за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месяцев 2022 год исполнен по доходам в сумме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387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рублей, по расходам  - 34 406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района составили 14 252,7 тыс. рублей или 74,3 процента к годовому плану. Налоговые доходы поступили в сумме 12 773,7 тыс. рублей, неналоговые доходы – 1479,0 тыс. рублей.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</a:t>
            </a:r>
            <a:r>
              <a:rPr lang="en-US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0,8 процента (22 134,5 тыс. рублей), в том числе дотация – 57,2 процента (20 805,5 тыс. рублей), субвенции – 0,1 процента (45,1 тыс. рублей), иные межбюджетные трансферты – 3,5 процента (1 283,9 тыс. рублей)</a:t>
            </a:r>
          </a:p>
          <a:p>
            <a:pPr algn="just"/>
            <a:r>
              <a:rPr lang="ru-RU" sz="17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9 месяцев 2022 год профинансированы в сумме 34 406,0 тыс. рублей или 70,6 процента к годовому плану. В объеме расходов бюджета района текущие расходы составляют 33339,2 тыс. рублей или 96,9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30 824,4 тыс. рублей или 89,6 процента. Расходы капитального характера профинансированы в сумме 1 066,8 тыс. рублей или 3,1  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36020" y="867102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Аграрный бизнес  1 200,8 тыс. рублей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36021" y="1613335"/>
            <a:ext cx="4824247" cy="9301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Управление государственными финансами и регулирование финансового рынка 1 034,1 тыс. рублей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6022" y="2811516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Социальная защита 1 549,8 тыс. рублей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022" y="3552497"/>
            <a:ext cx="4824247" cy="61485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Здоровье народа и демографическая безопасность  7 625,0 тыс. рублей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6023" y="4561489"/>
            <a:ext cx="4824247" cy="62011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Образование и молодежная политика                13 111,9 тыс. рублей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36024" y="5449615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Культура Беларуси 1 278,7 тыс. рублей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458602" y="867101"/>
            <a:ext cx="4824247" cy="62536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Физическая культура и спорт 535,5 тыс. рублей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58601" y="1661947"/>
            <a:ext cx="4824247" cy="6595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Комфортное жилье и благоприятная среда      4 917,1 тыс. рублей 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458599" y="2516624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Строительство жилья 42,5тыс. рублей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458599" y="3146233"/>
            <a:ext cx="4824247" cy="825062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Земельно-имущественные отношения, геодезическая и картографическая деятельность 4,7 тыс. рублей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458599" y="4142803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Транспортный комплекс 85,8 тыс. рублей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539767" y="110355"/>
            <a:ext cx="8886495" cy="4729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Государственные программы 31 440,7 тыс. рублей  (91,4% расходов бюджета)</a:t>
            </a:r>
          </a:p>
        </p:txBody>
      </p:sp>
      <p:sp>
        <p:nvSpPr>
          <p:cNvPr id="16" name="Скругленный прямоугольник 14">
            <a:extLst>
              <a:ext uri="{FF2B5EF4-FFF2-40B4-BE49-F238E27FC236}">
                <a16:creationId xmlns:a16="http://schemas.microsoft.com/office/drawing/2014/main" id="{F7C9E287-F13C-43C5-B610-D63535DD73B8}"/>
              </a:ext>
            </a:extLst>
          </p:cNvPr>
          <p:cNvSpPr/>
          <p:nvPr/>
        </p:nvSpPr>
        <p:spPr>
          <a:xfrm>
            <a:off x="6458599" y="4787276"/>
            <a:ext cx="4824247" cy="620110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/>
              <a:t>Охрана окружающей среды и устойчивое использование природных ресурсов 40,8  тыс. руб.</a:t>
            </a:r>
          </a:p>
        </p:txBody>
      </p:sp>
      <p:sp>
        <p:nvSpPr>
          <p:cNvPr id="18" name="Скругленный прямоугольник 14">
            <a:extLst>
              <a:ext uri="{FF2B5EF4-FFF2-40B4-BE49-F238E27FC236}">
                <a16:creationId xmlns:a16="http://schemas.microsoft.com/office/drawing/2014/main" id="{E5DCEE42-2094-4AA1-89AA-85B41683B338}"/>
              </a:ext>
            </a:extLst>
          </p:cNvPr>
          <p:cNvSpPr/>
          <p:nvPr/>
        </p:nvSpPr>
        <p:spPr>
          <a:xfrm>
            <a:off x="6458599" y="5590185"/>
            <a:ext cx="4824247" cy="472965"/>
          </a:xfrm>
          <a:prstGeom prst="roundRect">
            <a:avLst/>
          </a:prstGeom>
          <a:effectLst>
            <a:innerShdw blurRad="63500" dist="50800" dir="135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Увековечение памяти о погибших при защите Отечества 9,5 тыс. рублей</a:t>
            </a:r>
          </a:p>
        </p:txBody>
      </p:sp>
      <p:sp>
        <p:nvSpPr>
          <p:cNvPr id="19" name="Скругленный прямоугольник 9">
            <a:extLst>
              <a:ext uri="{FF2B5EF4-FFF2-40B4-BE49-F238E27FC236}">
                <a16:creationId xmlns:a16="http://schemas.microsoft.com/office/drawing/2014/main" id="{4A1C3048-B2B5-4F4B-B717-B4F5D549E1D4}"/>
              </a:ext>
            </a:extLst>
          </p:cNvPr>
          <p:cNvSpPr/>
          <p:nvPr/>
        </p:nvSpPr>
        <p:spPr>
          <a:xfrm>
            <a:off x="536020" y="6095557"/>
            <a:ext cx="4824247" cy="47296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Энергосбережение  4,5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730998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12 639,9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7 576,6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1 705,2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4 959,5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2 144,5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1 779,8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2 417,7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248,7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934,1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 9 месяцев 2022 года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487</TotalTime>
  <Words>902</Words>
  <Application>Microsoft Office PowerPoint</Application>
  <PresentationFormat>Широкоэкранный</PresentationFormat>
  <Paragraphs>119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Corbel</vt:lpstr>
      <vt:lpstr>Times New Roman</vt:lpstr>
      <vt:lpstr>Wingdings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9 месяцев 2022 год </vt:lpstr>
      <vt:lpstr>Состав и структура расходов консолидированного бюджета на национальную экономику за 9 месяцев 2022 года</vt:lpstr>
      <vt:lpstr>Структура расходов консолидированного бюджета Сенненского района по функциональной классификации за 9 месяцев 2022 года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октября 2022 года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114</cp:revision>
  <cp:lastPrinted>2022-07-27T12:38:58Z</cp:lastPrinted>
  <dcterms:created xsi:type="dcterms:W3CDTF">2020-12-02T08:45:04Z</dcterms:created>
  <dcterms:modified xsi:type="dcterms:W3CDTF">2022-11-09T05:39:26Z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145730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