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3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6" d="100"/>
          <a:sy n="76" d="100"/>
        </p:scale>
        <p:origin x="55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doxod_admin\Documents\&#1089;&#1072;&#1081;&#1090;%20&#1088;&#1072;&#1081;&#1080;&#1089;&#1087;&#1086;&#1083;&#1082;&#1086;&#1084;&#1072;\&#1089;&#1072;&#1081;&#1090;%20&#1079;&#1072;%209%20&#1084;&#1077;&#1089;%202020%20&#1075;&#1086;&#1076;%20&#1080;&#1089;&#1087;&#1086;&#1083;&#1085;&#1077;&#1085;&#1080;&#1077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doxod_admin\Documents\&#1089;&#1072;&#1081;&#1090;%20&#1088;&#1072;&#1081;&#1080;&#1089;&#1087;&#1086;&#1083;&#1082;&#1086;&#1084;&#1072;\&#1089;&#1072;&#1081;&#1090;%20&#1079;&#1072;%209%20&#1084;&#1077;&#1089;%202020%20&#1075;&#1086;&#1076;%20&#1080;&#1089;&#1087;&#1086;&#1083;&#1085;&#1077;&#1085;&#1080;&#1077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xod_admin\Documents\&#1089;&#1072;&#1081;&#1090;%20&#1088;&#1072;&#1081;&#1080;&#1089;&#1087;&#1086;&#1083;&#1082;&#1086;&#1084;&#1072;\&#1089;&#1072;&#1081;&#1090;%20&#1079;&#1072;%209%20&#1084;&#1077;&#1089;%202020%20&#1075;&#1086;&#1076;%20&#1080;&#1089;&#1087;&#1086;&#1083;&#1085;&#1077;&#1085;&#1080;&#1077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F216-SRSQL001\OFUMail\in\&#1054;&#1041;&#1065;&#1040;&#1071;\&#1089;&#1072;&#1081;&#1090;%209%20&#1084;&#1077;&#1089;.%20%202019%20&#8212;%20&#1082;&#1086;&#1087;&#1080;&#1103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xod_admin\Documents\&#1089;&#1072;&#1081;&#1090;%20&#1088;&#1072;&#1081;&#1080;&#1089;&#1087;&#1086;&#1083;&#1082;&#1086;&#1084;&#1072;\&#1089;&#1072;&#1081;&#1090;%20&#1079;&#1072;%209%20&#1084;&#1077;&#1089;%202020%20&#1075;&#1086;&#1076;%20&#1080;&#1089;&#1087;&#1086;&#1083;&#1085;&#1077;&#1085;&#1080;&#1077;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doxod_admin\Documents\&#1089;&#1072;&#1081;&#1090;%20&#1088;&#1072;&#1081;&#1080;&#1089;&#1087;&#1086;&#1083;&#1082;&#1086;&#1084;&#1072;\&#1089;&#1072;&#1081;&#1090;%20&#1079;&#1072;%209%20&#1084;&#1077;&#1089;%202020%20&#1075;&#1086;&#1076;%20&#1080;&#1089;&#1087;&#1086;&#1083;&#1085;&#1077;&#1085;&#1080;&#1077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9579009933340792"/>
          <c:y val="0.11695906432748535"/>
          <c:w val="0.57393760976438168"/>
          <c:h val="0.764904386951631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'таб 1'!$B$2:$B$4</c:f>
              <c:strCache>
                <c:ptCount val="3"/>
                <c:pt idx="0">
                  <c:v>всего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1'!$A$5:$A$13</c:f>
              <c:strCache>
                <c:ptCount val="9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Налоги, уплачиваемые при особых режимах налогообложения</c:v>
                </c:pt>
                <c:pt idx="5">
                  <c:v>Налог за добычу (изъятие) природных ресурсов</c:v>
                </c:pt>
                <c:pt idx="6">
                  <c:v>Государственная пошлина</c:v>
                </c:pt>
                <c:pt idx="7">
                  <c:v>Другие налоги и платежи</c:v>
                </c:pt>
                <c:pt idx="8">
                  <c:v>ИТОГО  ДОХОДОВ</c:v>
                </c:pt>
              </c:strCache>
            </c:strRef>
          </c:cat>
          <c:val>
            <c:numRef>
              <c:f>'таб 1'!$B$5:$B$13</c:f>
            </c:numRef>
          </c:val>
          <c:extLst>
            <c:ext xmlns:c16="http://schemas.microsoft.com/office/drawing/2014/chart" uri="{C3380CC4-5D6E-409C-BE32-E72D297353CC}">
              <c16:uniqueId val="{00000000-FAC7-4158-BE65-938774E76B8C}"/>
            </c:ext>
          </c:extLst>
        </c:ser>
        <c:ser>
          <c:idx val="1"/>
          <c:order val="1"/>
          <c:tx>
            <c:strRef>
              <c:f>'таб 1'!$C$2:$C$4</c:f>
              <c:strCache>
                <c:ptCount val="3"/>
                <c:pt idx="0">
                  <c:v>всего</c:v>
                </c:pt>
                <c:pt idx="2">
                  <c:v>райбюджет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1'!$A$5:$A$13</c:f>
              <c:strCache>
                <c:ptCount val="9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Налоги, уплачиваемые при особых режимах налогообложения</c:v>
                </c:pt>
                <c:pt idx="5">
                  <c:v>Налог за добычу (изъятие) природных ресурсов</c:v>
                </c:pt>
                <c:pt idx="6">
                  <c:v>Государственная пошлина</c:v>
                </c:pt>
                <c:pt idx="7">
                  <c:v>Другие налоги и платежи</c:v>
                </c:pt>
                <c:pt idx="8">
                  <c:v>ИТОГО  ДОХОДОВ</c:v>
                </c:pt>
              </c:strCache>
            </c:strRef>
          </c:cat>
          <c:val>
            <c:numRef>
              <c:f>'таб 1'!$C$5:$C$13</c:f>
              <c:numCache>
                <c:formatCode>#,##0.0</c:formatCode>
                <c:ptCount val="9"/>
                <c:pt idx="0">
                  <c:v>5371.8</c:v>
                </c:pt>
                <c:pt idx="1">
                  <c:v>92</c:v>
                </c:pt>
                <c:pt idx="2">
                  <c:v>1438.2</c:v>
                </c:pt>
                <c:pt idx="3">
                  <c:v>1829.6</c:v>
                </c:pt>
                <c:pt idx="4">
                  <c:v>953.1</c:v>
                </c:pt>
                <c:pt idx="5">
                  <c:v>38.4</c:v>
                </c:pt>
                <c:pt idx="6">
                  <c:v>52</c:v>
                </c:pt>
                <c:pt idx="7">
                  <c:v>1102.4000000000001</c:v>
                </c:pt>
                <c:pt idx="8">
                  <c:v>10877.5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C7-4158-BE65-938774E76B8C}"/>
            </c:ext>
          </c:extLst>
        </c:ser>
        <c:ser>
          <c:idx val="2"/>
          <c:order val="2"/>
          <c:tx>
            <c:strRef>
              <c:f>'таб 1'!$D$2:$D$4</c:f>
              <c:strCache>
                <c:ptCount val="3"/>
                <c:pt idx="0">
                  <c:v>всего</c:v>
                </c:pt>
                <c:pt idx="2">
                  <c:v>сельские Советы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1'!$A$5:$A$13</c:f>
              <c:strCache>
                <c:ptCount val="9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Налоги, уплачиваемые при особых режимах налогообложения</c:v>
                </c:pt>
                <c:pt idx="5">
                  <c:v>Налог за добычу (изъятие) природных ресурсов</c:v>
                </c:pt>
                <c:pt idx="6">
                  <c:v>Государственная пошлина</c:v>
                </c:pt>
                <c:pt idx="7">
                  <c:v>Другие налоги и платежи</c:v>
                </c:pt>
                <c:pt idx="8">
                  <c:v>ИТОГО  ДОХОДОВ</c:v>
                </c:pt>
              </c:strCache>
            </c:strRef>
          </c:cat>
          <c:val>
            <c:numRef>
              <c:f>'таб 1'!$D$5:$D$13</c:f>
              <c:numCache>
                <c:formatCode>General</c:formatCode>
                <c:ptCount val="9"/>
                <c:pt idx="0" formatCode="#,##0.0">
                  <c:v>305.5</c:v>
                </c:pt>
                <c:pt idx="2" formatCode="#,##0.0">
                  <c:v>44.3</c:v>
                </c:pt>
                <c:pt idx="6" formatCode="#,##0.0">
                  <c:v>4.8</c:v>
                </c:pt>
                <c:pt idx="7" formatCode="#,##0.0">
                  <c:v>40.700000000000003</c:v>
                </c:pt>
                <c:pt idx="8" formatCode="#,##0.0">
                  <c:v>395.3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C7-4158-BE65-938774E76B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8766080"/>
        <c:axId val="58767616"/>
      </c:barChart>
      <c:catAx>
        <c:axId val="587660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58767616"/>
        <c:crosses val="autoZero"/>
        <c:auto val="1"/>
        <c:lblAlgn val="ctr"/>
        <c:lblOffset val="100"/>
        <c:noMultiLvlLbl val="0"/>
      </c:catAx>
      <c:valAx>
        <c:axId val="5876761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5876608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Сельское хозяйство, рыбохозяйственная деятельность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392.2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14-407F-B2F8-C989A7C9F13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Топливо и энергетика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300.39999999999998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14-407F-B2F8-C989A7C9F13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Транспорт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33.299999999999997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14-407F-B2F8-C989A7C9F13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Другая деятельность в области национальной экономики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2003926549952642E-2"/>
                  <c:y val="-6.2655521055276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014-407F-B2F8-C989A7C9F1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54.8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14-407F-B2F8-C989A7C9F13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3891200"/>
        <c:axId val="93901568"/>
        <c:axId val="0"/>
      </c:bar3DChart>
      <c:catAx>
        <c:axId val="93891200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4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400" b="0" dirty="0">
                    <a:latin typeface="Times New Roman" pitchFamily="18" charset="0"/>
                    <a:cs typeface="Times New Roman" pitchFamily="18" charset="0"/>
                  </a:rPr>
                  <a:t>18 494,9 тыс. рублей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93901568"/>
        <c:crosses val="autoZero"/>
        <c:auto val="1"/>
        <c:lblAlgn val="ctr"/>
        <c:lblOffset val="100"/>
        <c:noMultiLvlLbl val="0"/>
      </c:catAx>
      <c:valAx>
        <c:axId val="939015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3891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672361781184606"/>
          <c:y val="0.1530708467251837"/>
          <c:w val="0.33441587371676901"/>
          <c:h val="0.82595655801731349"/>
        </c:manualLayout>
      </c:layout>
      <c:overlay val="0"/>
      <c:txPr>
        <a:bodyPr/>
        <a:lstStyle/>
        <a:p>
          <a:pPr>
            <a:defRPr sz="120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>
                <a:latin typeface="Times New Roman" pitchFamily="18" charset="0"/>
                <a:cs typeface="Times New Roman" pitchFamily="18" charset="0"/>
              </a:defRPr>
            </a:pP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процентов</a:t>
            </a:r>
          </a:p>
        </c:rich>
      </c:tx>
      <c:layout>
        <c:manualLayout>
          <c:xMode val="edge"/>
          <c:yMode val="edge"/>
          <c:x val="0.69397480067544726"/>
          <c:y val="2.1855708868190573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процентов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7BC7-40D2-A660-EF12761FFAC7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7BC7-40D2-A660-EF12761FFAC7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5-7BC7-40D2-A660-EF12761FFAC7}"/>
              </c:ext>
            </c:extLst>
          </c:dPt>
          <c:dLbls>
            <c:dLbl>
              <c:idx val="0"/>
              <c:layout>
                <c:manualLayout>
                  <c:x val="5.6559308719559893E-2"/>
                  <c:y val="1.912374525966674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BC7-40D2-A660-EF12761FFAC7}"/>
                </c:ext>
              </c:extLst>
            </c:dLbl>
            <c:dLbl>
              <c:idx val="1"/>
              <c:layout>
                <c:manualLayout>
                  <c:x val="0"/>
                  <c:y val="-6.55671266045714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BC7-40D2-A660-EF12761FFAC7}"/>
                </c:ext>
              </c:extLst>
            </c:dLbl>
            <c:dLbl>
              <c:idx val="2"/>
              <c:layout>
                <c:manualLayout>
                  <c:x val="-8.4838963079340413E-2"/>
                  <c:y val="-3.005159969376194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BC7-40D2-A660-EF12761FFAC7}"/>
                </c:ext>
              </c:extLst>
            </c:dLbl>
            <c:dLbl>
              <c:idx val="3"/>
              <c:layout>
                <c:manualLayout>
                  <c:x val="6.5985860172820099E-2"/>
                  <c:y val="-4.644338134490481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BC7-40D2-A660-EF12761FFA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Сельское хозяйство, рыбохозяйственная деятельность</c:v>
                </c:pt>
                <c:pt idx="1">
                  <c:v>Топливо и энергетика</c:v>
                </c:pt>
                <c:pt idx="2">
                  <c:v>Транспорт</c:v>
                </c:pt>
                <c:pt idx="3">
                  <c:v>Другая деятельность в области национальной экономики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50.2</c:v>
                </c:pt>
                <c:pt idx="1">
                  <c:v>38.5</c:v>
                </c:pt>
                <c:pt idx="2">
                  <c:v>4.3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BC7-40D2-A660-EF12761FFA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1348603027135359"/>
          <c:y val="0.6146695733237153"/>
          <c:w val="0.77302769204124544"/>
          <c:h val="0.36966654641246782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Расходы</a:t>
            </a:r>
          </a:p>
        </c:rich>
      </c:tx>
      <c:layout>
        <c:manualLayout>
          <c:xMode val="edge"/>
          <c:yMode val="edge"/>
          <c:x val="5.7972549792237399E-2"/>
          <c:y val="9.5907994780944066E-3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3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F320-4C12-A478-9925ACB0B919}"/>
              </c:ext>
            </c:extLst>
          </c:dPt>
          <c:dLbls>
            <c:dLbl>
              <c:idx val="0"/>
              <c:layout>
                <c:manualLayout>
                  <c:x val="-0.1279544417239995"/>
                  <c:y val="-0.1591833450893820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20-4C12-A478-9925ACB0B919}"/>
                </c:ext>
              </c:extLst>
            </c:dLbl>
            <c:dLbl>
              <c:idx val="1"/>
              <c:layout>
                <c:manualLayout>
                  <c:x val="1.1005428460259812E-2"/>
                  <c:y val="-9.007044517734813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20-4C12-A478-9925ACB0B919}"/>
                </c:ext>
              </c:extLst>
            </c:dLbl>
            <c:dLbl>
              <c:idx val="2"/>
              <c:layout>
                <c:manualLayout>
                  <c:x val="-1.7128905882597543E-2"/>
                  <c:y val="-5.810929471186349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320-4C12-A478-9925ACB0B919}"/>
                </c:ext>
              </c:extLst>
            </c:dLbl>
            <c:dLbl>
              <c:idx val="4"/>
              <c:layout>
                <c:manualLayout>
                  <c:x val="9.7371706465144688E-4"/>
                  <c:y val="4.087209819317267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320-4C12-A478-9925ACB0B919}"/>
                </c:ext>
              </c:extLst>
            </c:dLbl>
            <c:dLbl>
              <c:idx val="5"/>
              <c:layout>
                <c:manualLayout>
                  <c:x val="9.46801237962199E-2"/>
                  <c:y val="8.864985282890529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320-4C12-A478-9925ACB0B919}"/>
                </c:ext>
              </c:extLst>
            </c:dLbl>
            <c:dLbl>
              <c:idx val="6"/>
              <c:layout>
                <c:manualLayout>
                  <c:x val="-1.2491002893924736E-2"/>
                  <c:y val="0.1013119663663011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320-4C12-A478-9925ACB0B919}"/>
                </c:ext>
              </c:extLst>
            </c:dLbl>
            <c:dLbl>
              <c:idx val="7"/>
              <c:layout>
                <c:manualLayout>
                  <c:x val="3.6872294061563636E-2"/>
                  <c:y val="0.18183906755285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320-4C12-A478-9925ACB0B919}"/>
                </c:ext>
              </c:extLst>
            </c:dLbl>
            <c:dLbl>
              <c:idx val="8"/>
              <c:layout>
                <c:manualLayout>
                  <c:x val="-1.9800563736143053E-2"/>
                  <c:y val="-4.774547392147153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320-4C12-A478-9925ACB0B9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ОБЩЕГОСУДАРСТВЕННАЯ ДЕЯТЕЛЬНОСТЬ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Охрана окружающей среды</c:v>
                </c:pt>
                <c:pt idx="4">
                  <c:v>ЖИЛИЩНО-КОММУНАЛЬНЫЕ УСЛУГИ И ЖИЛИЩНОЕ СТРОИТЕЛЬСТВО</c:v>
                </c:pt>
                <c:pt idx="5">
                  <c:v>СОЦИАЛЬНАЯ СФЕРА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2728.5</c:v>
                </c:pt>
                <c:pt idx="1">
                  <c:v>0.2</c:v>
                </c:pt>
                <c:pt idx="2">
                  <c:v>780.7</c:v>
                </c:pt>
                <c:pt idx="3">
                  <c:v>95.5</c:v>
                </c:pt>
                <c:pt idx="4">
                  <c:v>3720</c:v>
                </c:pt>
                <c:pt idx="5">
                  <c:v>20996.799999999999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320-4C12-A478-9925ACB0B9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1.9186730914501997E-2"/>
          <c:y val="0.60457813414772055"/>
          <c:w val="0.927048939306787"/>
          <c:h val="0.37903009453167735"/>
        </c:manualLayout>
      </c:layout>
      <c:overlay val="0"/>
      <c:txPr>
        <a:bodyPr/>
        <a:lstStyle/>
        <a:p>
          <a:pPr>
            <a:defRPr sz="1000" cap="small" spc="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Социальная сфера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EA88-47CA-9035-8B4E0E961842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EA88-47CA-9035-8B4E0E961842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5-EA88-47CA-9035-8B4E0E961842}"/>
              </c:ext>
            </c:extLst>
          </c:dPt>
          <c:dPt>
            <c:idx val="3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EA88-47CA-9035-8B4E0E96184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Образование</c:v>
                </c:pt>
                <c:pt idx="1">
                  <c:v>Здравоохранение</c:v>
                </c:pt>
                <c:pt idx="2">
                  <c:v>Физическая культура, спорт, культура и средства массовой информации</c:v>
                </c:pt>
                <c:pt idx="3">
                  <c:v>Социальная политика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11525.9</c:v>
                </c:pt>
                <c:pt idx="1">
                  <c:v>6442.4</c:v>
                </c:pt>
                <c:pt idx="2">
                  <c:v>1333.6</c:v>
                </c:pt>
                <c:pt idx="3">
                  <c:v>1694.9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A88-47CA-9035-8B4E0E96184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0696938667419936"/>
          <c:y val="0.64205603523271182"/>
          <c:w val="0.78606122665160161"/>
          <c:h val="0.34335873371100606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3088294944578515"/>
          <c:y val="8.544391452917395E-2"/>
          <c:w val="0.5346477031118817"/>
          <c:h val="0.768681974697967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'таб 2'!$B$2</c:f>
              <c:strCache>
                <c:ptCount val="1"/>
                <c:pt idx="0">
                  <c:v>Поступило доходов  на          1.10.2019 г.  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2'!$A$3:$A$12</c:f>
              <c:strCache>
                <c:ptCount val="10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Налоги при упрощенной системе налогообложения</c:v>
                </c:pt>
                <c:pt idx="6">
                  <c:v>Единый налог для производителей сельскохозяйственной продукции </c:v>
                </c:pt>
                <c:pt idx="7">
                  <c:v>Компенсации расходов государства</c:v>
                </c:pt>
                <c:pt idx="8">
                  <c:v>Другие платежи</c:v>
                </c:pt>
                <c:pt idx="9">
                  <c:v>ИТОГО  ДОХОДОВ</c:v>
                </c:pt>
              </c:strCache>
            </c:strRef>
          </c:cat>
          <c:val>
            <c:numRef>
              <c:f>'таб 2'!$B$3:$B$12</c:f>
              <c:numCache>
                <c:formatCode>#,##0.0</c:formatCode>
                <c:ptCount val="10"/>
                <c:pt idx="1">
                  <c:v>4551.1000000000004</c:v>
                </c:pt>
                <c:pt idx="2">
                  <c:v>106.8</c:v>
                </c:pt>
                <c:pt idx="3">
                  <c:v>1761.8</c:v>
                </c:pt>
                <c:pt idx="4">
                  <c:v>1724.4</c:v>
                </c:pt>
                <c:pt idx="5">
                  <c:v>521.9</c:v>
                </c:pt>
                <c:pt idx="6">
                  <c:v>247</c:v>
                </c:pt>
                <c:pt idx="7">
                  <c:v>694.8</c:v>
                </c:pt>
                <c:pt idx="8">
                  <c:v>878.3</c:v>
                </c:pt>
                <c:pt idx="9">
                  <c:v>10486.099999999999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89-4170-B8A3-DC88D0155CC0}"/>
            </c:ext>
          </c:extLst>
        </c:ser>
        <c:ser>
          <c:idx val="1"/>
          <c:order val="1"/>
          <c:tx>
            <c:strRef>
              <c:f>'таб 2'!$C$2</c:f>
              <c:strCache>
                <c:ptCount val="1"/>
                <c:pt idx="0">
                  <c:v>Поступило доходов  на          1.10.2020 г.   </c:v>
                </c:pt>
              </c:strCache>
            </c:strRef>
          </c:tx>
          <c:invertIfNegative val="0"/>
          <c:dLbls>
            <c:dLbl>
              <c:idx val="9"/>
              <c:layout>
                <c:manualLayout>
                  <c:x val="0"/>
                  <c:y val="-2.71455954257287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368636045824569E-2"/>
                      <c:h val="4.195038554637622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489-4170-B8A3-DC88D0155C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2'!$A$3:$A$12</c:f>
              <c:strCache>
                <c:ptCount val="10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Налоги при упрощенной системе налогообложения</c:v>
                </c:pt>
                <c:pt idx="6">
                  <c:v>Единый налог для производителей сельскохозяйственной продукции </c:v>
                </c:pt>
                <c:pt idx="7">
                  <c:v>Компенсации расходов государства</c:v>
                </c:pt>
                <c:pt idx="8">
                  <c:v>Другие платежи</c:v>
                </c:pt>
                <c:pt idx="9">
                  <c:v>ИТОГО  ДОХОДОВ</c:v>
                </c:pt>
              </c:strCache>
            </c:strRef>
          </c:cat>
          <c:val>
            <c:numRef>
              <c:f>'таб 2'!$C$3:$C$12</c:f>
              <c:numCache>
                <c:formatCode>#,##0.0</c:formatCode>
                <c:ptCount val="10"/>
                <c:pt idx="1">
                  <c:v>5677.3</c:v>
                </c:pt>
                <c:pt idx="2">
                  <c:v>92</c:v>
                </c:pt>
                <c:pt idx="3">
                  <c:v>1482.5</c:v>
                </c:pt>
                <c:pt idx="4">
                  <c:v>1829.6</c:v>
                </c:pt>
                <c:pt idx="5">
                  <c:v>615</c:v>
                </c:pt>
                <c:pt idx="6">
                  <c:v>286.7</c:v>
                </c:pt>
                <c:pt idx="7">
                  <c:v>716.3</c:v>
                </c:pt>
                <c:pt idx="8">
                  <c:v>573.29999999999995</c:v>
                </c:pt>
                <c:pt idx="9">
                  <c:v>11272.699999999999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489-4170-B8A3-DC88D0155C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1311488"/>
        <c:axId val="111333760"/>
      </c:barChart>
      <c:catAx>
        <c:axId val="11131148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1333760"/>
        <c:crosses val="autoZero"/>
        <c:auto val="1"/>
        <c:lblAlgn val="ctr"/>
        <c:lblOffset val="100"/>
        <c:noMultiLvlLbl val="0"/>
      </c:catAx>
      <c:valAx>
        <c:axId val="111333760"/>
        <c:scaling>
          <c:orientation val="minMax"/>
        </c:scaling>
        <c:delete val="0"/>
        <c:axPos val="b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131148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Прирост (снижение) собственных доходов бюджетов района</a:t>
            </a:r>
            <a:endParaRPr lang="en-US"/>
          </a:p>
          <a:p>
            <a:pPr>
              <a:defRPr/>
            </a:pPr>
            <a:r>
              <a:rPr lang="ru-RU"/>
              <a:t> за  9 месяцев 2020 года, тыс.рублей</a:t>
            </a:r>
            <a:r>
              <a:rPr lang="en-US"/>
              <a:t> </a:t>
            </a:r>
          </a:p>
          <a:p>
            <a:pPr>
              <a:defRPr/>
            </a:pPr>
            <a:r>
              <a:rPr lang="en-US"/>
              <a:t>(</a:t>
            </a:r>
            <a:r>
              <a:rPr lang="ru-RU"/>
              <a:t>прирост +, снижение -</a:t>
            </a:r>
            <a:r>
              <a:rPr lang="en-US"/>
              <a:t>)</a:t>
            </a:r>
            <a:endParaRPr lang="ru-RU"/>
          </a:p>
        </c:rich>
      </c:tx>
      <c:layout>
        <c:manualLayout>
          <c:xMode val="edge"/>
          <c:yMode val="edge"/>
          <c:x val="0.16971801648669105"/>
          <c:y val="8.3524909002242343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1650778413954563E-2"/>
          <c:y val="0.17183313345501058"/>
          <c:w val="0.78988732511205451"/>
          <c:h val="0.6783312421208209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'табл 3 (2)'!$B$5</c:f>
              <c:strCache>
                <c:ptCount val="1"/>
                <c:pt idx="0">
                  <c:v>прирост +, снижение -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'табл 3 (2)'!$A$6:$A$16</c:f>
              <c:strCache>
                <c:ptCount val="11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итого по Советам</c:v>
                </c:pt>
                <c:pt idx="9">
                  <c:v>районный бюджет</c:v>
                </c:pt>
                <c:pt idx="10">
                  <c:v>Всего по району</c:v>
                </c:pt>
              </c:strCache>
            </c:strRef>
          </c:cat>
          <c:val>
            <c:numRef>
              <c:f>'табл 3 (2)'!$B$6:$B$16</c:f>
              <c:numCache>
                <c:formatCode>General</c:formatCode>
                <c:ptCount val="11"/>
                <c:pt idx="0">
                  <c:v>3.6000000000000014</c:v>
                </c:pt>
                <c:pt idx="1">
                  <c:v>-15.100000000000009</c:v>
                </c:pt>
                <c:pt idx="2">
                  <c:v>0.20000000000000284</c:v>
                </c:pt>
                <c:pt idx="3">
                  <c:v>3.6999999999999957</c:v>
                </c:pt>
                <c:pt idx="4">
                  <c:v>4.2999999999999972</c:v>
                </c:pt>
                <c:pt idx="5">
                  <c:v>4.4000000000000057</c:v>
                </c:pt>
                <c:pt idx="6">
                  <c:v>4.8999999999999986</c:v>
                </c:pt>
                <c:pt idx="7">
                  <c:v>4.7000000000000028</c:v>
                </c:pt>
                <c:pt idx="8">
                  <c:v>10.699999999999932</c:v>
                </c:pt>
                <c:pt idx="9">
                  <c:v>775.89999999999964</c:v>
                </c:pt>
                <c:pt idx="10">
                  <c:v>786.59999999999854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0D-49B3-BE26-B943BE698F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045504"/>
        <c:axId val="115047424"/>
      </c:barChart>
      <c:catAx>
        <c:axId val="11504550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high"/>
        <c:txPr>
          <a:bodyPr/>
          <a:lstStyle/>
          <a:p>
            <a:pPr>
              <a:defRPr sz="1400"/>
            </a:pPr>
            <a:endParaRPr lang="ru-RU"/>
          </a:p>
        </c:txPr>
        <c:crossAx val="115047424"/>
        <c:crosses val="autoZero"/>
        <c:auto val="1"/>
        <c:lblAlgn val="ctr"/>
        <c:lblOffset val="100"/>
        <c:noMultiLvlLbl val="0"/>
      </c:catAx>
      <c:valAx>
        <c:axId val="11504742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504550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Структура доходов консолидированного бюджета района                                   за</a:t>
            </a:r>
            <a:r>
              <a:rPr lang="ru-RU" baseline="0" dirty="0"/>
              <a:t> </a:t>
            </a:r>
            <a:r>
              <a:rPr lang="ru-RU" dirty="0"/>
              <a:t>2019 год, тыс. рублей   </a:t>
            </a:r>
          </a:p>
        </c:rich>
      </c:tx>
      <c:layout>
        <c:manualLayout>
          <c:xMode val="edge"/>
          <c:yMode val="edge"/>
          <c:x val="0.16147409802720641"/>
          <c:y val="2.0839979153457217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консолидированного бюджета района                                   за</a:t>
            </a:r>
            <a:r>
              <a:rPr lang="ru-RU" baseline="0"/>
              <a:t> 9 месяцев </a:t>
            </a:r>
            <a:r>
              <a:rPr lang="ru-RU"/>
              <a:t>2020 года, тыс.рублей   </a:t>
            </a:r>
          </a:p>
        </c:rich>
      </c:tx>
      <c:layout>
        <c:manualLayout>
          <c:xMode val="edge"/>
          <c:yMode val="edge"/>
          <c:x val="0.16010950152564804"/>
          <c:y val="2.0840122472508302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ser>
          <c:idx val="0"/>
          <c:order val="0"/>
          <c:tx>
            <c:strRef>
              <c:f>'табл 5 '!$B$2</c:f>
              <c:strCache>
                <c:ptCount val="1"/>
                <c:pt idx="0">
                  <c:v>Поступило доходов  за  9 месяцев 2020 года   </c:v>
                </c:pt>
              </c:strCache>
            </c:strRef>
          </c:tx>
          <c:explosion val="25"/>
          <c:dLbls>
            <c:dLbl>
              <c:idx val="2"/>
              <c:layout>
                <c:manualLayout>
                  <c:x val="-7.3899238782374158E-2"/>
                  <c:y val="-4.3842356270566755E-2"/>
                </c:manualLayout>
              </c:layout>
              <c:tx>
                <c:rich>
                  <a:bodyPr/>
                  <a:lstStyle/>
                  <a:p>
                    <a:fld id="{B1858097-0FDD-4951-8585-CAA7539D1467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; </a:t>
                    </a:r>
                    <a:fld id="{A36F5C3D-82AE-42D8-9F9C-F7F6EA1C5C74}" type="VALUE">
                      <a:rPr lang="ru-RU" baseline="0"/>
                      <a:pPr/>
                      <a:t>[ЗНАЧЕНИЕ]</a:t>
                    </a:fld>
                    <a:r>
                      <a:rPr lang="ru-RU" baseline="0"/>
                      <a:t>;   </a:t>
                    </a:r>
                    <a:fld id="{5CA81F79-F0D5-4D20-B7FA-6435A0F98FF9}" type="PERCENTAGE">
                      <a:rPr lang="ru-RU" baseline="0"/>
                      <a:pPr/>
                      <a:t>[ПРОЦЕНТ]</a:t>
                    </a:fld>
                    <a:endParaRPr lang="ru-RU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2CDF-4378-879C-8FCBD21DA39A}"/>
                </c:ext>
              </c:extLst>
            </c:dLbl>
            <c:dLbl>
              <c:idx val="3"/>
              <c:layout>
                <c:manualLayout>
                  <c:x val="-8.2646208788520706E-4"/>
                  <c:y val="-5.835604235304794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469207504359567"/>
                      <c:h val="6.744636401931068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CDF-4378-879C-8FCBD21DA39A}"/>
                </c:ext>
              </c:extLst>
            </c:dLbl>
            <c:dLbl>
              <c:idx val="4"/>
              <c:layout>
                <c:manualLayout>
                  <c:x val="1.0007187148296713E-16"/>
                  <c:y val="1.493435238106825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CDF-4378-879C-8FCBD21DA39A}"/>
                </c:ext>
              </c:extLst>
            </c:dLbl>
            <c:dLbl>
              <c:idx val="5"/>
              <c:layout>
                <c:manualLayout>
                  <c:x val="3.420593481049105E-2"/>
                  <c:y val="-1.8755981238111449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CDF-4378-879C-8FCBD21DA39A}"/>
                </c:ext>
              </c:extLst>
            </c:dLbl>
            <c:dLbl>
              <c:idx val="6"/>
              <c:layout>
                <c:manualLayout>
                  <c:x val="1.6285327184537013E-2"/>
                  <c:y val="1.887564291983336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CDF-4378-879C-8FCBD21DA39A}"/>
                </c:ext>
              </c:extLst>
            </c:dLbl>
            <c:dLbl>
              <c:idx val="7"/>
              <c:layout>
                <c:manualLayout>
                  <c:x val="-2.1891798278714337E-2"/>
                  <c:y val="3.3343966645531319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CDF-4378-879C-8FCBD21DA39A}"/>
                </c:ext>
              </c:extLst>
            </c:dLbl>
            <c:dLbl>
              <c:idx val="8"/>
              <c:layout>
                <c:manualLayout>
                  <c:x val="-5.0948504079728077E-2"/>
                  <c:y val="-1.0419907367172436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37817708133541"/>
                      <c:h val="6.744636401931068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2CDF-4378-879C-8FCBD21DA39A}"/>
                </c:ext>
              </c:extLst>
            </c:dLbl>
            <c:dLbl>
              <c:idx val="9"/>
              <c:layout>
                <c:manualLayout>
                  <c:x val="-7.4433191499906582E-3"/>
                  <c:y val="-9.1695908275211777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CDF-4378-879C-8FCBD21DA39A}"/>
                </c:ext>
              </c:extLst>
            </c:dLbl>
            <c:dLbl>
              <c:idx val="10"/>
              <c:layout>
                <c:manualLayout>
                  <c:x val="-2.3260035671133911E-2"/>
                  <c:y val="0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CDF-4378-879C-8FCBD21DA39A}"/>
                </c:ext>
              </c:extLst>
            </c:dLbl>
            <c:dLbl>
              <c:idx val="11"/>
              <c:layout>
                <c:manualLayout>
                  <c:x val="0"/>
                  <c:y val="-8.3359916613828217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CDF-4378-879C-8FCBD21DA39A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'табл 5 '!$A$3:$A$11</c:f>
              <c:strCache>
                <c:ptCount val="9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Налог при упрощенной системе налогообложения</c:v>
                </c:pt>
                <c:pt idx="6">
                  <c:v>Единый налог для производителей сельскохозяйственной продукции</c:v>
                </c:pt>
                <c:pt idx="7">
                  <c:v>Компенсации расходов государства</c:v>
                </c:pt>
                <c:pt idx="8">
                  <c:v>Другие платежи</c:v>
                </c:pt>
              </c:strCache>
            </c:strRef>
          </c:cat>
          <c:val>
            <c:numRef>
              <c:f>'табл 5 '!$B$3:$B$11</c:f>
              <c:numCache>
                <c:formatCode>#,##0.0</c:formatCode>
                <c:ptCount val="9"/>
                <c:pt idx="1">
                  <c:v>5677.3</c:v>
                </c:pt>
                <c:pt idx="2">
                  <c:v>92</c:v>
                </c:pt>
                <c:pt idx="3">
                  <c:v>1482.5</c:v>
                </c:pt>
                <c:pt idx="4">
                  <c:v>1829.6</c:v>
                </c:pt>
                <c:pt idx="5">
                  <c:v>615</c:v>
                </c:pt>
                <c:pt idx="6">
                  <c:v>286.7</c:v>
                </c:pt>
                <c:pt idx="7">
                  <c:v>716.3</c:v>
                </c:pt>
                <c:pt idx="8">
                  <c:v>573.29999999999995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CDF-4378-879C-8FCBD21DA3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98057587711289"/>
          <c:y val="7.5023924952446142E-2"/>
          <c:w val="0.83300899643019855"/>
          <c:h val="0.7945932889359725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'состав доходов, в %'!$B$7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'состав доходов, в %'!$B$8:$B$17</c:f>
              <c:numCache>
                <c:formatCode>#,##0.0</c:formatCode>
                <c:ptCount val="10"/>
                <c:pt idx="0">
                  <c:v>0.42669458071269534</c:v>
                </c:pt>
                <c:pt idx="1">
                  <c:v>0.60056596911121574</c:v>
                </c:pt>
                <c:pt idx="2">
                  <c:v>0.40096871202107748</c:v>
                </c:pt>
                <c:pt idx="3">
                  <c:v>0.45951724076751799</c:v>
                </c:pt>
                <c:pt idx="4">
                  <c:v>0.40806550338428244</c:v>
                </c:pt>
                <c:pt idx="5">
                  <c:v>0.35217827139904379</c:v>
                </c:pt>
                <c:pt idx="6">
                  <c:v>0.40717840446388182</c:v>
                </c:pt>
                <c:pt idx="7">
                  <c:v>0.45153335048391252</c:v>
                </c:pt>
                <c:pt idx="8">
                  <c:v>96.493297967656375</c:v>
                </c:pt>
                <c:pt idx="9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64-4582-A2D5-557E843A0E1D}"/>
            </c:ext>
          </c:extLst>
        </c:ser>
        <c:ser>
          <c:idx val="1"/>
          <c:order val="1"/>
          <c:tx>
            <c:strRef>
              <c:f>'состав доходов, в %'!$C$7</c:f>
              <c:strCache>
                <c:ptCount val="1"/>
                <c:pt idx="0">
                  <c:v>Дотации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'состав доходов, в %'!$C$8:$C$17</c:f>
              <c:numCache>
                <c:formatCode>#,##0.0</c:formatCode>
                <c:ptCount val="10"/>
                <c:pt idx="0">
                  <c:v>0.19648191171589779</c:v>
                </c:pt>
                <c:pt idx="1">
                  <c:v>0.36375705277132425</c:v>
                </c:pt>
                <c:pt idx="2">
                  <c:v>0.18254231662794557</c:v>
                </c:pt>
                <c:pt idx="3">
                  <c:v>0.22768005310321937</c:v>
                </c:pt>
                <c:pt idx="4">
                  <c:v>0.16528377032857616</c:v>
                </c:pt>
                <c:pt idx="5">
                  <c:v>0.13275804845668771</c:v>
                </c:pt>
                <c:pt idx="6">
                  <c:v>0.1626286093594424</c:v>
                </c:pt>
                <c:pt idx="7">
                  <c:v>0.18453368735479589</c:v>
                </c:pt>
                <c:pt idx="8">
                  <c:v>98.384334550282119</c:v>
                </c:pt>
                <c:pt idx="9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64-4582-A2D5-557E843A0E1D}"/>
            </c:ext>
          </c:extLst>
        </c:ser>
        <c:ser>
          <c:idx val="2"/>
          <c:order val="2"/>
          <c:tx>
            <c:strRef>
              <c:f>'состав доходов, в %'!$D$7</c:f>
              <c:strCache>
                <c:ptCount val="1"/>
                <c:pt idx="0">
                  <c:v>Субвенции и иные межбюджетные трансферты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'состав доходов, в %'!$D$8:$D$17</c:f>
              <c:numCache>
                <c:formatCode>#,##0.0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1.1764705882352944</c:v>
                </c:pt>
                <c:pt idx="8">
                  <c:v>98.82352941176471</c:v>
                </c:pt>
                <c:pt idx="9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164-4582-A2D5-557E843A0E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1286144"/>
        <c:axId val="111287680"/>
      </c:barChart>
      <c:catAx>
        <c:axId val="11128614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11287680"/>
        <c:crosses val="autoZero"/>
        <c:auto val="1"/>
        <c:lblAlgn val="ctr"/>
        <c:lblOffset val="100"/>
        <c:noMultiLvlLbl val="0"/>
      </c:catAx>
      <c:valAx>
        <c:axId val="111287680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1128614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3"/>
          <c:dPt>
            <c:idx val="0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1-1EDE-43A4-8702-545430740ADC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3-1EDE-43A4-8702-545430740ADC}"/>
              </c:ext>
            </c:extLst>
          </c:dPt>
          <c:dLbls>
            <c:dLbl>
              <c:idx val="1"/>
              <c:layout>
                <c:manualLayout>
                  <c:x val="-0.17736617326835338"/>
                  <c:y val="-0.1339955728334972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EDE-43A4-8702-545430740A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Непрограммные</c:v>
                </c:pt>
                <c:pt idx="1">
                  <c:v>Программные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3663.1</c:v>
                </c:pt>
                <c:pt idx="1">
                  <c:v>24658.6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EDE-43A4-8702-545430740AD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aseline="0"/>
            </a:pPr>
            <a:r>
              <a:rPr lang="ru-RU" sz="1800" baseline="0" dirty="0"/>
              <a:t>Состав, тыс. рублей</a:t>
            </a:r>
          </a:p>
        </c:rich>
      </c:tx>
      <c:overlay val="0"/>
    </c:title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147732729269041"/>
          <c:y val="5.2910797358553439E-2"/>
          <c:w val="0.46880961975036872"/>
          <c:h val="0.920471358531683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Заработная плата и начисления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Лист1!$B$2</c:f>
              <c:numCache>
                <c:formatCode>#,##0.0</c:formatCode>
                <c:ptCount val="1"/>
                <c:pt idx="0">
                  <c:v>17599.8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D5-48A7-87FD-5D6F3F393B3C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Коммунальные услуги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Лист1!$B$3</c:f>
              <c:numCache>
                <c:formatCode>#,##0.0</c:formatCode>
                <c:ptCount val="1"/>
                <c:pt idx="0">
                  <c:v>1993.7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D5-48A7-87FD-5D6F3F393B3C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Лист1!$B$4</c:f>
              <c:numCache>
                <c:formatCode>#,##0.0</c:formatCode>
                <c:ptCount val="1"/>
                <c:pt idx="0">
                  <c:v>2996.6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D5-48A7-87FD-5D6F3F393B3C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Продукты питания и лекарственные средства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Лист1!$B$5</c:f>
              <c:numCache>
                <c:formatCode>#,##0.0</c:formatCode>
                <c:ptCount val="1"/>
                <c:pt idx="0">
                  <c:v>1153.3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BD5-48A7-87FD-5D6F3F393B3C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Текущие трансферты населению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Лист1!$B$6</c:f>
              <c:numCache>
                <c:formatCode>#,##0.0</c:formatCode>
                <c:ptCount val="1"/>
                <c:pt idx="0">
                  <c:v>1130.7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BD5-48A7-87FD-5D6F3F393B3C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Прочие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Лист1!$B$7</c:f>
              <c:numCache>
                <c:formatCode>#,##0.0</c:formatCode>
                <c:ptCount val="1"/>
                <c:pt idx="0">
                  <c:v>1106.9000000000001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BD5-48A7-87FD-5D6F3F393B3C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Содержание сооружений благоустройства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-0.1225933050640217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BD5-48A7-87FD-5D6F3F393B3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Лист1!$B$8</c:f>
              <c:numCache>
                <c:formatCode>#,##0.0</c:formatCode>
                <c:ptCount val="1"/>
                <c:pt idx="0">
                  <c:v>870.1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BD5-48A7-87FD-5D6F3F393B3C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Обслуживание долга местных органов власти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Лист1!$B$9</c:f>
              <c:numCache>
                <c:formatCode>#,##0.0</c:formatCode>
                <c:ptCount val="1"/>
                <c:pt idx="0">
                  <c:v>71.900000000000006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BD5-48A7-87FD-5D6F3F393B3C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Капитальные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434180785647244E-3"/>
                  <c:y val="-3.9451033118219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BD5-48A7-87FD-5D6F3F393B3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Лист1!$B$10</c:f>
              <c:numCache>
                <c:formatCode>#,##0.0</c:formatCode>
                <c:ptCount val="1"/>
                <c:pt idx="0">
                  <c:v>1398.7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BD5-48A7-87FD-5D6F3F393B3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1594368"/>
        <c:axId val="31605888"/>
        <c:axId val="0"/>
      </c:bar3DChart>
      <c:catAx>
        <c:axId val="31594368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Расходы, %</a:t>
                </a:r>
              </a:p>
            </c:rich>
          </c:tx>
          <c:overlay val="0"/>
        </c:title>
        <c:majorTickMark val="out"/>
        <c:minorTickMark val="none"/>
        <c:tickLblPos val="nextTo"/>
        <c:crossAx val="31605888"/>
        <c:crosses val="autoZero"/>
        <c:auto val="1"/>
        <c:lblAlgn val="ctr"/>
        <c:lblOffset val="100"/>
        <c:noMultiLvlLbl val="0"/>
      </c:catAx>
      <c:valAx>
        <c:axId val="3160588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800" baseline="0"/>
            </a:pPr>
            <a:endParaRPr lang="ru-RU"/>
          </a:p>
        </c:txPr>
        <c:crossAx val="31594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51822835967065"/>
          <c:y val="0.10236663137788862"/>
          <c:w val="0.33562126316894336"/>
          <c:h val="0.8976333686221115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aseline="0">
                <a:latin typeface="Times New Roman" pitchFamily="18" charset="0"/>
              </a:defRPr>
            </a:pPr>
            <a:r>
              <a:rPr lang="ru-RU" sz="1800" baseline="0" dirty="0">
                <a:latin typeface="Times New Roman" pitchFamily="18" charset="0"/>
              </a:rPr>
              <a:t>Структура, %</a:t>
            </a:r>
          </a:p>
        </c:rich>
      </c:tx>
      <c:overlay val="1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Заработная плата и начисления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Лист1!$B$2</c:f>
              <c:numCache>
                <c:formatCode>General</c:formatCode>
                <c:ptCount val="1"/>
                <c:pt idx="0">
                  <c:v>62.1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87-43C9-8FED-3368235E19E9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Коммунальные услуги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Лист1!$B$3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87-43C9-8FED-3368235E19E9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Лист1!$B$4</c:f>
              <c:numCache>
                <c:formatCode>General</c:formatCode>
                <c:ptCount val="1"/>
                <c:pt idx="0">
                  <c:v>10.6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87-43C9-8FED-3368235E19E9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Продукты питания и лекарственные средства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Лист1!$B$5</c:f>
              <c:numCache>
                <c:formatCode>General</c:formatCode>
                <c:ptCount val="1"/>
                <c:pt idx="0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D87-43C9-8FED-3368235E19E9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Текущие трансферты населению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Лист1!$B$6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D87-43C9-8FED-3368235E19E9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Прочие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Лист1!$B$7</c:f>
              <c:numCache>
                <c:formatCode>General</c:formatCode>
                <c:ptCount val="1"/>
                <c:pt idx="0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D87-43C9-8FED-3368235E19E9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Содержание сооружений благоустройства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Лист1!$B$8</c:f>
              <c:numCache>
                <c:formatCode>General</c:formatCode>
                <c:ptCount val="1"/>
                <c:pt idx="0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D87-43C9-8FED-3368235E19E9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Обслуживание долга местных органов власти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9128043990573443E-2"/>
                  <c:y val="2.35159056401139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87-43C9-8FED-3368235E19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Лист1!$B$9</c:f>
              <c:numCache>
                <c:formatCode>General</c:formatCode>
                <c:ptCount val="1"/>
                <c:pt idx="0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D87-43C9-8FED-3368235E19E9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Капитальные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3.2922267896159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87-43C9-8FED-3368235E19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Лист1!$B$10</c:f>
              <c:numCache>
                <c:formatCode>General</c:formatCode>
                <c:ptCount val="1"/>
                <c:pt idx="0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D87-43C9-8FED-3368235E19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0628352"/>
        <c:axId val="60646912"/>
        <c:axId val="0"/>
      </c:bar3DChart>
      <c:catAx>
        <c:axId val="60628352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000" dirty="0">
                    <a:latin typeface="Times New Roman" pitchFamily="18" charset="0"/>
                    <a:cs typeface="Times New Roman" pitchFamily="18" charset="0"/>
                  </a:rPr>
                  <a:t>Всего расходов 28</a:t>
                </a:r>
                <a:r>
                  <a:rPr lang="ru-RU" sz="1000" baseline="0" dirty="0">
                    <a:latin typeface="Times New Roman" pitchFamily="18" charset="0"/>
                    <a:cs typeface="Times New Roman" pitchFamily="18" charset="0"/>
                  </a:rPr>
                  <a:t> 321,7</a:t>
                </a:r>
                <a:r>
                  <a:rPr lang="ru-RU" sz="1000" dirty="0">
                    <a:latin typeface="Times New Roman" pitchFamily="18" charset="0"/>
                    <a:cs typeface="Times New Roman" pitchFamily="18" charset="0"/>
                  </a:rPr>
                  <a:t> тыс. рублей</a:t>
                </a:r>
              </a:p>
            </c:rich>
          </c:tx>
          <c:layout>
            <c:manualLayout>
              <c:xMode val="edge"/>
              <c:yMode val="edge"/>
              <c:x val="0.10937669711945858"/>
              <c:y val="0.86552549716698302"/>
            </c:manualLayout>
          </c:layout>
          <c:overlay val="0"/>
        </c:title>
        <c:majorTickMark val="out"/>
        <c:minorTickMark val="none"/>
        <c:tickLblPos val="nextTo"/>
        <c:crossAx val="60646912"/>
        <c:crosses val="autoZero"/>
        <c:auto val="1"/>
        <c:lblAlgn val="ctr"/>
        <c:lblOffset val="100"/>
        <c:noMultiLvlLbl val="0"/>
      </c:catAx>
      <c:valAx>
        <c:axId val="606469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06283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00398958378591"/>
          <c:y val="8.8433137058845313E-2"/>
          <c:w val="0.33614290750969694"/>
          <c:h val="0.88427489538199455"/>
        </c:manualLayout>
      </c:layout>
      <c:overlay val="0"/>
      <c:txPr>
        <a:bodyPr/>
        <a:lstStyle/>
        <a:p>
          <a:pPr>
            <a:defRPr sz="100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0.20966</cdr:x>
      <cdr:y>0.03008</cdr:y>
    </cdr:from>
    <cdr:to>
      <cdr:x>0.76249</cdr:x>
      <cdr:y>0.10276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950720" y="182880"/>
          <a:ext cx="5143500" cy="4419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/>
            <a:t>Структура</a:t>
          </a:r>
          <a:r>
            <a:rPr lang="ru-RU" sz="1100" baseline="0"/>
            <a:t> собственных доходов консолидированного бюджета Сенненского района в разрезе бюджетов за  9 месяцев 2020 года, тыс.рублей</a:t>
          </a:r>
          <a:endParaRPr lang="ru-RU" sz="11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0.11849</cdr:x>
      <cdr:y>0.00625</cdr:y>
    </cdr:from>
    <cdr:to>
      <cdr:x>0.8749</cdr:x>
      <cdr:y>0.09706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99826" y="38100"/>
          <a:ext cx="7021009" cy="553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/>
            <a:t>Сравнительный анализ</a:t>
          </a:r>
          <a:r>
            <a:rPr lang="ru-RU" sz="1400" baseline="0"/>
            <a:t> поступления собственных  доходов бюджета Сенненского района за  2019 и  2020 годы, тыс.рублей</a:t>
          </a:r>
          <a:endParaRPr lang="ru-RU" sz="14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0.14517</cdr:x>
      <cdr:y>0.01914</cdr:y>
    </cdr:from>
    <cdr:to>
      <cdr:x>0.87513</cdr:x>
      <cdr:y>0.07715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47461" y="116652"/>
          <a:ext cx="6775500" cy="3535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/>
            <a:t>Структура</a:t>
          </a:r>
          <a:r>
            <a:rPr lang="ru-RU" sz="1400" baseline="0"/>
            <a:t> доходов бюджета Сенненского  района за 9 месяцев 2020 года, тыс.</a:t>
          </a:r>
          <a:r>
            <a:rPr lang="en-US" sz="1400" baseline="0"/>
            <a:t> </a:t>
          </a:r>
          <a:r>
            <a:rPr lang="ru-RU" sz="1400" baseline="0"/>
            <a:t>рублей </a:t>
          </a:r>
          <a:endParaRPr lang="ru-RU" sz="14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AD2817-9B85-4807-932B-19C14B34C087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E5FB1-8459-4C86-B051-F503B50FED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892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BY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7CFA8-7570-492B-9D88-1915AB5434B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67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BY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7CFA8-7570-492B-9D88-1915AB5434B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669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293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373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106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4104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061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852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615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133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593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1421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340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0019-0105-4A3D-93E9-FCBB0648F912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7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76775" y="2500306"/>
            <a:ext cx="5764774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1738282" y="285728"/>
            <a:ext cx="7143800" cy="3067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Бюллетень об исполнении консолидированного  бюджета Сенненского района за </a:t>
            </a:r>
          </a:p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9 месяцев 2020 года</a:t>
            </a:r>
          </a:p>
          <a:p>
            <a:pPr>
              <a:lnSpc>
                <a:spcPts val="4000"/>
              </a:lnSpc>
            </a:pPr>
            <a:endParaRPr lang="ru-RU" sz="2400" dirty="0">
              <a:latin typeface="Bookman Old Styl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691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Структура расходов бюджета  за 9 месяцев 2020 год, тыс. рублей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481138"/>
          <a:ext cx="7715200" cy="4540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3417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864096"/>
          </a:xfrm>
        </p:spPr>
        <p:txBody>
          <a:bodyPr>
            <a:normAutofit/>
          </a:bodyPr>
          <a:lstStyle/>
          <a:p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Экономическая классификация расходов консолидированного бюджета за 9 месяцев 2020 года 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1981200" y="1124745"/>
          <a:ext cx="4040188" cy="5472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Объект 8"/>
          <p:cNvGraphicFramePr>
            <a:graphicFrameLocks noGrp="1"/>
          </p:cNvGraphicFramePr>
          <p:nvPr>
            <p:ph sz="quarter" idx="4"/>
            <p:extLst/>
          </p:nvPr>
        </p:nvGraphicFramePr>
        <p:xfrm>
          <a:off x="6169026" y="1124745"/>
          <a:ext cx="4041775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36062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3050"/>
            <a:ext cx="8229600" cy="851694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Состав и структура расходов консолидированного бюджета на национальную экономику за 9 месяцев 2020 года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1981200" y="1124745"/>
          <a:ext cx="404018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/>
          </p:nvPr>
        </p:nvGraphicFramePr>
        <p:xfrm>
          <a:off x="6169026" y="1196753"/>
          <a:ext cx="4041775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437989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332656"/>
            <a:ext cx="8390736" cy="792088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расходов консолидированного бюджета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Сенненского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района по функциональной классификации за 9 месяцев 2020 года (в процентах)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1981200" y="1444626"/>
          <a:ext cx="4040188" cy="5296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/>
          </p:nvPr>
        </p:nvGraphicFramePr>
        <p:xfrm>
          <a:off x="6169025" y="1444626"/>
          <a:ext cx="4248150" cy="5224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79585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78098"/>
          </a:xfrm>
        </p:spPr>
        <p:txBody>
          <a:bodyPr>
            <a:normAutofit fontScale="90000"/>
          </a:bodyPr>
          <a:lstStyle/>
          <a:p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Сведения о расходах на выплату государственной адресной социальной помощи, бесплатное обеспечение продуктами питания детей первых двух лет жизни по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Сенненскому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району на 1 октября 2020 год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b="1" dirty="0"/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196973"/>
          <a:ext cx="8229600" cy="5575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4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6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4812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Един. измерения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 к годовому плану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lang="ru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Государственная адресная социальная помощь – всего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288,5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79,2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-единовременное социальное пособие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69,8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-ежемесячное социальное пособие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128,0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88,1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-социальное пособие для возмещения затрат на приобретение подгузников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157,7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73,3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Число получателей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человек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1 074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4812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2. Бесплатное обеспечение продуктами питания детей первых двух лет жизни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40,2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83,2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Число получателей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человек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06287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Таблица 39"/>
          <p:cNvGraphicFramePr>
            <a:graphicFrameLocks noGrp="1"/>
          </p:cNvGraphicFramePr>
          <p:nvPr>
            <p:extLst/>
          </p:nvPr>
        </p:nvGraphicFramePr>
        <p:xfrm>
          <a:off x="2008312" y="1268761"/>
          <a:ext cx="8208912" cy="46805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48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0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368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Виды обязательств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Всего по органам местного управления и самоуправления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1.Долг органов местного управления и самоуправления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1 250,2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1.1. Ценные бумаги (облигации)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1 000,2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1.2. Бюджетные кредиты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250,0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9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2.Долг, гарантированный местными исполнительными и распорядительными органами по кредитам банков, выданным субъектам хозяйствования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605,7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ИТОГО долговых обязательств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855,9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49" name="Прямая соединительная линия 48"/>
          <p:cNvCxnSpPr/>
          <p:nvPr/>
        </p:nvCxnSpPr>
        <p:spPr>
          <a:xfrm>
            <a:off x="4330700" y="9675813"/>
            <a:ext cx="361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67"/>
          <p:cNvSpPr>
            <a:spLocks noChangeArrowheads="1"/>
          </p:cNvSpPr>
          <p:nvPr/>
        </p:nvSpPr>
        <p:spPr bwMode="auto">
          <a:xfrm>
            <a:off x="1936304" y="194157"/>
            <a:ext cx="828092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latin typeface="Arial" pitchFamily="34" charset="0"/>
                <a:cs typeface="Arial" pitchFamily="34" charset="0"/>
              </a:rPr>
              <a:t>Долговые обязательства органов местного управления и самоуправления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Сенненского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района на 1 октября 2020  г., тыс. рублей</a:t>
            </a:r>
          </a:p>
        </p:txBody>
      </p:sp>
    </p:spTree>
    <p:extLst>
      <p:ext uri="{BB962C8B-B14F-4D97-AF65-F5344CB8AC3E}">
        <p14:creationId xmlns:p14="http://schemas.microsoft.com/office/powerpoint/2010/main" val="457462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42732" y="387991"/>
          <a:ext cx="9306537" cy="6082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67227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42733" y="387991"/>
          <a:ext cx="9306537" cy="6082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46574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42733" y="387991"/>
          <a:ext cx="9306537" cy="6082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8353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43708" y="390447"/>
          <a:ext cx="9304587" cy="607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42733" y="387991"/>
          <a:ext cx="9306537" cy="6082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10323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A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42733" y="387991"/>
          <a:ext cx="9306537" cy="6082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9428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981200" y="357167"/>
            <a:ext cx="8229600" cy="5650125"/>
          </a:xfrm>
        </p:spPr>
        <p:txBody>
          <a:bodyPr>
            <a:norm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Консолидированный бюджет района за 9 месяцев 2020 года исполнен по доходам в сумме 27 170,7 тыс. рублей, по расходам  - 28 321,7 тыс. рублей.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Поступления  собственных доходов бюджета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Сенненского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района составили 11272,7 тыс. рублей или 72,4 процента к годовому плану. Налоговые доходы поступили в сумме 10 131,4 тыс. рублей, неналоговые доходы – 1 141,3 тыс. рублей.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Безвозмездные поступления из областного бюджета в структуре доходов бюджета района составили 58,5 процента (15 898,0 тыс. рублей), из них дотация – 55,4 процента (15 065,0 тыс. рублей), субвенции – 0,8 процента (219,9 тыс. рублей), иные межбюджетные трансферты – 2,3 процента (613,1 тыс. рублей)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Расходы консолидированного бюджета района за 9 месяцев 2020 года профинансированы в сумме 28 321, тыс. рублей или 73,6 процента к годовому плану. В объеме расходов бюджета района текущие расходы составляют 26 923,1 тыс. рублей или 95,1 процента всех расходов, из них расходы на выплату заработной платы с начислениями на нее, трансфертов населению, расчеты за лекарственные средства, продукты питания, коммунальные услуги, субсидирование жилищно-коммунальных и транспортных услуг населению, расчеты за топливо, отпускаемое населению, обслуживание долга – 24 633,2 тыс. рублей или 87,0 процентов. Расходы капитального характера профинансированы в сумме 1 398,6 тыс. рублей </a:t>
            </a:r>
            <a:r>
              <a:rPr lang="ru-RU" sz="1700">
                <a:latin typeface="Times New Roman" pitchFamily="18" charset="0"/>
                <a:cs typeface="Times New Roman" pitchFamily="18" charset="0"/>
              </a:rPr>
              <a:t>или 4,9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процента всех расходов.</a:t>
            </a:r>
          </a:p>
        </p:txBody>
      </p:sp>
    </p:spTree>
    <p:extLst>
      <p:ext uri="{BB962C8B-B14F-4D97-AF65-F5344CB8AC3E}">
        <p14:creationId xmlns:p14="http://schemas.microsoft.com/office/powerpoint/2010/main" val="2770217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4532676" y="2946792"/>
            <a:ext cx="2943224" cy="155496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ru-RU" sz="1200" b="1" dirty="0">
                <a:ea typeface="Calibri"/>
                <a:cs typeface="Times New Roman"/>
              </a:rPr>
              <a:t>Государственные программы </a:t>
            </a:r>
            <a:endParaRPr lang="ru-RU" sz="1100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</a:pPr>
            <a:r>
              <a:rPr lang="ru-RU" sz="1200" b="1" dirty="0">
                <a:ea typeface="Calibri"/>
                <a:cs typeface="Times New Roman"/>
              </a:rPr>
              <a:t>24 658,6 тыс. рублей</a:t>
            </a:r>
            <a:endParaRPr lang="ru-RU" sz="1100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</a:pPr>
            <a:r>
              <a:rPr lang="ru-RU" sz="1200" b="1" dirty="0">
                <a:ea typeface="Calibri"/>
                <a:cs typeface="Times New Roman"/>
              </a:rPr>
              <a:t> (87,1 % расходов бюджета)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8" name="Блок-схема: решение 7"/>
          <p:cNvSpPr/>
          <p:nvPr/>
        </p:nvSpPr>
        <p:spPr>
          <a:xfrm>
            <a:off x="6709137" y="54430"/>
            <a:ext cx="2152650" cy="1421717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ru-RU" sz="900" dirty="0">
                <a:ea typeface="Calibri"/>
                <a:cs typeface="Times New Roman"/>
              </a:rPr>
              <a:t>Увековечивание погибших при защите Отечества и сохранение памяти о жертвах войн 15,1 тыс. руб.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9" name="Блок-схема: решение 8"/>
          <p:cNvSpPr/>
          <p:nvPr/>
        </p:nvSpPr>
        <p:spPr>
          <a:xfrm>
            <a:off x="4861276" y="178743"/>
            <a:ext cx="1854647" cy="1225699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a typeface="Calibri"/>
                <a:cs typeface="Times New Roman"/>
              </a:rPr>
              <a:t>Охрана окружающей среды 90,9 тыс. руб.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2685342" y="0"/>
            <a:ext cx="2209800" cy="139319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ru-RU" sz="900" dirty="0">
                <a:ea typeface="Calibri"/>
                <a:cs typeface="Times New Roman"/>
              </a:rPr>
              <a:t>Строительство жилья</a:t>
            </a:r>
            <a:r>
              <a:rPr lang="ru-RU" sz="1100" dirty="0">
                <a:ea typeface="Calibri"/>
                <a:cs typeface="Times New Roman"/>
              </a:rPr>
              <a:t> </a:t>
            </a:r>
            <a:r>
              <a:rPr lang="ru-RU" sz="900" dirty="0">
                <a:ea typeface="Calibri"/>
                <a:cs typeface="Times New Roman"/>
              </a:rPr>
              <a:t>17,8 тыс.</a:t>
            </a:r>
            <a:r>
              <a:rPr lang="ru-RU" sz="1100" dirty="0">
                <a:ea typeface="Calibri"/>
                <a:cs typeface="Times New Roman"/>
              </a:rPr>
              <a:t> </a:t>
            </a:r>
            <a:r>
              <a:rPr lang="ru-RU" sz="900" dirty="0">
                <a:ea typeface="Calibri"/>
                <a:cs typeface="Times New Roman"/>
              </a:rPr>
              <a:t>руб.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11" name="Блок-схема: решение 10"/>
          <p:cNvSpPr/>
          <p:nvPr/>
        </p:nvSpPr>
        <p:spPr>
          <a:xfrm>
            <a:off x="8633505" y="457200"/>
            <a:ext cx="2000250" cy="144780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a typeface="Calibri"/>
                <a:cs typeface="Times New Roman"/>
              </a:rPr>
              <a:t>Развитее транспортного комплекса  28,5 тыс. руб.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12" name="Блок-схема: решение 11"/>
          <p:cNvSpPr/>
          <p:nvPr/>
        </p:nvSpPr>
        <p:spPr>
          <a:xfrm>
            <a:off x="8119779" y="2185427"/>
            <a:ext cx="2497374" cy="118110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a typeface="Calibri"/>
                <a:cs typeface="Times New Roman"/>
              </a:rPr>
              <a:t>Развитие физической культуры и спорта 388,5 тыс. руб.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13" name="Блок-схема: решение 12"/>
          <p:cNvSpPr/>
          <p:nvPr/>
        </p:nvSpPr>
        <p:spPr>
          <a:xfrm>
            <a:off x="7847694" y="3699511"/>
            <a:ext cx="2820307" cy="1267777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a typeface="Calibri"/>
                <a:cs typeface="Times New Roman"/>
              </a:rPr>
              <a:t>Образование и молодежная политика   11 297,3 тыс. руб</a:t>
            </a:r>
            <a:r>
              <a:rPr lang="ru-RU" sz="1100" dirty="0">
                <a:ea typeface="Calibri"/>
                <a:cs typeface="Times New Roman"/>
              </a:rPr>
              <a:t>.</a:t>
            </a:r>
          </a:p>
        </p:txBody>
      </p:sp>
      <p:sp>
        <p:nvSpPr>
          <p:cNvPr id="14" name="Блок-схема: решение 13"/>
          <p:cNvSpPr/>
          <p:nvPr/>
        </p:nvSpPr>
        <p:spPr>
          <a:xfrm>
            <a:off x="7245259" y="5180760"/>
            <a:ext cx="3448050" cy="1152525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a typeface="Calibri"/>
                <a:cs typeface="Times New Roman"/>
              </a:rPr>
              <a:t>Социальная защита и содействие занятости 1231,3 тыс. руб.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15" name="Блок-схема: решение 14"/>
          <p:cNvSpPr/>
          <p:nvPr/>
        </p:nvSpPr>
        <p:spPr>
          <a:xfrm>
            <a:off x="4577625" y="5572126"/>
            <a:ext cx="3438525" cy="1133475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a typeface="Calibri"/>
                <a:cs typeface="Times New Roman"/>
              </a:rPr>
              <a:t>Здоровье народа и демографическая безопасность  6 465,2 тыс. руб.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16" name="Блок-схема: решение 15"/>
          <p:cNvSpPr/>
          <p:nvPr/>
        </p:nvSpPr>
        <p:spPr>
          <a:xfrm>
            <a:off x="2524126" y="5124450"/>
            <a:ext cx="2752725" cy="89535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a typeface="Calibri"/>
                <a:cs typeface="Times New Roman"/>
              </a:rPr>
              <a:t>Культура Беларуси 901,8 тыс. руб.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17" name="Блок-схема: решение 16"/>
          <p:cNvSpPr/>
          <p:nvPr/>
        </p:nvSpPr>
        <p:spPr>
          <a:xfrm>
            <a:off x="1524000" y="2305050"/>
            <a:ext cx="2800350" cy="81915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a typeface="Calibri"/>
                <a:cs typeface="Times New Roman"/>
              </a:rPr>
              <a:t>Развитие аграрного бизнеса 392,2 тыс. руб.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18" name="Блок-схема: решение 17"/>
          <p:cNvSpPr/>
          <p:nvPr/>
        </p:nvSpPr>
        <p:spPr>
          <a:xfrm>
            <a:off x="1524000" y="3519487"/>
            <a:ext cx="2965486" cy="144780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a typeface="Calibri"/>
                <a:cs typeface="Times New Roman"/>
              </a:rPr>
              <a:t>Комфортное жилье и благоприятная среда 3520,5 тыс. руб.</a:t>
            </a:r>
            <a:endParaRPr lang="ru-RU" sz="1100" dirty="0">
              <a:ea typeface="Calibri"/>
              <a:cs typeface="Times New Roman"/>
            </a:endParaRPr>
          </a:p>
        </p:txBody>
      </p:sp>
      <p:cxnSp>
        <p:nvCxnSpPr>
          <p:cNvPr id="19" name="Прямая соединительная линия 18"/>
          <p:cNvCxnSpPr>
            <a:cxnSpLocks/>
          </p:cNvCxnSpPr>
          <p:nvPr/>
        </p:nvCxnSpPr>
        <p:spPr>
          <a:xfrm flipV="1">
            <a:off x="6581775" y="1340769"/>
            <a:ext cx="1044348" cy="160245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cxnSpLocks/>
          </p:cNvCxnSpPr>
          <p:nvPr/>
        </p:nvCxnSpPr>
        <p:spPr>
          <a:xfrm flipH="1" flipV="1">
            <a:off x="6172213" y="1181100"/>
            <a:ext cx="67805" cy="176212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2938464" y="1844825"/>
            <a:ext cx="2338386" cy="116984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3324864" y="3014665"/>
            <a:ext cx="1252761" cy="51911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3873274" y="4333399"/>
            <a:ext cx="1213077" cy="22907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7" idx="4"/>
          </p:cNvCxnSpPr>
          <p:nvPr/>
        </p:nvCxnSpPr>
        <p:spPr>
          <a:xfrm flipH="1">
            <a:off x="4935886" y="4501758"/>
            <a:ext cx="1068402" cy="94654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endCxn id="15" idx="0"/>
          </p:cNvCxnSpPr>
          <p:nvPr/>
        </p:nvCxnSpPr>
        <p:spPr>
          <a:xfrm>
            <a:off x="6296887" y="4510835"/>
            <a:ext cx="0" cy="106129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6977440" y="1624016"/>
            <a:ext cx="2284679" cy="147637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7456056" y="3248260"/>
            <a:ext cx="1632845" cy="25955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>
            <a:off x="7415483" y="4005065"/>
            <a:ext cx="1190626" cy="1428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7065103" y="4287816"/>
            <a:ext cx="1054677" cy="11604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0" name="Rectangle 24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" name="Блок-схема: решение 30">
            <a:extLst>
              <a:ext uri="{FF2B5EF4-FFF2-40B4-BE49-F238E27FC236}">
                <a16:creationId xmlns:a16="http://schemas.microsoft.com/office/drawing/2014/main" id="{C3AEC0B6-CAF9-4D15-954A-624D4E9FCAA7}"/>
              </a:ext>
            </a:extLst>
          </p:cNvPr>
          <p:cNvSpPr/>
          <p:nvPr/>
        </p:nvSpPr>
        <p:spPr>
          <a:xfrm>
            <a:off x="1627000" y="890944"/>
            <a:ext cx="2209800" cy="139319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ru-RU" sz="900" dirty="0">
                <a:ea typeface="Calibri"/>
                <a:cs typeface="Times New Roman"/>
              </a:rPr>
              <a:t>Управление гос. финансами и регулирование финансового рынка 309,5 тыс.</a:t>
            </a:r>
            <a:r>
              <a:rPr lang="ru-RU" sz="1100" dirty="0">
                <a:ea typeface="Calibri"/>
                <a:cs typeface="Times New Roman"/>
              </a:rPr>
              <a:t> </a:t>
            </a:r>
            <a:r>
              <a:rPr lang="ru-RU" sz="900" dirty="0">
                <a:ea typeface="Calibri"/>
                <a:cs typeface="Times New Roman"/>
              </a:rPr>
              <a:t>руб.</a:t>
            </a:r>
            <a:endParaRPr lang="ru-RU" sz="1100" dirty="0">
              <a:ea typeface="Calibri"/>
              <a:cs typeface="Times New Roman"/>
            </a:endParaRPr>
          </a:p>
        </p:txBody>
      </p: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A219FEDA-944D-4717-BB9E-07C85A382486}"/>
              </a:ext>
            </a:extLst>
          </p:cNvPr>
          <p:cNvCxnSpPr>
            <a:cxnSpLocks/>
          </p:cNvCxnSpPr>
          <p:nvPr/>
        </p:nvCxnSpPr>
        <p:spPr>
          <a:xfrm flipH="1" flipV="1">
            <a:off x="4300942" y="1058563"/>
            <a:ext cx="1273452" cy="1899453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7881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654" y="5517232"/>
            <a:ext cx="64187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639616" y="938155"/>
            <a:ext cx="2736304" cy="7498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740" y="945919"/>
            <a:ext cx="640800" cy="742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654176" y="5479132"/>
            <a:ext cx="2649736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064" y="1983284"/>
            <a:ext cx="640800" cy="80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773511" y="938155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Образование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11 525,9 тыс. рублей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639616" y="1914870"/>
            <a:ext cx="2750380" cy="7831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620408" y="1983285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Здравоохранение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6 442,4 тыс. рублей</a:t>
            </a: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724" y="2851645"/>
            <a:ext cx="640800" cy="845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2636156" y="2851645"/>
            <a:ext cx="2739765" cy="8022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691267" y="357591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646004" y="2929585"/>
            <a:ext cx="2729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Национальная экономика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780,7 тыс. рублей</a:t>
            </a:r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520" y="3945248"/>
            <a:ext cx="786004" cy="9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2646006" y="3945248"/>
            <a:ext cx="2743991" cy="12360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629555" y="3980964"/>
            <a:ext cx="27705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Жилищно-коммунальные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услуги, жилищное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строительство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3 712,6 тыс. рублей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7392144" y="1060888"/>
            <a:ext cx="2954026" cy="11439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2741208" y="5483047"/>
            <a:ext cx="2562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Социальная политика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1 694,9 тыс. рублей</a:t>
            </a:r>
          </a:p>
        </p:txBody>
      </p:sp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008" y="1101264"/>
            <a:ext cx="1064890" cy="1107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7392144" y="1008846"/>
            <a:ext cx="29540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Физическая культура, спорт, культура и средства массовой информации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1 333,6 тыс. рублей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009" y="2563227"/>
            <a:ext cx="1064891" cy="89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7392889" y="3614885"/>
            <a:ext cx="2980595" cy="14573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7384744" y="2357979"/>
            <a:ext cx="29530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Государственные органы общего назначения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1 944,3 тыс. рублей</a:t>
            </a:r>
          </a:p>
        </p:txBody>
      </p:sp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008" y="3653854"/>
            <a:ext cx="1064890" cy="121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7419457" y="5315734"/>
            <a:ext cx="2954026" cy="921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392144" y="2357264"/>
            <a:ext cx="2954026" cy="921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5026" y="5374163"/>
            <a:ext cx="1357115" cy="864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7414893" y="3617135"/>
            <a:ext cx="28016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Обслуживание долга органов местного управления и самоуправления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71,9 тыс. рублей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443794" y="5374162"/>
            <a:ext cx="28940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Расходы по другим разделам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815,4 тыс. рублей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1984740" y="85516"/>
            <a:ext cx="83887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Состав расходов консолидированного бюджета по функциональной классификации за 9 месяцев  2020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91014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813</Words>
  <Application>Microsoft Office PowerPoint</Application>
  <PresentationFormat>Широкоэкранный</PresentationFormat>
  <Paragraphs>109</Paragraphs>
  <Slides>15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Bookman Old Style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расходов бюджета  за 9 месяцев 2020 год, тыс. рублей</vt:lpstr>
      <vt:lpstr>Экономическая классификация расходов консолидированного бюджета за 9 месяцев 2020 года </vt:lpstr>
      <vt:lpstr>Состав и структура расходов консолидированного бюджета на национальную экономику за 9 месяцев 2020 года</vt:lpstr>
      <vt:lpstr>Структура расходов консолидированного бюджета Сенненского района по функциональной классификации за 9 месяцев 2020 года (в процентах)</vt:lpstr>
      <vt:lpstr>  Сведения о расходах на выплату государственной адресной социальной помощи, бесплатное обеспечение продуктами питания детей первых двух лет жизни по Сенненскому району на 1 октября 2020 год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Колдыбов Константин Леонидович</dc:creator>
  <cp:lastModifiedBy>Гончарова Елена Владимировна</cp:lastModifiedBy>
  <cp:revision>3</cp:revision>
  <dcterms:created xsi:type="dcterms:W3CDTF">2020-12-02T08:45:04Z</dcterms:created>
  <dcterms:modified xsi:type="dcterms:W3CDTF">2020-12-02T10:59:47Z</dcterms:modified>
</cp:coreProperties>
</file>