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drawingml.chart+xml" PartName="/ppt/charts/chart1.xml"/>
  <Override ContentType="application/vnd.openxmlformats-officedocument.drawingml.chartshapes+xml" PartName="/ppt/drawings/drawing1.xml"/>
  <Override ContentType="application/vnd.openxmlformats-officedocument.drawingml.chart+xml" PartName="/ppt/charts/chart2.xml"/>
  <Override ContentType="application/vnd.openxmlformats-officedocument.drawingml.chartshapes+xml" PartName="/ppt/drawings/drawing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shapes+xml" PartName="/ppt/drawings/drawing3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shapes+xml" PartName="/ppt/drawings/drawing4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officedocument.drawingml.chart+xml" PartName="/ppt/charts/chart16.xml"/>
  <Override ContentType="application/vnd.openxmlformats-officedocument.drawingml.chart+xml" PartName="/ppt/charts/char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257" r:id="rId2"/>
    <p:sldId id="258" r:id="rId3"/>
    <p:sldId id="260" r:id="rId4"/>
    <p:sldId id="276" r:id="rId5"/>
    <p:sldId id="261" r:id="rId6"/>
    <p:sldId id="262" r:id="rId7"/>
    <p:sldId id="263" r:id="rId8"/>
    <p:sldId id="275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1%20&#1082;&#1074;&#1072;&#1088;&#1090;&#1072;&#1083;%202022.xlsx" TargetMode="External"/></Relationships>
</file>

<file path=ppt/charts/_rels/chart10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doxod_admin\Desktop\2023%201%20&#1087;&#1086;&#1083;&#1091;&#1075;&#1086;&#1076;&#1080;&#1077;.xlsx" TargetMode="External"/></Relationships>
</file>

<file path=ppt/charts/_rels/chart1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5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6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7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esktop\2023%201%20&#1087;&#1086;&#1083;&#1091;&#1075;&#1086;&#1076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esktop\2023%201%20&#1087;&#1086;&#1083;&#1091;&#1075;&#1086;&#1076;&#1080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2023%201%20&#1087;&#1086;&#1083;&#1091;&#1075;&#1086;&#1076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'[1 квартал 2022.xlsx]таб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2022.xlsx]таб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'[1 квартал 2022.xlsx]таб 1'!$B$5:$B$14</c:f>
            </c:numRef>
          </c:val>
          <c:extLst>
            <c:ext xmlns:c16="http://schemas.microsoft.com/office/drawing/2014/chart" uri="{C3380CC4-5D6E-409C-BE32-E72D297353CC}">
              <c16:uniqueId val="{00000000-046A-4F46-9F34-A66CD1A55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2023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'табл 5 '!$B$2</c:f>
              <c:strCache>
                <c:ptCount val="1"/>
                <c:pt idx="0">
                  <c:v>Поступило доходов  за   1 полугодие 2023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DB7-4199-AC22-19CA2DB99443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DB7-4199-AC22-19CA2DB99443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B7-4199-AC22-19CA2DB99443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B7-4199-AC22-19CA2DB99443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B7-4199-AC22-19CA2DB99443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B7-4199-AC22-19CA2DB99443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DB7-4199-AC22-19CA2DB99443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B7-4199-AC22-19CA2DB99443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B7-4199-AC22-19CA2DB99443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B7-4199-AC22-19CA2DB9944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'табл 5 '!$B$3:$B$11</c:f>
              <c:numCache>
                <c:formatCode>#,##0.0</c:formatCode>
                <c:ptCount val="9"/>
                <c:pt idx="1">
                  <c:v>5294.4</c:v>
                </c:pt>
                <c:pt idx="2">
                  <c:v>167.3</c:v>
                </c:pt>
                <c:pt idx="3">
                  <c:v>1731.3</c:v>
                </c:pt>
                <c:pt idx="4">
                  <c:v>1778.5</c:v>
                </c:pt>
                <c:pt idx="5">
                  <c:v>410.3</c:v>
                </c:pt>
                <c:pt idx="6">
                  <c:v>219</c:v>
                </c:pt>
                <c:pt idx="7">
                  <c:v>800.3</c:v>
                </c:pt>
                <c:pt idx="8">
                  <c:v>470.3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B7-4199-AC22-19CA2DB99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'[2023 1 полугодие.xlsx]состав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'[2023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'[2023 1 полугодие.xlsx]состав доходов, в %'!$B$8:$B$17</c:f>
              <c:numCache>
                <c:formatCode>#\ ##0.0</c:formatCode>
                <c:ptCount val="10"/>
                <c:pt idx="0">
                  <c:v>0.4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0.3</c:v>
                </c:pt>
                <c:pt idx="5">
                  <c:v>0.2</c:v>
                </c:pt>
                <c:pt idx="6">
                  <c:v>0.3</c:v>
                </c:pt>
                <c:pt idx="7">
                  <c:v>0.5</c:v>
                </c:pt>
                <c:pt idx="8">
                  <c:v>97.3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8A-40BD-9118-ADD612F35908}"/>
            </c:ext>
          </c:extLst>
        </c:ser>
        <c:ser>
          <c:idx val="1"/>
          <c:order val="1"/>
          <c:tx>
            <c:strRef>
              <c:f>'[2023 1 полугодие.xlsx]состав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'[2023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'[2023 1 полугодие.xlsx]состав доходов, в %'!$C$8:$C$17</c:f>
              <c:numCache>
                <c:formatCode>#\ ##0.0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0.2</c:v>
                </c:pt>
                <c:pt idx="8">
                  <c:v>99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8A-40BD-9118-ADD612F35908}"/>
            </c:ext>
          </c:extLst>
        </c:ser>
        <c:ser>
          <c:idx val="2"/>
          <c:order val="2"/>
          <c:tx>
            <c:strRef>
              <c:f>'[2023 1 полугодие.xlsx]состав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'[2023 1 полугодие.xlsx]состав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'[2023 1 полугодие.xlsx]состав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8A-40BD-9118-ADD612F359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15810.5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2212.4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3806.1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1176.4000000000001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929.5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1087.2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843.3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348.6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662.7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26 876,7 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515.79999999999995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284.8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861,5</a:t>
                </a: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59.9</c:v>
                </c:pt>
                <c:pt idx="1">
                  <c:v>33.1</c:v>
                </c:pt>
                <c:pt idx="2">
                  <c:v>6.8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НАЦИОНАЛЬНАЯ ОБОРОНА</c:v>
                </c:pt>
                <c:pt idx="3">
                  <c:v>ОХРАНА  ОКРУЖАЮЩЕЙ СРЕДЫ</c:v>
                </c:pt>
                <c:pt idx="4">
                  <c:v>ЖИЛИЩНО-КОММУНАЛЬНЫЕ УСЛУГИ И ЖИЛИЩНОЕ СТРОИТЕЛЬСТВО</c:v>
                </c:pt>
                <c:pt idx="5">
                  <c:v>СОЦИАЛЬНАЯ СФЕРА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3102.2</c:v>
                </c:pt>
                <c:pt idx="1">
                  <c:v>861.5</c:v>
                </c:pt>
                <c:pt idx="2">
                  <c:v>0.7</c:v>
                </c:pt>
                <c:pt idx="3">
                  <c:v>33.1</c:v>
                </c:pt>
                <c:pt idx="4">
                  <c:v>4180.1000000000004</c:v>
                </c:pt>
                <c:pt idx="5">
                  <c:v>18699.099999999999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52,8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88-47CA-9035-8B4E0E96184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10117.1</c:v>
                </c:pt>
                <c:pt idx="1">
                  <c:v>5482.9</c:v>
                </c:pt>
                <c:pt idx="2">
                  <c:v>1592.9</c:v>
                </c:pt>
                <c:pt idx="3">
                  <c:v>1506.2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1'!$B$5:$B$13</c:f>
            </c:numRef>
          </c:val>
          <c:extLst>
            <c:ext xmlns:c16="http://schemas.microsoft.com/office/drawing/2014/chart" uri="{C3380CC4-5D6E-409C-BE32-E72D297353CC}">
              <c16:uniqueId val="{00000000-0C58-4D0F-9D5C-DD68280365B2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1'!$C$5:$C$13</c:f>
              <c:numCache>
                <c:formatCode>#,##0.0</c:formatCode>
                <c:ptCount val="9"/>
                <c:pt idx="0">
                  <c:v>5083.3</c:v>
                </c:pt>
                <c:pt idx="1">
                  <c:v>167.3</c:v>
                </c:pt>
                <c:pt idx="2">
                  <c:v>1731.3</c:v>
                </c:pt>
                <c:pt idx="3">
                  <c:v>1778.5</c:v>
                </c:pt>
                <c:pt idx="4">
                  <c:v>691.6</c:v>
                </c:pt>
                <c:pt idx="5">
                  <c:v>29.1</c:v>
                </c:pt>
                <c:pt idx="6">
                  <c:v>54.2</c:v>
                </c:pt>
                <c:pt idx="7">
                  <c:v>1056.5999999999999</c:v>
                </c:pt>
                <c:pt idx="8">
                  <c:v>10591.900000000003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8-4D0F-9D5C-DD68280365B2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1'!$D$5:$D$13</c:f>
              <c:numCache>
                <c:formatCode>General</c:formatCode>
                <c:ptCount val="9"/>
                <c:pt idx="0" formatCode="#,##0.0">
                  <c:v>211.1</c:v>
                </c:pt>
                <c:pt idx="2" formatCode="#,##0.0">
                  <c:v>1.8</c:v>
                </c:pt>
                <c:pt idx="6" formatCode="#,##0.0">
                  <c:v>5</c:v>
                </c:pt>
                <c:pt idx="7" formatCode="#,##0.0">
                  <c:v>61.6</c:v>
                </c:pt>
                <c:pt idx="8" formatCode="#,##0.0">
                  <c:v>279.5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58-4D0F-9D5C-DD6828036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 2'!$B$2</c:f>
              <c:strCache>
                <c:ptCount val="1"/>
                <c:pt idx="0">
                  <c:v>Поступило доходов  на          1.07.2022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2'!$B$3:$B$12</c:f>
              <c:numCache>
                <c:formatCode>#,##0.0</c:formatCode>
                <c:ptCount val="10"/>
                <c:pt idx="1">
                  <c:v>4781.1000000000004</c:v>
                </c:pt>
                <c:pt idx="2">
                  <c:v>224.3</c:v>
                </c:pt>
                <c:pt idx="3">
                  <c:v>943</c:v>
                </c:pt>
                <c:pt idx="4">
                  <c:v>1485.6</c:v>
                </c:pt>
                <c:pt idx="5">
                  <c:v>493.2</c:v>
                </c:pt>
                <c:pt idx="6">
                  <c:v>187.7</c:v>
                </c:pt>
                <c:pt idx="7">
                  <c:v>656.8</c:v>
                </c:pt>
                <c:pt idx="8">
                  <c:v>516.4</c:v>
                </c:pt>
                <c:pt idx="9">
                  <c:v>9288.0999999999985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80-4338-A27F-D769AE6A62DF}"/>
            </c:ext>
          </c:extLst>
        </c:ser>
        <c:ser>
          <c:idx val="1"/>
          <c:order val="1"/>
          <c:tx>
            <c:strRef>
              <c:f>'таб 2'!$C$2</c:f>
              <c:strCache>
                <c:ptCount val="1"/>
                <c:pt idx="0">
                  <c:v>Поступило доходов  на          1.07.2023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980-4338-A27F-D769AE6A62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'таб 2'!$C$3:$C$12</c:f>
              <c:numCache>
                <c:formatCode>#,##0.0</c:formatCode>
                <c:ptCount val="10"/>
                <c:pt idx="1">
                  <c:v>5294.4</c:v>
                </c:pt>
                <c:pt idx="2">
                  <c:v>167.3</c:v>
                </c:pt>
                <c:pt idx="3">
                  <c:v>1733.1</c:v>
                </c:pt>
                <c:pt idx="4">
                  <c:v>1778.5</c:v>
                </c:pt>
                <c:pt idx="5">
                  <c:v>410.3</c:v>
                </c:pt>
                <c:pt idx="6">
                  <c:v>219</c:v>
                </c:pt>
                <c:pt idx="7">
                  <c:v>800.3</c:v>
                </c:pt>
                <c:pt idx="8">
                  <c:v>468.5</c:v>
                </c:pt>
                <c:pt idx="9">
                  <c:v>10871.399999999998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80-4338-A27F-D769AE6A62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2023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'табл 3 (2)'!$B$6:$B$16</c:f>
              <c:numCache>
                <c:formatCode>General</c:formatCode>
                <c:ptCount val="11"/>
                <c:pt idx="0">
                  <c:v>3.1000000000000014</c:v>
                </c:pt>
                <c:pt idx="1">
                  <c:v>11.700000000000003</c:v>
                </c:pt>
                <c:pt idx="2">
                  <c:v>5.1000000000000014</c:v>
                </c:pt>
                <c:pt idx="3">
                  <c:v>1.1000000000000014</c:v>
                </c:pt>
                <c:pt idx="4">
                  <c:v>2.1000000000000014</c:v>
                </c:pt>
                <c:pt idx="5">
                  <c:v>1.3999999999999986</c:v>
                </c:pt>
                <c:pt idx="6">
                  <c:v>0.10000000000000142</c:v>
                </c:pt>
                <c:pt idx="7">
                  <c:v>3.7999999999999972</c:v>
                </c:pt>
                <c:pt idx="8">
                  <c:v>28.400000000000034</c:v>
                </c:pt>
                <c:pt idx="9">
                  <c:v>1554.8999999999996</c:v>
                </c:pt>
                <c:pt idx="10">
                  <c:v>1583.2999999999993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B-468C-9EC6-B7352CF122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1 полугодие  2023 года, тыс.рублей</a:t>
          </a:r>
          <a:endParaRPr lang="ru-RU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1 полугодие 2022 и  1 полугодие  2023 годы, тыс.рублей</a:t>
          </a:r>
          <a:endParaRPr lang="ru-RU" sz="14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 полугодие  2023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8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2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7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8" Target="../media/image8.jpeg" Type="http://schemas.openxmlformats.org/officeDocument/2006/relationships/image"/><Relationship Id="rId3" Target="../media/image3.jpeg" Type="http://schemas.openxmlformats.org/officeDocument/2006/relationships/image"/><Relationship Id="rId7" Target="../media/image7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6.jpeg" Type="http://schemas.openxmlformats.org/officeDocument/2006/relationships/image"/><Relationship Id="rId5" Target="../media/image5.jpeg" Type="http://schemas.openxmlformats.org/officeDocument/2006/relationships/image"/><Relationship Id="rId10" Target="../media/image10.jpeg" Type="http://schemas.openxmlformats.org/officeDocument/2006/relationships/image"/><Relationship Id="rId4" Target="../media/image4.jpeg" Type="http://schemas.openxmlformats.org/officeDocument/2006/relationships/image"/><Relationship Id="rId9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4280" y="2508695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70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1 полугодие 2023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полугодие 2023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24619532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31612782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1полугодие 2023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806930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25694143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полугодие 2023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909601"/>
              </p:ext>
            </p:extLst>
          </p:nvPr>
        </p:nvGraphicFramePr>
        <p:xfrm>
          <a:off x="1982788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70356979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за 1 полугодие 2023 год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702717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53,7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149,8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991421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4 872,0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4 872,0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165,9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5 037,9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июля 2023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9250" y="381000"/>
          <a:ext cx="114935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66997"/>
              </p:ext>
            </p:extLst>
          </p:nvPr>
        </p:nvGraphicFramePr>
        <p:xfrm>
          <a:off x="1579562" y="380402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5AC84B1-C905-46C4-9E58-F9A508FA1C4A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410117"/>
              </p:ext>
            </p:extLst>
          </p:nvPr>
        </p:nvGraphicFramePr>
        <p:xfrm>
          <a:off x="1349478" y="808704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986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9252"/>
          <a:ext cx="9297798" cy="609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7101" y="374883"/>
          <a:ext cx="9297798" cy="610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1641" y="357167"/>
            <a:ext cx="11077904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района за 1 полугодие 2023 год исполнен по доходам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440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по расходам – 26 876,7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составили 10 871,4 тыс. рублей или 46,1 процента к годовому плану. Налоговые доходы поступили в сумме 9 757,4 тыс. рублей, неналоговые доходы – 1114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60,4 процента (16 569 тыс. рублей), в том числе дотация – 56,2 процента (15 416 тыс. рублей), субвенции – 0,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процента (205 тыс. рублей), иные межбюджетные трансферты –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процента (948 тыс. рублей)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полугодие 2023 год профинансированы в сумме 26 876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тыс. рублей или 49,2 процента к годовому плану. В объеме расходов бюджета района текущие расходы составляют 26214,1 тыс. рублей 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24 283,5 тыс. рублей или 90,4 процента. Расходы капитального характера профинансированы в сумме 662,6 тыс. рублей или 2,5 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020" y="867102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Аграрный бизнес  515,8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021" y="1613335"/>
            <a:ext cx="4824247" cy="9301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государственными финансами и регулирование финансового рынка 876,6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020" y="2698218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Социальная защита 1 201,2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020" y="3352798"/>
            <a:ext cx="4824247" cy="6148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Здоровье народа и демографическая безопасность  5 482,9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020" y="4223763"/>
            <a:ext cx="4824247" cy="62011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Образование и молодежная политика                10 407,8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4747" y="5099983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Беларуси 1 176,3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8602" y="867101"/>
            <a:ext cx="4824247" cy="6253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Физическая культура и спорт 444,4тыс.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8601" y="1661947"/>
            <a:ext cx="4824247" cy="6595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Комфортное жилье и благоприятная среда      4 152,5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58599" y="2516624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Строительство жилья 27,6 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58599" y="3146233"/>
            <a:ext cx="4824247" cy="825062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Земельно-имущественные отношения, геодезическая и картографическая деятельность 1,4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58599" y="4142803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Транспортный комплекс 56,8 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39767" y="110355"/>
            <a:ext cx="8886495" cy="472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Государственные программы 24 376,5 тыс. рублей  (90,7% расходов бюджета)</a:t>
            </a:r>
          </a:p>
        </p:txBody>
      </p:sp>
      <p:sp>
        <p:nvSpPr>
          <p:cNvPr id="16" name="Скругленный прямоугольник 14">
            <a:extLst>
              <a:ext uri="{FF2B5EF4-FFF2-40B4-BE49-F238E27FC236}">
                <a16:creationId xmlns:a16="http://schemas.microsoft.com/office/drawing/2014/main" id="{5D4CEB2E-17E6-4415-A021-A1FD374C5A08}"/>
              </a:ext>
            </a:extLst>
          </p:cNvPr>
          <p:cNvSpPr/>
          <p:nvPr/>
        </p:nvSpPr>
        <p:spPr>
          <a:xfrm>
            <a:off x="594746" y="5727666"/>
            <a:ext cx="4824247" cy="749174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Охрана окружающей среды и устойчивое использование природных ресурсов 33,1тыс. рублей</a:t>
            </a:r>
          </a:p>
        </p:txBody>
      </p:sp>
      <p:sp>
        <p:nvSpPr>
          <p:cNvPr id="18" name="Скругленный прямоугольник 14">
            <a:extLst>
              <a:ext uri="{FF2B5EF4-FFF2-40B4-BE49-F238E27FC236}">
                <a16:creationId xmlns:a16="http://schemas.microsoft.com/office/drawing/2014/main" id="{90A1B82C-752E-4D84-A8CC-FA7421F0A2A6}"/>
              </a:ext>
            </a:extLst>
          </p:cNvPr>
          <p:cNvSpPr/>
          <p:nvPr/>
        </p:nvSpPr>
        <p:spPr>
          <a:xfrm>
            <a:off x="6458598" y="4843873"/>
            <a:ext cx="4824247" cy="62011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Увековечение памяти о погибших при защите Отечества 0,1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10 117,1тыс.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5 482,9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861,5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4 180,1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1 506,2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1 592,9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2 145,2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330,1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660,7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полугодие 2023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794</TotalTime>
  <Words>862</Words>
  <Application>Microsoft Office PowerPoint</Application>
  <PresentationFormat>Широкоэкранный</PresentationFormat>
  <Paragraphs>111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Corbel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1 полугодие 2023 год </vt:lpstr>
      <vt:lpstr>Состав и структура расходов консолидированного бюджета на национальную экономику за 1полугодие 2023 год</vt:lpstr>
      <vt:lpstr>Структура расходов консолидированного бюджета Сенненского района по функциональной классификации за 1 полугодие 2023 год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за 1 полугодие 2023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166</cp:revision>
  <cp:lastPrinted>2023-05-11T12:20:44Z</cp:lastPrinted>
  <dcterms:created xsi:type="dcterms:W3CDTF">2020-12-02T08:45:04Z</dcterms:created>
  <dcterms:modified xsi:type="dcterms:W3CDTF">2023-08-02T05:21:31Z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144091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