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6" r:id="rId2"/>
    <p:sldId id="307" r:id="rId3"/>
    <p:sldId id="303" r:id="rId4"/>
    <p:sldId id="308" r:id="rId5"/>
    <p:sldId id="309" r:id="rId6"/>
    <p:sldId id="310" r:id="rId7"/>
    <p:sldId id="297" r:id="rId8"/>
    <p:sldId id="280" r:id="rId9"/>
    <p:sldId id="301" r:id="rId10"/>
    <p:sldId id="278" r:id="rId11"/>
    <p:sldId id="286" r:id="rId12"/>
    <p:sldId id="299" r:id="rId13"/>
    <p:sldId id="282" r:id="rId14"/>
    <p:sldId id="288" r:id="rId15"/>
    <p:sldId id="277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108" d="100"/>
          <a:sy n="108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esktop\&#1089;&#1072;&#1081;&#1090;%20&#1079;&#1072;%202%20&#1087;&#1086;&#1083;%202020%20&#1075;&#1086;&#1076;%20&#1080;&#1089;&#1087;&#1086;&#1083;&#1085;&#1077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715470964119093"/>
          <c:y val="0.11695904221263403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'[сайт за 2 пол 2020 год исполнение.xlsx]таб 3'!$B$2:$B$4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3'!$B$5:$B$13</c:f>
            </c:numRef>
          </c:val>
          <c:extLst>
            <c:ext xmlns:c16="http://schemas.microsoft.com/office/drawing/2014/chart" uri="{C3380CC4-5D6E-409C-BE32-E72D297353CC}">
              <c16:uniqueId val="{00000000-FF20-4D9C-9097-B28AAC02DE1B}"/>
            </c:ext>
          </c:extLst>
        </c:ser>
        <c:ser>
          <c:idx val="1"/>
          <c:order val="1"/>
          <c:tx>
            <c:strRef>
              <c:f>'[сайт за 2 пол 2020 год исполнение.xlsx]таб 3'!$C$2:$C$4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3'!$C$5:$C$13</c:f>
              <c:numCache>
                <c:formatCode>#\ ##0.0</c:formatCode>
                <c:ptCount val="9"/>
                <c:pt idx="0">
                  <c:v>3476.2</c:v>
                </c:pt>
                <c:pt idx="1">
                  <c:v>34.9</c:v>
                </c:pt>
                <c:pt idx="2">
                  <c:v>960.7</c:v>
                </c:pt>
                <c:pt idx="3">
                  <c:v>1182.7</c:v>
                </c:pt>
                <c:pt idx="4">
                  <c:v>595.4</c:v>
                </c:pt>
                <c:pt idx="5">
                  <c:v>25.1</c:v>
                </c:pt>
                <c:pt idx="6">
                  <c:v>33.9</c:v>
                </c:pt>
                <c:pt idx="7">
                  <c:v>759</c:v>
                </c:pt>
                <c:pt idx="8">
                  <c:v>7067.9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20-4D9C-9097-B28AAC02DE1B}"/>
            </c:ext>
          </c:extLst>
        </c:ser>
        <c:ser>
          <c:idx val="2"/>
          <c:order val="2"/>
          <c:tx>
            <c:strRef>
              <c:f>'[сайт за 2 пол 2020 год исполнение.xlsx]таб 3'!$D$2:$D$4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3'!$A$5:$A$13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3'!$D$5:$D$13</c:f>
              <c:numCache>
                <c:formatCode>General</c:formatCode>
                <c:ptCount val="9"/>
                <c:pt idx="0" formatCode="#\ ##0.0">
                  <c:v>162.5</c:v>
                </c:pt>
                <c:pt idx="2" formatCode="#\ ##0.0">
                  <c:v>5.5</c:v>
                </c:pt>
                <c:pt idx="6" formatCode="#\ ##0.0">
                  <c:v>3.1</c:v>
                </c:pt>
                <c:pt idx="7" formatCode="#\ ##0.0">
                  <c:v>29.6</c:v>
                </c:pt>
                <c:pt idx="8" formatCode="#\ ##0.0">
                  <c:v>200.7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20-4D9C-9097-B28AAC02D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18 494,9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</c:v>
                </c:pt>
                <c:pt idx="1">
                  <c:v>35.299999999999997</c:v>
                </c:pt>
                <c:pt idx="2">
                  <c:v>4.5999999999999996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1626.6</c:v>
                </c:pt>
                <c:pt idx="1">
                  <c:v>502.1</c:v>
                </c:pt>
                <c:pt idx="2">
                  <c:v>31.6</c:v>
                </c:pt>
                <c:pt idx="3">
                  <c:v>2081.4</c:v>
                </c:pt>
                <c:pt idx="4">
                  <c:v>14253.1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7913.5</c:v>
                </c:pt>
                <c:pt idx="1">
                  <c:v>4282.1000000000004</c:v>
                </c:pt>
                <c:pt idx="2">
                  <c:v>952.5</c:v>
                </c:pt>
                <c:pt idx="3">
                  <c:v>1105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088294944578515"/>
          <c:y val="8.544391452917395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'[сайт за 2 пол 2020 год исполнение.xlsx]таб 4'!$B$2</c:f>
              <c:strCache>
                <c:ptCount val="1"/>
                <c:pt idx="0">
                  <c:v>Поступило доходов  на          1.07.2019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4'!$B$3:$B$12</c:f>
              <c:numCache>
                <c:formatCode>#\ ##0.0</c:formatCode>
                <c:ptCount val="10"/>
                <c:pt idx="1">
                  <c:v>3124.3</c:v>
                </c:pt>
                <c:pt idx="2">
                  <c:v>24.1</c:v>
                </c:pt>
                <c:pt idx="3">
                  <c:v>1200</c:v>
                </c:pt>
                <c:pt idx="4">
                  <c:v>1123.5999999999999</c:v>
                </c:pt>
                <c:pt idx="5">
                  <c:v>342.2</c:v>
                </c:pt>
                <c:pt idx="6">
                  <c:v>173.9</c:v>
                </c:pt>
                <c:pt idx="7">
                  <c:v>481.1</c:v>
                </c:pt>
                <c:pt idx="8">
                  <c:v>626.1</c:v>
                </c:pt>
                <c:pt idx="9">
                  <c:v>7095.3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B-4A1B-983C-CFC108977A61}"/>
            </c:ext>
          </c:extLst>
        </c:ser>
        <c:ser>
          <c:idx val="1"/>
          <c:order val="1"/>
          <c:tx>
            <c:strRef>
              <c:f>'[сайт за 2 пол 2020 год исполнение.xlsx]таб 4'!$C$2</c:f>
              <c:strCache>
                <c:ptCount val="1"/>
                <c:pt idx="0">
                  <c:v>Поступило доходов  на          1.07.2020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 4'!$A$3:$A$12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'[сайт за 2 пол 2020 год исполнение.xlsx]таб 4'!$C$3:$C$12</c:f>
              <c:numCache>
                <c:formatCode>#\ ##0.0</c:formatCode>
                <c:ptCount val="10"/>
                <c:pt idx="1">
                  <c:v>3638.8</c:v>
                </c:pt>
                <c:pt idx="2">
                  <c:v>34.9</c:v>
                </c:pt>
                <c:pt idx="3">
                  <c:v>966.1</c:v>
                </c:pt>
                <c:pt idx="4">
                  <c:v>1182.7</c:v>
                </c:pt>
                <c:pt idx="5">
                  <c:v>410.8</c:v>
                </c:pt>
                <c:pt idx="6">
                  <c:v>146.6</c:v>
                </c:pt>
                <c:pt idx="7">
                  <c:v>482.7</c:v>
                </c:pt>
                <c:pt idx="8">
                  <c:v>406</c:v>
                </c:pt>
                <c:pt idx="9">
                  <c:v>7268.6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B-4A1B-983C-CFC108977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 1 полугодие 2020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'[сайт за 2 пол 2020 год исполнение.xlsx]табл 5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исполнение.xlsx]табл 5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исполнение.xlsx]табл 5 (2)'!$B$6:$B$16</c:f>
              <c:numCache>
                <c:formatCode>General</c:formatCode>
                <c:ptCount val="11"/>
                <c:pt idx="0">
                  <c:v>-2.6999999999999993</c:v>
                </c:pt>
                <c:pt idx="1">
                  <c:v>-18.900000000000006</c:v>
                </c:pt>
                <c:pt idx="2">
                  <c:v>-2.3000000000000007</c:v>
                </c:pt>
                <c:pt idx="3">
                  <c:v>-0.80000000000000071</c:v>
                </c:pt>
                <c:pt idx="4">
                  <c:v>-3.8999999999999986</c:v>
                </c:pt>
                <c:pt idx="5">
                  <c:v>9.9999999999997868E-2</c:v>
                </c:pt>
                <c:pt idx="6">
                  <c:v>-5.5999999999999979</c:v>
                </c:pt>
                <c:pt idx="7">
                  <c:v>-0.5</c:v>
                </c:pt>
                <c:pt idx="8">
                  <c:v>-34.600000000000023</c:v>
                </c:pt>
                <c:pt idx="9">
                  <c:v>207.89999999999964</c:v>
                </c:pt>
                <c:pt idx="10">
                  <c:v>173.29999999999927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5-4B8E-8834-1101C66D6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1 полугодие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'[сайт за 2 пол 2020 год исполнение.xlsx]табл 6 '!$B$2</c:f>
              <c:strCache>
                <c:ptCount val="1"/>
                <c:pt idx="0">
                  <c:v>Поступило доходов  за  1 полугодие 2020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9357768760339231E-2"/>
                  <c:y val="-4.1679958306914018E-3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E1E-41D0-945E-7760AE451892}"/>
                </c:ext>
              </c:extLst>
            </c:dLbl>
            <c:dLbl>
              <c:idx val="3"/>
              <c:layout>
                <c:manualLayout>
                  <c:x val="-5.4729495696785722E-2"/>
                  <c:y val="-5.626794371433408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1E-41D0-945E-7760AE451892}"/>
                </c:ext>
              </c:extLst>
            </c:dLbl>
            <c:dLbl>
              <c:idx val="4"/>
              <c:layout>
                <c:manualLayout>
                  <c:x val="0"/>
                  <c:y val="-0.1604680035759438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1E-41D0-945E-7760AE451892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1E-41D0-945E-7760AE451892}"/>
                </c:ext>
              </c:extLst>
            </c:dLbl>
            <c:dLbl>
              <c:idx val="6"/>
              <c:layout>
                <c:manualLayout>
                  <c:x val="-3.4206042545718802E-2"/>
                  <c:y val="-4.1679958306914018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1E-41D0-945E-7760AE451892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1E-41D0-945E-7760AE451892}"/>
                </c:ext>
              </c:extLst>
            </c:dLbl>
            <c:dLbl>
              <c:idx val="8"/>
              <c:layout>
                <c:manualLayout>
                  <c:x val="-3.1161337274287992E-2"/>
                  <c:y val="-1.041998957672853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1E-41D0-945E-7760AE451892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1E-41D0-945E-7760AE451892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1E-41D0-945E-7760AE451892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1E-41D0-945E-7760AE45189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'[сайт за 2 пол 2020 год исполнение.xlsx]табл 6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'[сайт за 2 пол 2020 год исполнение.xlsx]табл 6 '!$B$3:$B$11</c:f>
              <c:numCache>
                <c:formatCode>#\ ##0.0</c:formatCode>
                <c:ptCount val="9"/>
                <c:pt idx="1">
                  <c:v>3638.8</c:v>
                </c:pt>
                <c:pt idx="2">
                  <c:v>34.9</c:v>
                </c:pt>
                <c:pt idx="3">
                  <c:v>966.1</c:v>
                </c:pt>
                <c:pt idx="4">
                  <c:v>1182.7</c:v>
                </c:pt>
                <c:pt idx="5">
                  <c:v>410.8</c:v>
                </c:pt>
                <c:pt idx="6">
                  <c:v>146.6</c:v>
                </c:pt>
                <c:pt idx="7">
                  <c:v>482.7</c:v>
                </c:pt>
                <c:pt idx="8">
                  <c:v>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1E-41D0-945E-7760AE451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8057587711289"/>
          <c:y val="7.5023924952446142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'[сайт за 2 пол 2020 год исполнение.xlsx]состав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%'!$B$8:$B$17</c:f>
              <c:numCache>
                <c:formatCode>#\ ##0.0</c:formatCode>
                <c:ptCount val="10"/>
                <c:pt idx="0">
                  <c:v>0.36045455796164322</c:v>
                </c:pt>
                <c:pt idx="1">
                  <c:v>0.44437718405194954</c:v>
                </c:pt>
                <c:pt idx="2">
                  <c:v>0.31505379302754316</c:v>
                </c:pt>
                <c:pt idx="3">
                  <c:v>0.38384283080648268</c:v>
                </c:pt>
                <c:pt idx="4">
                  <c:v>0.29579286244944009</c:v>
                </c:pt>
                <c:pt idx="5">
                  <c:v>0.28753817791596731</c:v>
                </c:pt>
                <c:pt idx="6">
                  <c:v>0.29304130093828251</c:v>
                </c:pt>
                <c:pt idx="7">
                  <c:v>0.38109126929532511</c:v>
                </c:pt>
                <c:pt idx="8">
                  <c:v>97.238808023553375</c:v>
                </c:pt>
                <c:pt idx="9">
                  <c:v>100.00000000000001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4B-4625-8197-AC9C66B2BF95}"/>
            </c:ext>
          </c:extLst>
        </c:ser>
        <c:ser>
          <c:idx val="1"/>
          <c:order val="1"/>
          <c:tx>
            <c:strRef>
              <c:f>'[сайт за 2 пол 2020 год исполнение.xlsx]состав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%'!$C$8:$C$17</c:f>
              <c:numCache>
                <c:formatCode>#\ ##0.0</c:formatCode>
                <c:ptCount val="10"/>
                <c:pt idx="0">
                  <c:v>0.2966961645839557</c:v>
                </c:pt>
                <c:pt idx="1">
                  <c:v>0.5233390680855885</c:v>
                </c:pt>
                <c:pt idx="2">
                  <c:v>0.28124323934520801</c:v>
                </c:pt>
                <c:pt idx="3">
                  <c:v>0.34614552534794835</c:v>
                </c:pt>
                <c:pt idx="4">
                  <c:v>0.25651855896321168</c:v>
                </c:pt>
                <c:pt idx="5">
                  <c:v>0.20603900318330259</c:v>
                </c:pt>
                <c:pt idx="6">
                  <c:v>0.25239777889954562</c:v>
                </c:pt>
                <c:pt idx="7">
                  <c:v>0.27609226426562544</c:v>
                </c:pt>
                <c:pt idx="8">
                  <c:v>97.561528397325603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4B-4625-8197-AC9C66B2BF95}"/>
            </c:ext>
          </c:extLst>
        </c:ser>
        <c:ser>
          <c:idx val="2"/>
          <c:order val="2"/>
          <c:tx>
            <c:strRef>
              <c:f>'[сайт за 2 пол 2020 год исполнение.xlsx]состав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'[сайт за 2 пол 2020 год исполнение.xlsx]состав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'[сайт за 2 пол 2020 год исполнение.xlsx]состав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0.8655011251514626</c:v>
                </c:pt>
                <c:pt idx="8">
                  <c:v>99.134498874848546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4B-4625-8197-AC9C66B2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DE-43A4-8702-545430740A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2270.1</c:v>
                </c:pt>
                <c:pt idx="1">
                  <c:v>16224.8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11772.4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1718.6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1911.9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754.6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718.7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657.9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9.2000000000000011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18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494,9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Структура</a:t>
          </a:r>
          <a:r>
            <a:rPr lang="ru-RU" sz="1100" baseline="0" dirty="0"/>
            <a:t> собственных доходов консолидированного бюджета </a:t>
          </a:r>
          <a:r>
            <a:rPr lang="ru-RU" sz="1100" baseline="0" dirty="0" err="1"/>
            <a:t>Сенненского</a:t>
          </a:r>
          <a:r>
            <a:rPr lang="ru-RU" sz="1100" baseline="0" dirty="0"/>
            <a:t> района в разрезе бюджетов за  1 </a:t>
          </a:r>
          <a:r>
            <a:rPr lang="ru-RU" dirty="0"/>
            <a:t>полугодие</a:t>
          </a:r>
          <a:r>
            <a:rPr lang="ru-RU" sz="1100" baseline="0" dirty="0"/>
            <a:t> 2020 год, тыс. рублей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2019 и  2020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полугодие 2020 год,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83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24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31.07.2020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 1 полугодие 2020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за 1 полугодие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974134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полугодие 2020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0021706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00122713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квартал 2020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5345107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50718903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полугодие 2020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9872299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22320911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июля 2020 год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2550281"/>
              </p:ext>
            </p:extLst>
          </p:nvPr>
        </p:nvGraphicFramePr>
        <p:xfrm>
          <a:off x="457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186,9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59,5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113,8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180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56972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1 271,6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1 071,6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645,8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1 917,4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июля 2020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18843"/>
              </p:ext>
            </p:extLst>
          </p:nvPr>
        </p:nvGraphicFramePr>
        <p:xfrm>
          <a:off x="0" y="188640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215981"/>
              </p:ext>
            </p:extLst>
          </p:nvPr>
        </p:nvGraphicFramePr>
        <p:xfrm>
          <a:off x="179512" y="0"/>
          <a:ext cx="9045757" cy="6470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3299"/>
              </p:ext>
            </p:extLst>
          </p:nvPr>
        </p:nvGraphicFramePr>
        <p:xfrm>
          <a:off x="-80293" y="390446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-81268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полугодие 2020 года исполнен по доходам в сумме 17 553,2 тыс. рублей, по расходам  - 18 494,9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7268,6 тыс. рублей или 46,9 процента к годовому плану. Налоговые доходы поступили в сумме 6 481,2 тыс. рублей, неналоговые доходы – 787,4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58,6 процента ( 10 284,6 тыс. рублей), из них дотация – 55,3 процента (9 706,9 тыс. рублей), субвенции – 0,5 процента (90,8 тыс. рублей), иные межбюджетные трансферты – 2,8 процента (486,9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полугодие 2020 года профинансированы в сумме 18 494,9 тыс. рублей или 48,2 процента к годовому плану. В объеме расходов бюджета района текущие расходы составляют 17 891,8 тыс. рублей или 96,7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16 737,6 тыс. рублей или 90,5 процента. Расходы капитального характера профинансированы в сумме 603,1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3,3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7 893,8 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(90,5 %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13,8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28,4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11,9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21</a:t>
            </a:r>
            <a:r>
              <a:rPr lang="ru-RU" sz="900" dirty="0">
                <a:ea typeface="Calibri"/>
                <a:cs typeface="Times New Roman"/>
              </a:rPr>
              <a:t>,9 </a:t>
            </a:r>
            <a:r>
              <a:rPr lang="ru-RU" sz="900" dirty="0">
                <a:effectLst/>
                <a:ea typeface="Calibri"/>
                <a:cs typeface="Times New Roman"/>
              </a:rPr>
              <a:t>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273,4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  7886,7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823,6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4 283,0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ru-RU" sz="900" dirty="0">
                <a:ea typeface="Calibri"/>
                <a:cs typeface="Times New Roman"/>
              </a:rPr>
              <a:t>627,1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266,5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ru-RU" sz="900" dirty="0">
                <a:ea typeface="Calibri"/>
                <a:cs typeface="Times New Roman"/>
              </a:rPr>
              <a:t>1988,5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7 913,5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4 282,1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502,1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2 081,4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1 105,0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952,5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1 263,4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50,8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344,1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полугодие 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2911</TotalTime>
  <Words>795</Words>
  <Application>Microsoft Office PowerPoint</Application>
  <PresentationFormat>Экран (4:3)</PresentationFormat>
  <Paragraphs>107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за 1 полугодие 2020 год, тыс. рублей</vt:lpstr>
      <vt:lpstr>Экономическая классификация расходов консолидированного бюджета за 1 полугодие 2020 года </vt:lpstr>
      <vt:lpstr>Состав и структура расходов консолидированного бюджета на национальную экономику за 1 квартал 2020 года</vt:lpstr>
      <vt:lpstr>Структура расходов консолидированного бюджета Сенненского района по функциональной классификации за 1 полугодие 2020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июля 2020 год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Горбачева Валентина Васильевна</cp:lastModifiedBy>
  <cp:revision>245</cp:revision>
  <cp:lastPrinted>2020-07-20T11:44:25Z</cp:lastPrinted>
  <dcterms:created xsi:type="dcterms:W3CDTF">2018-02-22T12:26:12Z</dcterms:created>
  <dcterms:modified xsi:type="dcterms:W3CDTF">2020-07-31T08:24:01Z</dcterms:modified>
</cp:coreProperties>
</file>