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esktop\2021%201%20&#1082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esktop\2021%201%20&#1082;&#107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1'!$B$5:$B$13</c:f>
            </c:numRef>
          </c:val>
          <c:extLst>
            <c:ext xmlns:c16="http://schemas.microsoft.com/office/drawing/2014/chart" uri="{C3380CC4-5D6E-409C-BE32-E72D297353CC}">
              <c16:uniqueId val="{00000000-C003-4E7B-BD2F-36D6A36CAB98}"/>
            </c:ext>
          </c:extLst>
        </c:ser>
        <c:ser>
          <c:idx val="1"/>
          <c:order val="1"/>
          <c:tx>
            <c:strRef>
              <c:f>'таб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1'!$C$5:$C$13</c:f>
              <c:numCache>
                <c:formatCode>#,##0.0</c:formatCode>
                <c:ptCount val="9"/>
                <c:pt idx="0">
                  <c:v>1822.4</c:v>
                </c:pt>
                <c:pt idx="1">
                  <c:v>13.4</c:v>
                </c:pt>
                <c:pt idx="2">
                  <c:v>463</c:v>
                </c:pt>
                <c:pt idx="3">
                  <c:v>672.7</c:v>
                </c:pt>
                <c:pt idx="4">
                  <c:v>391.7</c:v>
                </c:pt>
                <c:pt idx="5">
                  <c:v>12</c:v>
                </c:pt>
                <c:pt idx="6">
                  <c:v>10.3</c:v>
                </c:pt>
                <c:pt idx="7">
                  <c:v>374.8</c:v>
                </c:pt>
                <c:pt idx="8">
                  <c:v>3760.3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03-4E7B-BD2F-36D6A36CAB98}"/>
            </c:ext>
          </c:extLst>
        </c:ser>
        <c:ser>
          <c:idx val="2"/>
          <c:order val="2"/>
          <c:tx>
            <c:strRef>
              <c:f>'таб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'таб 1'!$D$5:$D$13</c:f>
              <c:numCache>
                <c:formatCode>General</c:formatCode>
                <c:ptCount val="9"/>
                <c:pt idx="0" formatCode="#,##0.0">
                  <c:v>114.2</c:v>
                </c:pt>
                <c:pt idx="2" formatCode="#,##0.0">
                  <c:v>3.3</c:v>
                </c:pt>
                <c:pt idx="6" formatCode="#,##0.0">
                  <c:v>1.5</c:v>
                </c:pt>
                <c:pt idx="7" formatCode="#,##0.0">
                  <c:v>11.5</c:v>
                </c:pt>
                <c:pt idx="8" formatCode="#,##0.0">
                  <c:v>130.5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03-4E7B-BD2F-36D6A36CAB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285,6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43.6</c:v>
                </c:pt>
                <c:pt idx="1">
                  <c:v>52.5</c:v>
                </c:pt>
                <c:pt idx="2">
                  <c:v>3.7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20-4C12-A478-9925ACB0B919}"/>
                </c:ext>
              </c:extLst>
            </c:dLbl>
            <c:dLbl>
              <c:idx val="3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20-4C12-A478-9925ACB0B919}"/>
                </c:ext>
              </c:extLst>
            </c:dLbl>
            <c:dLbl>
              <c:idx val="4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20-4C12-A478-9925ACB0B919}"/>
                </c:ext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20-4C12-A478-9925ACB0B919}"/>
                </c:ext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20-4C12-A478-9925ACB0B919}"/>
                </c:ext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20-4C12-A478-9925ACB0B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925.9</c:v>
                </c:pt>
                <c:pt idx="1">
                  <c:v>0.6</c:v>
                </c:pt>
                <c:pt idx="2">
                  <c:v>285.5</c:v>
                </c:pt>
                <c:pt idx="3">
                  <c:v>1244.5999999999999</c:v>
                </c:pt>
                <c:pt idx="4">
                  <c:v>7763.3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4015.6</c:v>
                </c:pt>
                <c:pt idx="1">
                  <c:v>2647</c:v>
                </c:pt>
                <c:pt idx="2">
                  <c:v>529.9</c:v>
                </c:pt>
                <c:pt idx="3">
                  <c:v>570.79999999999995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814922409703288"/>
          <c:y val="8.5443991426388241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1 кв.xlsx]таб 2'!$B$2</c:f>
              <c:strCache>
                <c:ptCount val="1"/>
                <c:pt idx="0">
                  <c:v>Поступило доходов  на          1.04.2020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кв.xlsx]таб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с индивидуальных предпринимателей и иных физических лиц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1 кв.xlsx]таб 2'!$B$3:$B$12</c:f>
              <c:numCache>
                <c:formatCode>#\ ##0.0</c:formatCode>
                <c:ptCount val="10"/>
                <c:pt idx="1">
                  <c:v>1687.9</c:v>
                </c:pt>
                <c:pt idx="2">
                  <c:v>-17.899999999999999</c:v>
                </c:pt>
                <c:pt idx="3">
                  <c:v>522.20000000000005</c:v>
                </c:pt>
                <c:pt idx="4">
                  <c:v>640.79999999999995</c:v>
                </c:pt>
                <c:pt idx="5">
                  <c:v>226.6</c:v>
                </c:pt>
                <c:pt idx="6">
                  <c:v>18.5</c:v>
                </c:pt>
                <c:pt idx="7">
                  <c:v>244.3</c:v>
                </c:pt>
                <c:pt idx="8">
                  <c:v>289.8</c:v>
                </c:pt>
                <c:pt idx="9">
                  <c:v>3612.2000000000003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5-45E1-B088-09C7E9DE57DF}"/>
            </c:ext>
          </c:extLst>
        </c:ser>
        <c:ser>
          <c:idx val="1"/>
          <c:order val="1"/>
          <c:tx>
            <c:strRef>
              <c:f>'[2021 1 кв.xlsx]таб 2'!$C$2</c:f>
              <c:strCache>
                <c:ptCount val="1"/>
                <c:pt idx="0">
                  <c:v>Поступило доходов  на          1.04.2021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3F5-45E1-B088-09C7E9DE57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кв.xlsx]таб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с индивидуальных предпринимателей и иных физических лиц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1 кв.xlsx]таб 2'!$C$3:$C$12</c:f>
              <c:numCache>
                <c:formatCode>#\ ##0.0</c:formatCode>
                <c:ptCount val="10"/>
                <c:pt idx="1">
                  <c:v>1936.6</c:v>
                </c:pt>
                <c:pt idx="2">
                  <c:v>13.4</c:v>
                </c:pt>
                <c:pt idx="3">
                  <c:v>466.3</c:v>
                </c:pt>
                <c:pt idx="4">
                  <c:v>672.7</c:v>
                </c:pt>
                <c:pt idx="5">
                  <c:v>245.9</c:v>
                </c:pt>
                <c:pt idx="6">
                  <c:v>26.9</c:v>
                </c:pt>
                <c:pt idx="7">
                  <c:v>255.7</c:v>
                </c:pt>
                <c:pt idx="8">
                  <c:v>273.3</c:v>
                </c:pt>
                <c:pt idx="9">
                  <c:v>3890.8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F5-45E1-B088-09C7E9DE5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квартал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1 кв.xlsx]табл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1 кв.xlsx]табл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'[2021 1 кв.xlsx]табл 3 (2)'!$B$6:$B$16</c:f>
              <c:numCache>
                <c:formatCode>General</c:formatCode>
                <c:ptCount val="11"/>
                <c:pt idx="0">
                  <c:v>2.8000000000000007</c:v>
                </c:pt>
                <c:pt idx="1">
                  <c:v>4.5999999999999996</c:v>
                </c:pt>
                <c:pt idx="2">
                  <c:v>-1.2999999999999989</c:v>
                </c:pt>
                <c:pt idx="3">
                  <c:v>2.6000000000000014</c:v>
                </c:pt>
                <c:pt idx="4">
                  <c:v>2.0999999999999996</c:v>
                </c:pt>
                <c:pt idx="5">
                  <c:v>1.5</c:v>
                </c:pt>
                <c:pt idx="6">
                  <c:v>1.5</c:v>
                </c:pt>
                <c:pt idx="7">
                  <c:v>2.1999999999999993</c:v>
                </c:pt>
                <c:pt idx="8">
                  <c:v>16</c:v>
                </c:pt>
                <c:pt idx="9">
                  <c:v>262.60000000000036</c:v>
                </c:pt>
                <c:pt idx="10">
                  <c:v>278.60000000000036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38-4616-AC8F-18BC8D237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квартал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'табл 5 '!$B$2</c:f>
              <c:strCache>
                <c:ptCount val="1"/>
                <c:pt idx="0">
                  <c:v>Поступило доходов  за   1 квартал 2021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233-48B3-93D8-F9DE8AFBD0AE}"/>
                </c:ext>
              </c:extLst>
            </c:dLbl>
            <c:dLbl>
              <c:idx val="3"/>
              <c:layout>
                <c:manualLayout>
                  <c:x val="-8.2646208788520706E-4"/>
                  <c:y val="-5.835604235304794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469207504359567"/>
                      <c:h val="6.74463640193106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233-48B3-93D8-F9DE8AFBD0AE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33-48B3-93D8-F9DE8AFBD0AE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33-48B3-93D8-F9DE8AFBD0AE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33-48B3-93D8-F9DE8AFBD0AE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33-48B3-93D8-F9DE8AFBD0AE}"/>
                </c:ext>
              </c:extLst>
            </c:dLbl>
            <c:dLbl>
              <c:idx val="8"/>
              <c:layout>
                <c:manualLayout>
                  <c:x val="-5.0948504079728077E-2"/>
                  <c:y val="-1.0419907367172436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7817708133541"/>
                      <c:h val="6.74463640193106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B233-48B3-93D8-F9DE8AFBD0AE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33-48B3-93D8-F9DE8AFBD0AE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33-48B3-93D8-F9DE8AFBD0AE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33-48B3-93D8-F9DE8AFBD0A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'табл 5 '!$B$3:$B$11</c:f>
              <c:numCache>
                <c:formatCode>#,##0.0</c:formatCode>
                <c:ptCount val="9"/>
                <c:pt idx="1">
                  <c:v>1936.6</c:v>
                </c:pt>
                <c:pt idx="2">
                  <c:v>13.4</c:v>
                </c:pt>
                <c:pt idx="3">
                  <c:v>466.3</c:v>
                </c:pt>
                <c:pt idx="4">
                  <c:v>672.7</c:v>
                </c:pt>
                <c:pt idx="5">
                  <c:v>245.9</c:v>
                </c:pt>
                <c:pt idx="6">
                  <c:v>118.9</c:v>
                </c:pt>
                <c:pt idx="7">
                  <c:v>255.7</c:v>
                </c:pt>
                <c:pt idx="8">
                  <c:v>181.3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233-48B3-93D8-F9DE8AFBD0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%'!$B$8:$B$17</c:f>
              <c:numCache>
                <c:formatCode>#,##0.0</c:formatCode>
                <c:ptCount val="10"/>
                <c:pt idx="0">
                  <c:v>0.49090161406394572</c:v>
                </c:pt>
                <c:pt idx="1">
                  <c:v>0.46777012439601112</c:v>
                </c:pt>
                <c:pt idx="2">
                  <c:v>0.40094582091086667</c:v>
                </c:pt>
                <c:pt idx="3">
                  <c:v>0.46519995887735172</c:v>
                </c:pt>
                <c:pt idx="4">
                  <c:v>0.40094582091086667</c:v>
                </c:pt>
                <c:pt idx="5">
                  <c:v>0.32898118638840346</c:v>
                </c:pt>
                <c:pt idx="6">
                  <c:v>0.38295466228025082</c:v>
                </c:pt>
                <c:pt idx="7">
                  <c:v>0.41636681402282305</c:v>
                </c:pt>
                <c:pt idx="8">
                  <c:v>96.645933998149474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33-40F9-89EE-4CD4B63F77F7}"/>
            </c:ext>
          </c:extLst>
        </c:ser>
        <c:ser>
          <c:idx val="1"/>
          <c:order val="1"/>
          <c:tx>
            <c:strRef>
              <c:f>'состав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%'!$C$8:$C$17</c:f>
              <c:numCache>
                <c:formatCode>#,##0.0</c:formatCode>
                <c:ptCount val="10"/>
                <c:pt idx="0">
                  <c:v>0.11545383544432747</c:v>
                </c:pt>
                <c:pt idx="1">
                  <c:v>0.23769907297361542</c:v>
                </c:pt>
                <c:pt idx="2">
                  <c:v>8.6590376583245601E-2</c:v>
                </c:pt>
                <c:pt idx="3">
                  <c:v>8.3194675540765387E-2</c:v>
                </c:pt>
                <c:pt idx="4">
                  <c:v>7.1309721892084621E-2</c:v>
                </c:pt>
                <c:pt idx="5">
                  <c:v>6.1122618764643963E-2</c:v>
                </c:pt>
                <c:pt idx="6">
                  <c:v>6.7914020849604392E-2</c:v>
                </c:pt>
                <c:pt idx="7">
                  <c:v>0.11036028388060715</c:v>
                </c:pt>
                <c:pt idx="8">
                  <c:v>99.1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33-40F9-89EE-4CD4B63F77F7}"/>
            </c:ext>
          </c:extLst>
        </c:ser>
        <c:ser>
          <c:idx val="2"/>
          <c:order val="2"/>
          <c:tx>
            <c:strRef>
              <c:f>'состав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'состав доходов, в %'!$D$8:$D$17</c:f>
              <c:numCache>
                <c:formatCode>#,##0.0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33-40F9-89EE-4CD4B63F7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6093.3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1493.1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1206.5999999999999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418.5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394.1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379.6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191.1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1.7999999999999998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10</a:t>
                </a:r>
                <a:r>
                  <a:rPr lang="ru-RU" sz="1000" baseline="0" dirty="0">
                    <a:latin typeface="Times New Roman" pitchFamily="18" charset="0"/>
                    <a:cs typeface="Times New Roman" pitchFamily="18" charset="0"/>
                  </a:rPr>
                  <a:t> 219,9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1 квартал 2021 года, тыс.рублей</a:t>
          </a:r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1 квартал 2020 и  1 квартал 2021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1квартал 2021 года,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29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37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10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1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06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85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61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13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59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2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34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3015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квартал 2021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1 квартал 2021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8178163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9448302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1 квартал 2021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93524858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05035655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апреля 2021 год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920406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06597"/>
              </p:ext>
            </p:extLst>
          </p:nvPr>
        </p:nvGraphicFramePr>
        <p:xfrm>
          <a:off x="2008312" y="1268761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1 007,4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857,4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545,4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552,8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апреля 2021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0544" y="377771"/>
          <a:ext cx="9290911" cy="6102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0544" y="377771"/>
          <a:ext cx="9290911" cy="6102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0544" y="385843"/>
          <a:ext cx="9290911" cy="6086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0544" y="385843"/>
          <a:ext cx="9290911" cy="6086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0544" y="377771"/>
          <a:ext cx="9290911" cy="6102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81200" y="357167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1 квартал 2021 года исполнен по доходам в сумме 10 233,2 тыс. рублей, по расходам  - 10 219,9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3890,8 тыс. рублей или 23,3 процента к годовому плану. Налоговые доходы поступили в сумме 3506,5 тыс. рублей, неналоговые доходы – 384,3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62 процента (6342,4 тыс. рублей), из них дотация – 57,6 процента (5 889,8 тыс. рублей), иные межбюджетные трансферты – 4,4 процента (452,6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1 квартал 2021 года профинансированы в сумме 10 219,9 тыс. рублей или 26 процентов к годовому плану. В объеме расходов бюджета района текущие расходы составляют 10 194,0 тыс. рублей или 99,7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9 608,9 тыс. рублей или 94,0 процента. Расходы капитального характера профинансированы в сумме 25,8 тыс. рублей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или 0,3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4 015,6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2 647,0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285,5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1 244,6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570,8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529,9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686,6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17,8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222,1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1 квартал  2021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1 квартал 2021 года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3812191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25125583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696</Words>
  <Application>Microsoft Office PowerPoint</Application>
  <PresentationFormat>Широкоэкранный</PresentationFormat>
  <Paragraphs>100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1 квартал 2021 года </vt:lpstr>
      <vt:lpstr>Состав и структура расходов консолидированного бюджета на национальную экономику за 1 квартал 2021 года</vt:lpstr>
      <vt:lpstr>Структура расходов консолидированного бюджета Сенненского района по функциональной классификации за 1 квартал 2021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апреля 2021 год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21</cp:revision>
  <cp:lastPrinted>2021-05-24T12:13:59Z</cp:lastPrinted>
  <dcterms:created xsi:type="dcterms:W3CDTF">2020-12-02T08:45:04Z</dcterms:created>
  <dcterms:modified xsi:type="dcterms:W3CDTF">2021-06-01T07:04:27Z</dcterms:modified>
</cp:coreProperties>
</file>