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esktop\2021%201%20&#1082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esktop\2021%201%20&#1082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ocuments\&#1089;&#1072;&#1081;&#1090;%20&#1088;&#1072;&#1081;&#1080;&#1089;&#1087;&#1086;&#1083;&#1082;&#1086;&#1084;&#1072;\&#1089;&#1072;&#1081;&#1090;%20&#1079;&#1072;%209%20&#1084;&#1077;&#1089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579009933340792"/>
          <c:y val="0.11695906432748535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'таб 1'!$B$2:$B$4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1'!$B$5:$B$13</c:f>
            </c:numRef>
          </c:val>
          <c:extLst>
            <c:ext xmlns:c16="http://schemas.microsoft.com/office/drawing/2014/chart" uri="{C3380CC4-5D6E-409C-BE32-E72D297353CC}">
              <c16:uniqueId val="{00000000-C003-4E7B-BD2F-36D6A36CAB98}"/>
            </c:ext>
          </c:extLst>
        </c:ser>
        <c:ser>
          <c:idx val="1"/>
          <c:order val="1"/>
          <c:tx>
            <c:strRef>
              <c:f>'таб 1'!$C$2:$C$4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1'!$C$5:$C$13</c:f>
              <c:numCache>
                <c:formatCode>#,##0.0</c:formatCode>
                <c:ptCount val="9"/>
                <c:pt idx="0">
                  <c:v>1822.4</c:v>
                </c:pt>
                <c:pt idx="1">
                  <c:v>13.4</c:v>
                </c:pt>
                <c:pt idx="2">
                  <c:v>463</c:v>
                </c:pt>
                <c:pt idx="3">
                  <c:v>672.7</c:v>
                </c:pt>
                <c:pt idx="4">
                  <c:v>391.7</c:v>
                </c:pt>
                <c:pt idx="5">
                  <c:v>12</c:v>
                </c:pt>
                <c:pt idx="6">
                  <c:v>10.3</c:v>
                </c:pt>
                <c:pt idx="7">
                  <c:v>374.8</c:v>
                </c:pt>
                <c:pt idx="8">
                  <c:v>3760.3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03-4E7B-BD2F-36D6A36CAB98}"/>
            </c:ext>
          </c:extLst>
        </c:ser>
        <c:ser>
          <c:idx val="2"/>
          <c:order val="2"/>
          <c:tx>
            <c:strRef>
              <c:f>'таб 1'!$D$2:$D$4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 1'!$A$5:$A$13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'таб 1'!$D$5:$D$13</c:f>
              <c:numCache>
                <c:formatCode>General</c:formatCode>
                <c:ptCount val="9"/>
                <c:pt idx="0" formatCode="#,##0.0">
                  <c:v>114.2</c:v>
                </c:pt>
                <c:pt idx="2" formatCode="#,##0.0">
                  <c:v>3.3</c:v>
                </c:pt>
                <c:pt idx="6" formatCode="#,##0.0">
                  <c:v>1.5</c:v>
                </c:pt>
                <c:pt idx="7" formatCode="#,##0.0">
                  <c:v>11.5</c:v>
                </c:pt>
                <c:pt idx="8" formatCode="#,##0.0">
                  <c:v>130.5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03-4E7B-BD2F-36D6A36CA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285,6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43.6</c:v>
                </c:pt>
                <c:pt idx="1">
                  <c:v>52.5</c:v>
                </c:pt>
                <c:pt idx="2">
                  <c:v>3.7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3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0-4C12-A478-9925ACB0B919}"/>
                </c:ext>
              </c:extLst>
            </c:dLbl>
            <c:dLbl>
              <c:idx val="4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925.9</c:v>
                </c:pt>
                <c:pt idx="1">
                  <c:v>0.6</c:v>
                </c:pt>
                <c:pt idx="2">
                  <c:v>285.5</c:v>
                </c:pt>
                <c:pt idx="3">
                  <c:v>1244.5999999999999</c:v>
                </c:pt>
                <c:pt idx="4">
                  <c:v>7763.3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4015.6</c:v>
                </c:pt>
                <c:pt idx="1">
                  <c:v>2647</c:v>
                </c:pt>
                <c:pt idx="2">
                  <c:v>529.9</c:v>
                </c:pt>
                <c:pt idx="3">
                  <c:v>570.79999999999995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814922409703288"/>
          <c:y val="8.5443991426388241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1 кв.xlsx]таб 2'!$B$2</c:f>
              <c:strCache>
                <c:ptCount val="1"/>
                <c:pt idx="0">
                  <c:v>Поступило доходов  на          1.04.2020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кв.xlsx]таб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с индивидуальных предпринимателей и иных физических лиц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1 кв.xlsx]таб 2'!$B$3:$B$12</c:f>
              <c:numCache>
                <c:formatCode>#\ ##0.0</c:formatCode>
                <c:ptCount val="10"/>
                <c:pt idx="1">
                  <c:v>1687.9</c:v>
                </c:pt>
                <c:pt idx="2">
                  <c:v>-17.899999999999999</c:v>
                </c:pt>
                <c:pt idx="3">
                  <c:v>522.20000000000005</c:v>
                </c:pt>
                <c:pt idx="4">
                  <c:v>640.79999999999995</c:v>
                </c:pt>
                <c:pt idx="5">
                  <c:v>226.6</c:v>
                </c:pt>
                <c:pt idx="6">
                  <c:v>18.5</c:v>
                </c:pt>
                <c:pt idx="7">
                  <c:v>244.3</c:v>
                </c:pt>
                <c:pt idx="8">
                  <c:v>289.8</c:v>
                </c:pt>
                <c:pt idx="9">
                  <c:v>3612.2000000000003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F5-45E1-B088-09C7E9DE57DF}"/>
            </c:ext>
          </c:extLst>
        </c:ser>
        <c:ser>
          <c:idx val="1"/>
          <c:order val="1"/>
          <c:tx>
            <c:strRef>
              <c:f>'[2021 1 кв.xlsx]таб 2'!$C$2</c:f>
              <c:strCache>
                <c:ptCount val="1"/>
                <c:pt idx="0">
                  <c:v>Поступило доходов  на          1.04.2021 г.  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3.4854946378196354E-2"/>
                  <c:y val="-2.714556850297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7852880221728"/>
                      <c:h val="4.1950439391873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3F5-45E1-B088-09C7E9DE5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кв.xlsx]таб 2'!$A$3:$A$12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с индивидуальных предпринимателей и иных физических лиц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'[2021 1 кв.xlsx]таб 2'!$C$3:$C$12</c:f>
              <c:numCache>
                <c:formatCode>#\ ##0.0</c:formatCode>
                <c:ptCount val="10"/>
                <c:pt idx="1">
                  <c:v>1936.6</c:v>
                </c:pt>
                <c:pt idx="2">
                  <c:v>13.4</c:v>
                </c:pt>
                <c:pt idx="3">
                  <c:v>466.3</c:v>
                </c:pt>
                <c:pt idx="4">
                  <c:v>672.7</c:v>
                </c:pt>
                <c:pt idx="5">
                  <c:v>245.9</c:v>
                </c:pt>
                <c:pt idx="6">
                  <c:v>26.9</c:v>
                </c:pt>
                <c:pt idx="7">
                  <c:v>255.7</c:v>
                </c:pt>
                <c:pt idx="8">
                  <c:v>273.3</c:v>
                </c:pt>
                <c:pt idx="9">
                  <c:v>3890.8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F5-45E1-B088-09C7E9DE5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1 квартал  2021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'[2021 1 кв.xlsx]табл 3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'[2021 1 кв.xlsx]табл 3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'[2021 1 кв.xlsx]табл 3 (2)'!$B$6:$B$16</c:f>
              <c:numCache>
                <c:formatCode>General</c:formatCode>
                <c:ptCount val="11"/>
                <c:pt idx="0">
                  <c:v>2.8000000000000007</c:v>
                </c:pt>
                <c:pt idx="1">
                  <c:v>4.5999999999999996</c:v>
                </c:pt>
                <c:pt idx="2">
                  <c:v>-1.2999999999999989</c:v>
                </c:pt>
                <c:pt idx="3">
                  <c:v>2.6000000000000014</c:v>
                </c:pt>
                <c:pt idx="4">
                  <c:v>2.0999999999999996</c:v>
                </c:pt>
                <c:pt idx="5">
                  <c:v>1.5</c:v>
                </c:pt>
                <c:pt idx="6">
                  <c:v>1.5</c:v>
                </c:pt>
                <c:pt idx="7">
                  <c:v>2.1999999999999993</c:v>
                </c:pt>
                <c:pt idx="8">
                  <c:v>16</c:v>
                </c:pt>
                <c:pt idx="9">
                  <c:v>262.60000000000036</c:v>
                </c:pt>
                <c:pt idx="10">
                  <c:v>278.60000000000036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38-4616-AC8F-18BC8D237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9 месяцев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 1 квартал </a:t>
            </a:r>
            <a:r>
              <a:rPr lang="ru-RU"/>
              <a:t>2021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'табл 5 '!$B$2</c:f>
              <c:strCache>
                <c:ptCount val="1"/>
                <c:pt idx="0">
                  <c:v>Поступило доходов  за   1 квартал 2021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3899238782374158E-2"/>
                  <c:y val="-4.3842356270566755E-2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233-48B3-93D8-F9DE8AFBD0AE}"/>
                </c:ext>
              </c:extLst>
            </c:dLbl>
            <c:dLbl>
              <c:idx val="3"/>
              <c:layout>
                <c:manualLayout>
                  <c:x val="-8.2646208788520706E-4"/>
                  <c:y val="-5.835604235304794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69207504359567"/>
                      <c:h val="6.7446364019310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33-48B3-93D8-F9DE8AFBD0AE}"/>
                </c:ext>
              </c:extLst>
            </c:dLbl>
            <c:dLbl>
              <c:idx val="4"/>
              <c:layout>
                <c:manualLayout>
                  <c:x val="1.0007187148296713E-16"/>
                  <c:y val="1.493435238106825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33-48B3-93D8-F9DE8AFBD0AE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33-48B3-93D8-F9DE8AFBD0AE}"/>
                </c:ext>
              </c:extLst>
            </c:dLbl>
            <c:dLbl>
              <c:idx val="6"/>
              <c:layout>
                <c:manualLayout>
                  <c:x val="1.6285327184537013E-2"/>
                  <c:y val="1.88756429198333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33-48B3-93D8-F9DE8AFBD0AE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33-48B3-93D8-F9DE8AFBD0AE}"/>
                </c:ext>
              </c:extLst>
            </c:dLbl>
            <c:dLbl>
              <c:idx val="8"/>
              <c:layout>
                <c:manualLayout>
                  <c:x val="-5.0948504079728077E-2"/>
                  <c:y val="-1.0419907367172436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7817708133541"/>
                      <c:h val="6.74463640193106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233-48B3-93D8-F9DE8AFBD0AE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33-48B3-93D8-F9DE8AFBD0AE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33-48B3-93D8-F9DE8AFBD0AE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33-48B3-93D8-F9DE8AFBD0AE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5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'табл 5 '!$B$3:$B$11</c:f>
              <c:numCache>
                <c:formatCode>#,##0.0</c:formatCode>
                <c:ptCount val="9"/>
                <c:pt idx="1">
                  <c:v>1936.6</c:v>
                </c:pt>
                <c:pt idx="2">
                  <c:v>13.4</c:v>
                </c:pt>
                <c:pt idx="3">
                  <c:v>466.3</c:v>
                </c:pt>
                <c:pt idx="4">
                  <c:v>672.7</c:v>
                </c:pt>
                <c:pt idx="5">
                  <c:v>245.9</c:v>
                </c:pt>
                <c:pt idx="6">
                  <c:v>118.9</c:v>
                </c:pt>
                <c:pt idx="7">
                  <c:v>255.7</c:v>
                </c:pt>
                <c:pt idx="8">
                  <c:v>181.3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233-48B3-93D8-F9DE8AFBD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90633112368383"/>
          <c:y val="7.5023848773979079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%'!$B$8:$B$17</c:f>
              <c:numCache>
                <c:formatCode>#,##0.0</c:formatCode>
                <c:ptCount val="10"/>
                <c:pt idx="0">
                  <c:v>0.49090161406394572</c:v>
                </c:pt>
                <c:pt idx="1">
                  <c:v>0.46777012439601112</c:v>
                </c:pt>
                <c:pt idx="2">
                  <c:v>0.40094582091086667</c:v>
                </c:pt>
                <c:pt idx="3">
                  <c:v>0.46519995887735172</c:v>
                </c:pt>
                <c:pt idx="4">
                  <c:v>0.40094582091086667</c:v>
                </c:pt>
                <c:pt idx="5">
                  <c:v>0.32898118638840346</c:v>
                </c:pt>
                <c:pt idx="6">
                  <c:v>0.38295466228025082</c:v>
                </c:pt>
                <c:pt idx="7">
                  <c:v>0.41636681402282305</c:v>
                </c:pt>
                <c:pt idx="8">
                  <c:v>96.645933998149474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33-40F9-89EE-4CD4B63F77F7}"/>
            </c:ext>
          </c:extLst>
        </c:ser>
        <c:ser>
          <c:idx val="1"/>
          <c:order val="1"/>
          <c:tx>
            <c:strRef>
              <c:f>'состав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%'!$C$8:$C$17</c:f>
              <c:numCache>
                <c:formatCode>#,##0.0</c:formatCode>
                <c:ptCount val="10"/>
                <c:pt idx="0">
                  <c:v>0.11545383544432747</c:v>
                </c:pt>
                <c:pt idx="1">
                  <c:v>0.23769907297361542</c:v>
                </c:pt>
                <c:pt idx="2">
                  <c:v>8.6590376583245601E-2</c:v>
                </c:pt>
                <c:pt idx="3">
                  <c:v>8.3194675540765387E-2</c:v>
                </c:pt>
                <c:pt idx="4">
                  <c:v>7.1309721892084621E-2</c:v>
                </c:pt>
                <c:pt idx="5">
                  <c:v>6.1122618764643963E-2</c:v>
                </c:pt>
                <c:pt idx="6">
                  <c:v>6.7914020849604392E-2</c:v>
                </c:pt>
                <c:pt idx="7">
                  <c:v>0.11036028388060715</c:v>
                </c:pt>
                <c:pt idx="8">
                  <c:v>99.1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33-40F9-89EE-4CD4B63F77F7}"/>
            </c:ext>
          </c:extLst>
        </c:ser>
        <c:ser>
          <c:idx val="2"/>
          <c:order val="2"/>
          <c:tx>
            <c:strRef>
              <c:f>'состав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'состав доходов, в %'!$D$8:$D$17</c:f>
              <c:numCache>
                <c:formatCode>#,##0.0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33-40F9-89EE-4CD4B63F7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6093.3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1493.1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1206.5999999999999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418.5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394.1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379.6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191.1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59.6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1.7999999999999998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10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 219,9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Структура</a:t>
          </a:r>
          <a:r>
            <a:rPr lang="ru-RU" sz="1100" baseline="0"/>
            <a:t> собственных доходов консолидированного бюджета Сенненского района в разрезе бюджетов за 1 квартал 2021 года, тыс.рублей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1 квартал 2020 и  1 квартал 2021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1квартал 2021 года,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D2817-9B85-4807-932B-19C14B34C087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5FB1-8459-4C86-B051-F503B50FED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29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7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10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6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5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61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3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59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2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34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0019-0105-4A3D-93E9-FCBB0648F912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B2B0-8709-4451-96B3-77C5C3998A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738282" y="285728"/>
            <a:ext cx="7143800" cy="3015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квартал 2021 год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691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квартал 2021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8178163"/>
              </p:ext>
            </p:extLst>
          </p:nvPr>
        </p:nvGraphicFramePr>
        <p:xfrm>
          <a:off x="1981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9448302"/>
              </p:ext>
            </p:extLst>
          </p:nvPr>
        </p:nvGraphicFramePr>
        <p:xfrm>
          <a:off x="6169026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379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квартал 2021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3524858"/>
              </p:ext>
            </p:extLst>
          </p:nvPr>
        </p:nvGraphicFramePr>
        <p:xfrm>
          <a:off x="1981200" y="1444626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05035655"/>
              </p:ext>
            </p:extLst>
          </p:nvPr>
        </p:nvGraphicFramePr>
        <p:xfrm>
          <a:off x="6169025" y="1444626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958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апреля 2021 год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920406"/>
              </p:ext>
            </p:extLst>
          </p:nvPr>
        </p:nvGraphicFramePr>
        <p:xfrm>
          <a:off x="1981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107,4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14,8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628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06597"/>
              </p:ext>
            </p:extLst>
          </p:nvPr>
        </p:nvGraphicFramePr>
        <p:xfrm>
          <a:off x="2008312" y="1268761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1 007,4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857,4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552,8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4330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1936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pitchFamily="34" charset="0"/>
                <a:cs typeface="Arial" pitchFamily="34" charset="0"/>
              </a:rPr>
              <a:t>Долговые обязательства органов местного управления и самоуправления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Сенненского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1 апреля 2021  г.,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5746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544" y="377771"/>
          <a:ext cx="9290911" cy="610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7227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544" y="377771"/>
          <a:ext cx="9290911" cy="610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657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544" y="385843"/>
          <a:ext cx="9290911" cy="6086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835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43708" y="390447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42733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544" y="385843"/>
          <a:ext cx="9290911" cy="6086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032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1450544" y="377771"/>
          <a:ext cx="9290911" cy="610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42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357167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1 квартал 2021 года исполнен по доходам в сумме 10 233,2 тыс. рублей, по расходам  - 10 219,9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3890,8 тыс. рублей или 23,3 процента к годовому плану. Налоговые доходы поступили в сумме 3506,5 тыс. рублей, неналоговые доходы – 384,3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62 процента (6342,4 тыс. рублей), из них дотация – 57,6 процента (5 889,8 тыс. рублей), иные межбюджетные трансферты – 4,4 процента (452,6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квартал 2021 года профинансированы в сумме 10 219,9 тыс. рублей или 26 процентов к годовому плану. В объеме расходов бюджета района текущие расходы составляют 10 194,0 тыс. рублей или 99,7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9 608,9 тыс. рублей или 94,0 процента. Расходы капитального характера профинансированы в сумме 25,8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0,3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770217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9616" y="938155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740" y="945919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4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73511" y="938155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4 015,6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914870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620408" y="1983285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2 647,0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724" y="2851645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36156" y="2851645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91267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646004" y="2929585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285,5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45248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6006" y="3945248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29555" y="3980964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1 244,6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392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741208" y="5483047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570,8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1101264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92144" y="1008846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529,9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9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7392889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384744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686,6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419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392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6" y="5374163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414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17,8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43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222,1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984740" y="85516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квартал  2021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10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квартал 2021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3812191"/>
              </p:ext>
            </p:extLst>
          </p:nvPr>
        </p:nvGraphicFramePr>
        <p:xfrm>
          <a:off x="1981200" y="1124745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25125583"/>
              </p:ext>
            </p:extLst>
          </p:nvPr>
        </p:nvGraphicFramePr>
        <p:xfrm>
          <a:off x="6169026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6062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696</Words>
  <Application>Microsoft Office PowerPoint</Application>
  <PresentationFormat>Широкоэкранный</PresentationFormat>
  <Paragraphs>100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классификация расходов консолидированного бюджета за 1 квартал 2021 года </vt:lpstr>
      <vt:lpstr>Состав и структура расходов консолидированного бюджета на национальную экономику за 1 квартал 2021 года</vt:lpstr>
      <vt:lpstr>Структура расходов консолидированного бюджета Сенненского района по функциональной классификации за 1 квартал 2021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апреля 2021 год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Колдыбов Константин Леонидович</dc:creator>
  <cp:lastModifiedBy>Горбачева Валентина Васильевна</cp:lastModifiedBy>
  <cp:revision>21</cp:revision>
  <cp:lastPrinted>2021-05-24T12:13:59Z</cp:lastPrinted>
  <dcterms:created xsi:type="dcterms:W3CDTF">2020-12-02T08:45:04Z</dcterms:created>
  <dcterms:modified xsi:type="dcterms:W3CDTF">2021-06-01T07:04:27Z</dcterms:modified>
</cp:coreProperties>
</file>