
<file path=[Content_Types].xml><?xml version="1.0" encoding="utf-8"?>
<Types xmlns="http://schemas.openxmlformats.org/package/2006/content-types">
  <Default ContentType="image/png" Extension="png"/>
  <Default ContentType="image/jpeg" Extension="jpeg"/>
  <Default ContentType="application/vnd.openxmlformats-package.relationships+xml" Extension="rels"/>
  <Default ContentType="application/xml" Extension="xml"/>
  <Default ContentType="application/vnd.openxmlformats-officedocument.spreadsheetml.sheet" Extension="xlsx"/>
  <Default ContentType="image/jpeg" Extension="jpg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slide+xml" PartName="/ppt/slides/slide24.xml"/>
  <Override ContentType="application/vnd.openxmlformats-officedocument.presentationml.slide+xml" PartName="/ppt/slides/slide25.xml"/>
  <Override ContentType="application/vnd.openxmlformats-officedocument.presentationml.slide+xml" PartName="/ppt/slides/slide26.xml"/>
  <Override ContentType="application/vnd.openxmlformats-officedocument.presentationml.slide+xml" PartName="/ppt/slides/slide27.xml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theme+xml" PartName="/ppt/theme/theme2.xml"/>
  <Override ContentType="application/vnd.openxmlformats-officedocument.drawingml.chart+xml" PartName="/ppt/charts/chart1.xml"/>
  <Override ContentType="application/vnd.ms-office.chartstyle+xml" PartName="/ppt/charts/style1.xml"/>
  <Override ContentType="application/vnd.ms-office.chartcolorstyle+xml" PartName="/ppt/charts/colors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9"/>
  </p:notesMasterIdLst>
  <p:sldIdLst>
    <p:sldId id="258" r:id="rId2"/>
    <p:sldId id="297" r:id="rId3"/>
    <p:sldId id="298" r:id="rId4"/>
    <p:sldId id="299" r:id="rId5"/>
    <p:sldId id="300" r:id="rId6"/>
    <p:sldId id="301" r:id="rId7"/>
    <p:sldId id="302" r:id="rId8"/>
    <p:sldId id="303" r:id="rId9"/>
    <p:sldId id="304" r:id="rId10"/>
    <p:sldId id="305" r:id="rId11"/>
    <p:sldId id="306" r:id="rId12"/>
    <p:sldId id="307" r:id="rId13"/>
    <p:sldId id="309" r:id="rId14"/>
    <p:sldId id="308" r:id="rId15"/>
    <p:sldId id="310" r:id="rId16"/>
    <p:sldId id="311" r:id="rId17"/>
    <p:sldId id="312" r:id="rId18"/>
    <p:sldId id="313" r:id="rId19"/>
    <p:sldId id="314" r:id="rId20"/>
    <p:sldId id="315" r:id="rId21"/>
    <p:sldId id="316" r:id="rId22"/>
    <p:sldId id="317" r:id="rId23"/>
    <p:sldId id="318" r:id="rId24"/>
    <p:sldId id="319" r:id="rId25"/>
    <p:sldId id="320" r:id="rId26"/>
    <p:sldId id="321" r:id="rId27"/>
    <p:sldId id="322" r:id="rId2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F1F53"/>
    <a:srgbClr val="1665DA"/>
    <a:srgbClr val="1D208F"/>
    <a:srgbClr val="211E54"/>
    <a:srgbClr val="F4E59C"/>
    <a:srgbClr val="DDDDDD"/>
    <a:srgbClr val="47ABE3"/>
    <a:srgbClr val="005E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44" autoAdjust="0"/>
    <p:restoredTop sz="94660"/>
  </p:normalViewPr>
  <p:slideViewPr>
    <p:cSldViewPr>
      <p:cViewPr varScale="1">
        <p:scale>
          <a:sx n="105" d="100"/>
          <a:sy n="105" d="100"/>
        </p:scale>
        <p:origin x="186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charts/_rels/chart1.xml.rels><?xml version="1.0" encoding="UTF-8" standalone="yes" ?><Relationships xmlns="http://schemas.openxmlformats.org/package/2006/relationships"><Relationship Id="rId3" Target="NULL" TargetMode="External" Type="http://schemas.openxmlformats.org/officeDocument/2006/relationships/oleObject"/><Relationship Id="rId2" Target="colors1.xml" Type="http://schemas.microsoft.com/office/2011/relationships/chartColorStyle"/><Relationship Id="rId1" Target="style1.xml" Type="http://schemas.microsoft.com/office/2011/relationships/chartStyle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2.2299797423021364E-2"/>
          <c:y val="0.11298567995471677"/>
          <c:w val="0.95094044566935299"/>
          <c:h val="0.6941253748118295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B278-48F8-B2FC-FD2606C23DE1}"/>
              </c:ext>
            </c:extLst>
          </c:dPt>
          <c:dPt>
            <c:idx val="1"/>
            <c:bubble3D val="0"/>
            <c:spPr>
              <a:solidFill>
                <a:schemeClr val="tx1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B278-48F8-B2FC-FD2606C23DE1}"/>
              </c:ext>
            </c:extLst>
          </c:dPt>
          <c:dPt>
            <c:idx val="2"/>
            <c:bubble3D val="0"/>
            <c:spPr>
              <a:solidFill>
                <a:srgbClr val="FFFF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B278-48F8-B2FC-FD2606C23DE1}"/>
              </c:ext>
            </c:extLst>
          </c:dPt>
          <c:dPt>
            <c:idx val="3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B278-48F8-B2FC-FD2606C23DE1}"/>
              </c:ext>
            </c:extLst>
          </c:dPt>
          <c:dPt>
            <c:idx val="4"/>
            <c:bubble3D val="0"/>
            <c:spPr>
              <a:solidFill>
                <a:srgbClr val="0070C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2-B278-48F8-B2FC-FD2606C23DE1}"/>
              </c:ext>
            </c:extLst>
          </c:dPt>
          <c:dPt>
            <c:idx val="5"/>
            <c:bubble3D val="0"/>
            <c:spPr>
              <a:solidFill>
                <a:srgbClr val="00206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4-B278-48F8-B2FC-FD2606C23DE1}"/>
              </c:ext>
            </c:extLst>
          </c:dPt>
          <c:dPt>
            <c:idx val="6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6-B278-48F8-B2FC-FD2606C23DE1}"/>
              </c:ext>
            </c:extLst>
          </c:dPt>
          <c:dPt>
            <c:idx val="7"/>
            <c:bubble3D val="0"/>
            <c:spPr>
              <a:gradFill rotWithShape="1">
                <a:gsLst>
                  <a:gs pos="0">
                    <a:schemeClr val="accent2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8-B278-48F8-B2FC-FD2606C23DE1}"/>
              </c:ext>
            </c:extLst>
          </c:dPt>
          <c:cat>
            <c:strRef>
              <c:f>Лист1!$A$2:$A$9</c:f>
              <c:strCache>
                <c:ptCount val="8"/>
                <c:pt idx="0">
                  <c:v>Беларусь</c:v>
                </c:pt>
                <c:pt idx="1">
                  <c:v>Польша </c:v>
                </c:pt>
                <c:pt idx="2">
                  <c:v>Украина</c:v>
                </c:pt>
                <c:pt idx="3">
                  <c:v>Корея</c:v>
                </c:pt>
                <c:pt idx="4">
                  <c:v>США</c:v>
                </c:pt>
                <c:pt idx="5">
                  <c:v>Армения </c:v>
                </c:pt>
                <c:pt idx="6">
                  <c:v>Япония</c:v>
                </c:pt>
                <c:pt idx="7">
                  <c:v>Индия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320</c:v>
                </c:pt>
                <c:pt idx="1">
                  <c:v>266</c:v>
                </c:pt>
                <c:pt idx="2">
                  <c:v>160</c:v>
                </c:pt>
                <c:pt idx="3">
                  <c:v>156</c:v>
                </c:pt>
                <c:pt idx="4">
                  <c:v>135</c:v>
                </c:pt>
                <c:pt idx="5">
                  <c:v>117</c:v>
                </c:pt>
                <c:pt idx="6">
                  <c:v>75</c:v>
                </c:pt>
                <c:pt idx="7">
                  <c:v>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278-48F8-B2FC-FD2606C23DE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C98405-DE8A-41C4-9F40-F8A3223647E3}" type="datetimeFigureOut">
              <a:rPr lang="ru-RU" smtClean="0"/>
              <a:t>11.01.2023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21FBBB-AE6E-44AD-9487-53C36AD519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57909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 bwMode="gray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96" name="Picture 24" descr="bar_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81200"/>
            <a:ext cx="70104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gray">
          <a:xfrm>
            <a:off x="381000" y="2187575"/>
            <a:ext cx="6019800" cy="708025"/>
          </a:xfrm>
          <a:extLs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4000">
                <a:solidFill>
                  <a:srgbClr val="000000"/>
                </a:solidFill>
              </a:defRPr>
            </a:lvl1pPr>
          </a:lstStyle>
          <a:p>
            <a:pPr lvl="0"/>
            <a:r>
              <a:rPr lang="ru-RU" altLang="ru-RU" noProof="0" smtClean="0"/>
              <a:t>Образец заголовка</a:t>
            </a:r>
            <a:endParaRPr lang="en-US" altLang="ru-RU" noProof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gray">
          <a:xfrm>
            <a:off x="3886200" y="4953000"/>
            <a:ext cx="3429000" cy="4572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1800"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  <a:endParaRPr lang="en-US" altLang="ru-RU" noProof="0" smtClean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457200" y="6553200"/>
            <a:ext cx="2133600" cy="171450"/>
          </a:xfrm>
        </p:spPr>
        <p:txBody>
          <a:bodyPr/>
          <a:lstStyle>
            <a:lvl1pPr>
              <a:defRPr sz="1200"/>
            </a:lvl1pPr>
          </a:lstStyle>
          <a:p>
            <a:endParaRPr lang="en-US" altLang="ru-RU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6553200" y="6610350"/>
            <a:ext cx="2133600" cy="171450"/>
          </a:xfrm>
        </p:spPr>
        <p:txBody>
          <a:bodyPr/>
          <a:lstStyle>
            <a:lvl1pPr>
              <a:defRPr sz="1200"/>
            </a:lvl1pPr>
          </a:lstStyle>
          <a:p>
            <a:fld id="{682EA0E8-7B50-45CB-9C7D-991B872DFC61}" type="slidenum">
              <a:rPr lang="en-US" altLang="ru-RU"/>
              <a:pPr/>
              <a:t>‹#›</a:t>
            </a:fld>
            <a:endParaRPr lang="en-US" altLang="ru-RU"/>
          </a:p>
        </p:txBody>
      </p:sp>
      <p:sp>
        <p:nvSpPr>
          <p:cNvPr id="3092" name="Text Box 20"/>
          <p:cNvSpPr txBox="1">
            <a:spLocks noChangeArrowheads="1"/>
          </p:cNvSpPr>
          <p:nvPr/>
        </p:nvSpPr>
        <p:spPr bwMode="gray">
          <a:xfrm>
            <a:off x="304800" y="471488"/>
            <a:ext cx="13843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ru-RU" sz="2800" b="1" i="1">
                <a:solidFill>
                  <a:schemeClr val="bg1"/>
                </a:solidFill>
              </a:rPr>
              <a:t>LOGO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76F08F-BB17-47FE-8B9E-B40837ADE141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65998281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10350" y="504825"/>
            <a:ext cx="2076450" cy="58959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81000" y="504825"/>
            <a:ext cx="6076950" cy="58959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CAF043-7B52-4513-900F-6396569CC0C6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883815098"/>
      </p:ext>
    </p:extLst>
  </p:cSld>
  <p:clrMapOvr>
    <a:masterClrMapping/>
  </p:clrMapOvr>
  <p:transition spd="slow">
    <p:push dir="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504825"/>
            <a:ext cx="4953000" cy="563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381000" y="1371600"/>
            <a:ext cx="8305800" cy="5029200"/>
          </a:xfrm>
        </p:spPr>
        <p:txBody>
          <a:bodyPr/>
          <a:lstStyle/>
          <a:p>
            <a:r>
              <a:rPr lang="ru-RU" smtClean="0"/>
              <a:t>Вставка диаграммы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381000" y="6553200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553200"/>
            <a:ext cx="2895600" cy="244475"/>
          </a:xfrm>
        </p:spPr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553200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fld id="{7070C650-A5E3-43BC-9A67-02A5A0AC0803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016495028"/>
      </p:ext>
    </p:extLst>
  </p:cSld>
  <p:clrMapOvr>
    <a:masterClrMapping/>
  </p:clrMapOvr>
  <p:transition spd="slow">
    <p:push dir="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504825"/>
            <a:ext cx="4953000" cy="563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381000" y="1371600"/>
            <a:ext cx="8305800" cy="5029200"/>
          </a:xfrm>
        </p:spPr>
        <p:txBody>
          <a:bodyPr/>
          <a:lstStyle/>
          <a:p>
            <a:r>
              <a:rPr lang="ru-RU" smtClean="0"/>
              <a:t>Вставка таблицы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381000" y="6553200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553200"/>
            <a:ext cx="2895600" cy="244475"/>
          </a:xfrm>
        </p:spPr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553200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fld id="{AFEBAD23-5A0F-47BD-9E4F-FC7B92872386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682315021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B5224D-1794-428C-ACE5-87EAC99C5C24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789407213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27B6FF-B453-40BD-8E5F-905133AFA1B3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353585140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81000" y="1371600"/>
            <a:ext cx="4076700" cy="5029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10100" y="1371600"/>
            <a:ext cx="4076700" cy="5029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B46320-BE2E-49FA-91C4-1BDE5D4F794B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589646674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225582-A9C0-47FA-987F-9A3B8EC79DAC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595043456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A0AFAF-03AC-4549-99A6-E99ECBCD87DA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15684830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48FFA3-C92A-4F81-B570-1E390E5DD2D0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80679125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4928B9-411A-4204-8FFE-B441D5B3C0F7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090699532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5600BC-6BB1-422C-BB7D-DAE23DB401B3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98732728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7" name="AutoShape 33"/>
          <p:cNvSpPr>
            <a:spLocks noChangeArrowheads="1"/>
          </p:cNvSpPr>
          <p:nvPr/>
        </p:nvSpPr>
        <p:spPr bwMode="white">
          <a:xfrm>
            <a:off x="200025" y="476250"/>
            <a:ext cx="8610600" cy="685800"/>
          </a:xfrm>
          <a:prstGeom prst="roundRect">
            <a:avLst>
              <a:gd name="adj" fmla="val 22292"/>
            </a:avLst>
          </a:prstGeom>
          <a:gradFill rotWithShape="1">
            <a:gsLst>
              <a:gs pos="0">
                <a:schemeClr val="bg1">
                  <a:gamma/>
                  <a:shade val="6275"/>
                  <a:invGamma/>
                  <a:alpha val="60001"/>
                </a:schemeClr>
              </a:gs>
              <a:gs pos="50000">
                <a:schemeClr val="bg1">
                  <a:alpha val="60001"/>
                </a:schemeClr>
              </a:gs>
              <a:gs pos="100000">
                <a:schemeClr val="bg1">
                  <a:gamma/>
                  <a:shade val="6275"/>
                  <a:invGamma/>
                  <a:alpha val="60001"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56" name="AutoShape 32"/>
          <p:cNvSpPr>
            <a:spLocks noChangeArrowheads="1"/>
          </p:cNvSpPr>
          <p:nvPr/>
        </p:nvSpPr>
        <p:spPr bwMode="grayWhite">
          <a:xfrm>
            <a:off x="298450" y="1341438"/>
            <a:ext cx="8540750" cy="5211762"/>
          </a:xfrm>
          <a:prstGeom prst="roundRect">
            <a:avLst>
              <a:gd name="adj" fmla="val 3699"/>
            </a:avLst>
          </a:prstGeom>
          <a:gradFill rotWithShape="1">
            <a:gsLst>
              <a:gs pos="0">
                <a:schemeClr val="bg1">
                  <a:gamma/>
                  <a:shade val="6275"/>
                  <a:invGamma/>
                  <a:alpha val="80000"/>
                </a:schemeClr>
              </a:gs>
              <a:gs pos="50000">
                <a:schemeClr val="bg1">
                  <a:alpha val="78999"/>
                </a:schemeClr>
              </a:gs>
              <a:gs pos="100000">
                <a:schemeClr val="bg1">
                  <a:gamma/>
                  <a:shade val="6275"/>
                  <a:invGamma/>
                  <a:alpha val="80000"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55" name="Line 31"/>
          <p:cNvSpPr>
            <a:spLocks noChangeShapeType="1"/>
          </p:cNvSpPr>
          <p:nvPr/>
        </p:nvSpPr>
        <p:spPr bwMode="auto">
          <a:xfrm flipH="1">
            <a:off x="0" y="803275"/>
            <a:ext cx="914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1051" name="Picture 27" descr="bar_1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4800"/>
            <a:ext cx="5715000" cy="1068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504825"/>
            <a:ext cx="4953000" cy="563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45791" dir="3378596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1000" y="6553200"/>
            <a:ext cx="2133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553200"/>
            <a:ext cx="2895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53200"/>
            <a:ext cx="2133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33390B6-F7F3-46E1-8361-9F14AE7B95E1}" type="slidenum">
              <a:rPr lang="en-US" altLang="ru-RU"/>
              <a:pPr/>
              <a:t>‹#›</a:t>
            </a:fld>
            <a:endParaRPr lang="en-US" altLang="ru-RU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371600"/>
            <a:ext cx="830580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 spd="slow">
    <p:push dir="u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 kern="1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anose="020B060402020202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anose="020B060402020202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anose="020B060402020202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anose="020B060402020202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anose="020B060402020202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anose="020B060402020202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anose="020B060402020202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anose="05000000000000000000" pitchFamily="2" charset="2"/>
        <a:buChar char="§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07504" y="2276872"/>
            <a:ext cx="6624736" cy="708025"/>
          </a:xfrm>
        </p:spPr>
        <p:txBody>
          <a:bodyPr/>
          <a:lstStyle/>
          <a:p>
            <a:r>
              <a:rPr lang="ru-RU" altLang="ru-RU" sz="320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Приоритеты и основные достижения белорусской науки</a:t>
            </a:r>
            <a:endParaRPr lang="en-US" altLang="ru-RU" sz="320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6797"/>
            <a:ext cx="1982646" cy="177281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3573016"/>
            <a:ext cx="34198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+mj-lt"/>
                <a:ea typeface="+mj-ea"/>
                <a:cs typeface="+mj-cs"/>
              </a:rPr>
              <a:t>Научно-технологическая безопасность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5224D-1794-428C-ACE5-87EAC99C5C24}" type="slidenum">
              <a:rPr lang="en-US" altLang="ru-RU" smtClean="0"/>
              <a:pPr/>
              <a:t>10</a:t>
            </a:fld>
            <a:endParaRPr lang="en-US" altLang="ru-RU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79512" y="476672"/>
            <a:ext cx="5256584" cy="563563"/>
          </a:xfrm>
        </p:spPr>
        <p:txBody>
          <a:bodyPr/>
          <a:lstStyle/>
          <a:p>
            <a:r>
              <a:rPr lang="ru-RU" sz="2400" dirty="0" smtClean="0"/>
              <a:t>Приоритетные направления научных исследований</a:t>
            </a:r>
            <a:endParaRPr lang="ru-RU" sz="2400" dirty="0"/>
          </a:p>
        </p:txBody>
      </p:sp>
      <p:sp>
        <p:nvSpPr>
          <p:cNvPr id="6" name="AutoShape 36"/>
          <p:cNvSpPr>
            <a:spLocks noChangeArrowheads="1"/>
          </p:cNvSpPr>
          <p:nvPr/>
        </p:nvSpPr>
        <p:spPr bwMode="invGray">
          <a:xfrm>
            <a:off x="323528" y="1412389"/>
            <a:ext cx="8424936" cy="862577"/>
          </a:xfrm>
          <a:prstGeom prst="roundRect">
            <a:avLst>
              <a:gd name="adj" fmla="val 50000"/>
            </a:avLst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100000">
                      <a:schemeClr val="bg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3187806" algn="ctr" rotWithShape="0">
                    <a:srgbClr val="001D3A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altLang="ru-RU" sz="1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Указ Президента Республики Беларусь от 07.05.2020 № 156</a:t>
            </a:r>
          </a:p>
          <a:p>
            <a:pPr algn="ctr" eaLnBrk="0" hangingPunct="0"/>
            <a:r>
              <a:rPr lang="ru-RU" altLang="ru-RU" sz="1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«Об утверждении </a:t>
            </a:r>
            <a:r>
              <a:rPr lang="ru-RU" b="1" dirty="0" smtClean="0"/>
              <a:t>единых приоритетов </a:t>
            </a:r>
            <a:r>
              <a:rPr lang="ru-RU" b="1" dirty="0"/>
              <a:t>научной, научно-технической </a:t>
            </a:r>
            <a:endParaRPr lang="ru-RU" b="1" dirty="0" smtClean="0"/>
          </a:p>
          <a:p>
            <a:pPr algn="ctr" eaLnBrk="0" hangingPunct="0"/>
            <a:r>
              <a:rPr lang="ru-RU" b="1" dirty="0" smtClean="0"/>
              <a:t>и </a:t>
            </a:r>
            <a:r>
              <a:rPr lang="ru-RU" b="1" dirty="0"/>
              <a:t>инновационной деятельности на 2021</a:t>
            </a:r>
            <a:r>
              <a:rPr lang="ru-RU" dirty="0"/>
              <a:t>–</a:t>
            </a:r>
            <a:r>
              <a:rPr lang="ru-RU" b="1" dirty="0"/>
              <a:t>2025 гг</a:t>
            </a:r>
            <a:r>
              <a:rPr lang="ru-RU" dirty="0"/>
              <a:t>.</a:t>
            </a:r>
            <a:endParaRPr lang="en-US" altLang="ru-RU" sz="1600" b="1" dirty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</p:txBody>
      </p:sp>
      <p:sp>
        <p:nvSpPr>
          <p:cNvPr id="7" name="AutoShape 4"/>
          <p:cNvSpPr>
            <a:spLocks noChangeArrowheads="1"/>
          </p:cNvSpPr>
          <p:nvPr/>
        </p:nvSpPr>
        <p:spPr bwMode="blackWhite">
          <a:xfrm>
            <a:off x="395536" y="2420888"/>
            <a:ext cx="8352928" cy="576064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chemeClr val="accent1">
                  <a:gamma/>
                  <a:shade val="60784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60784"/>
                  <a:invGamma/>
                </a:schemeClr>
              </a:gs>
            </a:gsLst>
            <a:lin ang="2700000" scaled="1"/>
          </a:gra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altLang="ru-RU" b="1" dirty="0"/>
              <a:t>цифровые информационно-коммуникационные и </a:t>
            </a:r>
            <a:endParaRPr lang="ru-RU" altLang="ru-RU" b="1" dirty="0" smtClean="0"/>
          </a:p>
          <a:p>
            <a:pPr algn="ctr" eaLnBrk="0" hangingPunct="0"/>
            <a:r>
              <a:rPr lang="ru-RU" altLang="ru-RU" b="1" dirty="0" smtClean="0"/>
              <a:t>междисциплинарные </a:t>
            </a:r>
            <a:r>
              <a:rPr lang="ru-RU" altLang="ru-RU" b="1" dirty="0"/>
              <a:t>технологии, основанные на них производства</a:t>
            </a:r>
            <a:endParaRPr lang="en-US" altLang="ru-RU" b="1" dirty="0"/>
          </a:p>
        </p:txBody>
      </p:sp>
      <p:sp>
        <p:nvSpPr>
          <p:cNvPr id="8" name="AutoShape 4"/>
          <p:cNvSpPr>
            <a:spLocks noChangeArrowheads="1"/>
          </p:cNvSpPr>
          <p:nvPr/>
        </p:nvSpPr>
        <p:spPr bwMode="blackWhite">
          <a:xfrm>
            <a:off x="397856" y="3131068"/>
            <a:ext cx="8352928" cy="576064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chemeClr val="accent1">
                  <a:gamma/>
                  <a:shade val="60784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60784"/>
                  <a:invGamma/>
                </a:schemeClr>
              </a:gs>
            </a:gsLst>
            <a:lin ang="2700000" scaled="1"/>
          </a:gra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altLang="ru-RU" b="1" dirty="0"/>
              <a:t>биологические, медицинские, фармацевтические </a:t>
            </a:r>
            <a:endParaRPr lang="ru-RU" altLang="ru-RU" b="1" dirty="0" smtClean="0"/>
          </a:p>
          <a:p>
            <a:pPr algn="ctr" eaLnBrk="0" hangingPunct="0"/>
            <a:r>
              <a:rPr lang="ru-RU" altLang="ru-RU" b="1" dirty="0" smtClean="0"/>
              <a:t>и </a:t>
            </a:r>
            <a:r>
              <a:rPr lang="ru-RU" altLang="ru-RU" b="1" dirty="0"/>
              <a:t>химические технологии и производства</a:t>
            </a:r>
            <a:endParaRPr lang="en-US" altLang="ru-RU" b="1" dirty="0"/>
          </a:p>
        </p:txBody>
      </p:sp>
      <p:sp>
        <p:nvSpPr>
          <p:cNvPr id="9" name="AutoShape 4"/>
          <p:cNvSpPr>
            <a:spLocks noChangeArrowheads="1"/>
          </p:cNvSpPr>
          <p:nvPr/>
        </p:nvSpPr>
        <p:spPr bwMode="blackWhite">
          <a:xfrm>
            <a:off x="411576" y="3843922"/>
            <a:ext cx="8352928" cy="576064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chemeClr val="accent1">
                  <a:gamma/>
                  <a:shade val="60784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60784"/>
                  <a:invGamma/>
                </a:schemeClr>
              </a:gs>
            </a:gsLst>
            <a:lin ang="2700000" scaled="1"/>
          </a:gra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b="1" dirty="0"/>
              <a:t>энергетика, строительство, экология </a:t>
            </a:r>
            <a:endParaRPr lang="ru-RU" b="1" dirty="0" smtClean="0"/>
          </a:p>
          <a:p>
            <a:pPr algn="ctr" eaLnBrk="0" hangingPunct="0"/>
            <a:r>
              <a:rPr lang="ru-RU" b="1" dirty="0" smtClean="0"/>
              <a:t>и рациональное </a:t>
            </a:r>
            <a:r>
              <a:rPr lang="ru-RU" b="1" dirty="0"/>
              <a:t>природопользование</a:t>
            </a:r>
            <a:endParaRPr lang="en-US" altLang="ru-RU" b="1" dirty="0"/>
          </a:p>
        </p:txBody>
      </p:sp>
      <p:sp>
        <p:nvSpPr>
          <p:cNvPr id="10" name="AutoShape 4"/>
          <p:cNvSpPr>
            <a:spLocks noChangeArrowheads="1"/>
          </p:cNvSpPr>
          <p:nvPr/>
        </p:nvSpPr>
        <p:spPr bwMode="blackWhite">
          <a:xfrm>
            <a:off x="395536" y="4563234"/>
            <a:ext cx="8352928" cy="576064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chemeClr val="accent1">
                  <a:gamma/>
                  <a:shade val="60784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60784"/>
                  <a:invGamma/>
                </a:schemeClr>
              </a:gs>
            </a:gsLst>
            <a:lin ang="2700000" scaled="1"/>
          </a:gra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b="1" dirty="0"/>
              <a:t>машиностроение, машиностроительные технологии, </a:t>
            </a:r>
            <a:endParaRPr lang="ru-RU" b="1" dirty="0" smtClean="0"/>
          </a:p>
          <a:p>
            <a:pPr algn="ctr" eaLnBrk="0" hangingPunct="0"/>
            <a:r>
              <a:rPr lang="ru-RU" b="1" dirty="0" smtClean="0"/>
              <a:t>приборостроение </a:t>
            </a:r>
            <a:r>
              <a:rPr lang="ru-RU" b="1" dirty="0"/>
              <a:t>и инновационные </a:t>
            </a:r>
            <a:r>
              <a:rPr lang="ru-RU" b="1" dirty="0" smtClean="0"/>
              <a:t>материалы</a:t>
            </a:r>
            <a:endParaRPr lang="en-US" altLang="ru-RU" b="1" dirty="0"/>
          </a:p>
        </p:txBody>
      </p:sp>
      <p:sp>
        <p:nvSpPr>
          <p:cNvPr id="11" name="AutoShape 4"/>
          <p:cNvSpPr>
            <a:spLocks noChangeArrowheads="1"/>
          </p:cNvSpPr>
          <p:nvPr/>
        </p:nvSpPr>
        <p:spPr bwMode="blackWhite">
          <a:xfrm>
            <a:off x="395536" y="5279920"/>
            <a:ext cx="8352928" cy="576064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chemeClr val="accent1">
                  <a:gamma/>
                  <a:shade val="60784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60784"/>
                  <a:invGamma/>
                </a:schemeClr>
              </a:gs>
            </a:gsLst>
            <a:lin ang="2700000" scaled="1"/>
          </a:gra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b="1" dirty="0"/>
              <a:t>агропромышленные и продовольственные технологии</a:t>
            </a:r>
            <a:endParaRPr lang="en-US" altLang="ru-RU" b="1" dirty="0"/>
          </a:p>
        </p:txBody>
      </p:sp>
      <p:sp>
        <p:nvSpPr>
          <p:cNvPr id="12" name="AutoShape 4"/>
          <p:cNvSpPr>
            <a:spLocks noChangeArrowheads="1"/>
          </p:cNvSpPr>
          <p:nvPr/>
        </p:nvSpPr>
        <p:spPr bwMode="blackWhite">
          <a:xfrm>
            <a:off x="395536" y="5977136"/>
            <a:ext cx="8352928" cy="576064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chemeClr val="accent1">
                  <a:gamma/>
                  <a:shade val="60784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60784"/>
                  <a:invGamma/>
                </a:schemeClr>
              </a:gs>
            </a:gsLst>
            <a:lin ang="2700000" scaled="1"/>
          </a:gra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altLang="ru-RU" b="1" dirty="0"/>
              <a:t>обеспечение безопасности человека, общества и государства</a:t>
            </a:r>
            <a:endParaRPr lang="en-US" altLang="ru-RU" b="1" dirty="0"/>
          </a:p>
        </p:txBody>
      </p:sp>
    </p:spTree>
    <p:extLst>
      <p:ext uri="{BB962C8B-B14F-4D97-AF65-F5344CB8AC3E}">
        <p14:creationId xmlns:p14="http://schemas.microsoft.com/office/powerpoint/2010/main" val="301140119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5224D-1794-428C-ACE5-87EAC99C5C24}" type="slidenum">
              <a:rPr lang="en-US" altLang="ru-RU" smtClean="0"/>
              <a:pPr/>
              <a:t>11</a:t>
            </a:fld>
            <a:endParaRPr lang="en-US" altLang="ru-RU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79512" y="476672"/>
            <a:ext cx="5256584" cy="563563"/>
          </a:xfrm>
        </p:spPr>
        <p:txBody>
          <a:bodyPr/>
          <a:lstStyle/>
          <a:p>
            <a:r>
              <a:rPr lang="ru-RU" sz="2400" dirty="0" smtClean="0"/>
              <a:t>Приоритетные направления научных исследований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5580112" y="245441"/>
            <a:ext cx="33843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Реализация государственных программ и научно-технических программ</a:t>
            </a:r>
          </a:p>
        </p:txBody>
      </p:sp>
      <p:sp>
        <p:nvSpPr>
          <p:cNvPr id="7" name="AutoShape 36"/>
          <p:cNvSpPr>
            <a:spLocks noChangeArrowheads="1"/>
          </p:cNvSpPr>
          <p:nvPr/>
        </p:nvSpPr>
        <p:spPr bwMode="invGray">
          <a:xfrm>
            <a:off x="50456" y="1450115"/>
            <a:ext cx="9036496" cy="862577"/>
          </a:xfrm>
          <a:prstGeom prst="roundRect">
            <a:avLst>
              <a:gd name="adj" fmla="val 50000"/>
            </a:avLst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100000">
                      <a:schemeClr val="bg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3187806" algn="ctr" rotWithShape="0">
                    <a:srgbClr val="001D3A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altLang="ru-RU" sz="1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По данным НАН Беларуси, в рамках </a:t>
            </a:r>
            <a:r>
              <a:rPr lang="ru-RU" altLang="ru-RU" sz="1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научно-технических программ </a:t>
            </a:r>
          </a:p>
          <a:p>
            <a:pPr algn="ctr" eaLnBrk="0" hangingPunct="0"/>
            <a:r>
              <a:rPr lang="ru-RU" altLang="ru-RU" sz="1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и государственных программ к </a:t>
            </a:r>
            <a:r>
              <a:rPr lang="ru-RU" altLang="ru-RU" sz="1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началу 2022 </a:t>
            </a:r>
            <a:r>
              <a:rPr lang="ru-RU" altLang="ru-RU" sz="1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года разработано </a:t>
            </a:r>
          </a:p>
          <a:p>
            <a:pPr algn="ctr" eaLnBrk="0" hangingPunct="0"/>
            <a:r>
              <a:rPr lang="ru-RU" altLang="ru-RU" sz="1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и </a:t>
            </a:r>
            <a:r>
              <a:rPr lang="ru-RU" altLang="ru-RU" sz="1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доведено до стадии практического применения </a:t>
            </a:r>
            <a:r>
              <a:rPr lang="ru-RU" altLang="ru-RU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430</a:t>
            </a:r>
            <a:r>
              <a:rPr lang="ru-RU" altLang="ru-RU" sz="1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 </a:t>
            </a:r>
            <a:r>
              <a:rPr lang="ru-RU" altLang="ru-RU" sz="1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новшеств:</a:t>
            </a:r>
            <a:endParaRPr lang="en-US" altLang="ru-RU" sz="1600" b="1" dirty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</p:txBody>
      </p:sp>
      <p:sp>
        <p:nvSpPr>
          <p:cNvPr id="11" name="AutoShape 6"/>
          <p:cNvSpPr>
            <a:spLocks noChangeArrowheads="1"/>
          </p:cNvSpPr>
          <p:nvPr/>
        </p:nvSpPr>
        <p:spPr bwMode="auto">
          <a:xfrm>
            <a:off x="1043608" y="3916232"/>
            <a:ext cx="1676400" cy="1384976"/>
          </a:xfrm>
          <a:prstGeom prst="roundRect">
            <a:avLst>
              <a:gd name="adj" fmla="val 13745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1D208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grpSp>
        <p:nvGrpSpPr>
          <p:cNvPr id="12" name="Group 7"/>
          <p:cNvGrpSpPr>
            <a:grpSpLocks/>
          </p:cNvGrpSpPr>
          <p:nvPr/>
        </p:nvGrpSpPr>
        <p:grpSpPr bwMode="auto">
          <a:xfrm>
            <a:off x="1473098" y="2606518"/>
            <a:ext cx="6096000" cy="990600"/>
            <a:chOff x="624" y="1152"/>
            <a:chExt cx="4080" cy="720"/>
          </a:xfrm>
        </p:grpSpPr>
        <p:sp>
          <p:nvSpPr>
            <p:cNvPr id="13" name="Rectangle 8"/>
            <p:cNvSpPr>
              <a:spLocks noChangeArrowheads="1"/>
            </p:cNvSpPr>
            <p:nvPr/>
          </p:nvSpPr>
          <p:spPr bwMode="gray">
            <a:xfrm rot="3419336">
              <a:off x="624" y="1200"/>
              <a:ext cx="672" cy="672"/>
            </a:xfrm>
            <a:prstGeom prst="rect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887400" prstMaterial="legacyMatte">
              <a:bevelT w="13500" h="13500" prst="angle"/>
              <a:bevelB w="13500" h="13500" prst="angle"/>
              <a:extrusionClr>
                <a:schemeClr val="accent1"/>
              </a:extrusionClr>
              <a:contourClr>
                <a:schemeClr val="accent1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grpSp>
          <p:nvGrpSpPr>
            <p:cNvPr id="14" name="Group 9"/>
            <p:cNvGrpSpPr>
              <a:grpSpLocks/>
            </p:cNvGrpSpPr>
            <p:nvPr/>
          </p:nvGrpSpPr>
          <p:grpSpPr bwMode="auto">
            <a:xfrm>
              <a:off x="1296" y="1296"/>
              <a:ext cx="624" cy="96"/>
              <a:chOff x="2003" y="3439"/>
              <a:chExt cx="468" cy="244"/>
            </a:xfrm>
          </p:grpSpPr>
          <p:sp>
            <p:nvSpPr>
              <p:cNvPr id="28" name="Oval 10"/>
              <p:cNvSpPr>
                <a:spLocks noChangeArrowheads="1"/>
              </p:cNvSpPr>
              <p:nvPr/>
            </p:nvSpPr>
            <p:spPr bwMode="gray">
              <a:xfrm>
                <a:off x="2003" y="3439"/>
                <a:ext cx="79" cy="242"/>
              </a:xfrm>
              <a:prstGeom prst="ellipse">
                <a:avLst/>
              </a:prstGeom>
              <a:gradFill rotWithShape="0">
                <a:gsLst>
                  <a:gs pos="0">
                    <a:srgbClr val="FFFFFF">
                      <a:gamma/>
                      <a:shade val="46275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9" name="Rectangle 11"/>
              <p:cNvSpPr>
                <a:spLocks noChangeArrowheads="1"/>
              </p:cNvSpPr>
              <p:nvPr/>
            </p:nvSpPr>
            <p:spPr bwMode="gray">
              <a:xfrm>
                <a:off x="2048" y="3441"/>
                <a:ext cx="388" cy="242"/>
              </a:xfrm>
              <a:prstGeom prst="rect">
                <a:avLst/>
              </a:prstGeom>
              <a:gradFill rotWithShape="0">
                <a:gsLst>
                  <a:gs pos="0">
                    <a:srgbClr val="FFFFFF">
                      <a:gamma/>
                      <a:shade val="46275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0" name="Oval 12"/>
              <p:cNvSpPr>
                <a:spLocks noChangeArrowheads="1"/>
              </p:cNvSpPr>
              <p:nvPr/>
            </p:nvSpPr>
            <p:spPr bwMode="gray">
              <a:xfrm>
                <a:off x="2400" y="3443"/>
                <a:ext cx="71" cy="234"/>
              </a:xfrm>
              <a:prstGeom prst="ellipse">
                <a:avLst/>
              </a:prstGeom>
              <a:gradFill rotWithShape="0">
                <a:gsLst>
                  <a:gs pos="0">
                    <a:schemeClr val="bg1">
                      <a:gamma/>
                      <a:shade val="46275"/>
                      <a:invGamma/>
                    </a:schemeClr>
                  </a:gs>
                  <a:gs pos="50000">
                    <a:schemeClr val="bg1"/>
                  </a:gs>
                  <a:gs pos="100000">
                    <a:schemeClr val="bg1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127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1" name="Oval 13"/>
              <p:cNvSpPr>
                <a:spLocks noChangeArrowheads="1"/>
              </p:cNvSpPr>
              <p:nvPr/>
            </p:nvSpPr>
            <p:spPr bwMode="gray">
              <a:xfrm>
                <a:off x="2438" y="3519"/>
                <a:ext cx="20" cy="69"/>
              </a:xfrm>
              <a:prstGeom prst="ellipse">
                <a:avLst/>
              </a:prstGeom>
              <a:gradFill rotWithShape="0">
                <a:gsLst>
                  <a:gs pos="0">
                    <a:schemeClr val="bg1">
                      <a:gamma/>
                      <a:shade val="46275"/>
                      <a:invGamma/>
                    </a:schemeClr>
                  </a:gs>
                  <a:gs pos="50000">
                    <a:schemeClr val="bg1"/>
                  </a:gs>
                  <a:gs pos="100000">
                    <a:schemeClr val="bg1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15" name="Rectangle 14"/>
            <p:cNvSpPr>
              <a:spLocks noChangeArrowheads="1"/>
            </p:cNvSpPr>
            <p:nvPr/>
          </p:nvSpPr>
          <p:spPr bwMode="gray">
            <a:xfrm rot="3419336">
              <a:off x="1776" y="1152"/>
              <a:ext cx="672" cy="672"/>
            </a:xfrm>
            <a:prstGeom prst="rect">
              <a:avLst/>
            </a:prstGeom>
            <a:solidFill>
              <a:schemeClr val="hlink"/>
            </a:soli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887400" prstMaterial="legacyMatte">
              <a:bevelT w="13500" h="13500" prst="angle"/>
              <a:bevelB w="13500" h="13500" prst="angle"/>
              <a:extrusionClr>
                <a:schemeClr val="hlink"/>
              </a:extrusionClr>
              <a:contourClr>
                <a:schemeClr val="hlink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grpSp>
          <p:nvGrpSpPr>
            <p:cNvPr id="16" name="Group 15"/>
            <p:cNvGrpSpPr>
              <a:grpSpLocks/>
            </p:cNvGrpSpPr>
            <p:nvPr/>
          </p:nvGrpSpPr>
          <p:grpSpPr bwMode="auto">
            <a:xfrm>
              <a:off x="2448" y="1296"/>
              <a:ext cx="624" cy="96"/>
              <a:chOff x="2003" y="3439"/>
              <a:chExt cx="468" cy="244"/>
            </a:xfrm>
          </p:grpSpPr>
          <p:sp>
            <p:nvSpPr>
              <p:cNvPr id="24" name="Oval 16"/>
              <p:cNvSpPr>
                <a:spLocks noChangeArrowheads="1"/>
              </p:cNvSpPr>
              <p:nvPr/>
            </p:nvSpPr>
            <p:spPr bwMode="gray">
              <a:xfrm>
                <a:off x="2003" y="3439"/>
                <a:ext cx="79" cy="242"/>
              </a:xfrm>
              <a:prstGeom prst="ellipse">
                <a:avLst/>
              </a:prstGeom>
              <a:gradFill rotWithShape="0">
                <a:gsLst>
                  <a:gs pos="0">
                    <a:srgbClr val="FFFFFF">
                      <a:gamma/>
                      <a:shade val="46275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5" name="Rectangle 17"/>
              <p:cNvSpPr>
                <a:spLocks noChangeArrowheads="1"/>
              </p:cNvSpPr>
              <p:nvPr/>
            </p:nvSpPr>
            <p:spPr bwMode="gray">
              <a:xfrm>
                <a:off x="2048" y="3441"/>
                <a:ext cx="388" cy="242"/>
              </a:xfrm>
              <a:prstGeom prst="rect">
                <a:avLst/>
              </a:prstGeom>
              <a:gradFill rotWithShape="0">
                <a:gsLst>
                  <a:gs pos="0">
                    <a:srgbClr val="FFFFFF">
                      <a:gamma/>
                      <a:shade val="46275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6" name="Oval 18"/>
              <p:cNvSpPr>
                <a:spLocks noChangeArrowheads="1"/>
              </p:cNvSpPr>
              <p:nvPr/>
            </p:nvSpPr>
            <p:spPr bwMode="gray">
              <a:xfrm>
                <a:off x="2400" y="3443"/>
                <a:ext cx="71" cy="234"/>
              </a:xfrm>
              <a:prstGeom prst="ellipse">
                <a:avLst/>
              </a:prstGeom>
              <a:gradFill rotWithShape="0">
                <a:gsLst>
                  <a:gs pos="0">
                    <a:schemeClr val="bg1">
                      <a:gamma/>
                      <a:shade val="46275"/>
                      <a:invGamma/>
                    </a:schemeClr>
                  </a:gs>
                  <a:gs pos="50000">
                    <a:schemeClr val="bg1"/>
                  </a:gs>
                  <a:gs pos="100000">
                    <a:schemeClr val="bg1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127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7" name="Oval 19"/>
              <p:cNvSpPr>
                <a:spLocks noChangeArrowheads="1"/>
              </p:cNvSpPr>
              <p:nvPr/>
            </p:nvSpPr>
            <p:spPr bwMode="gray">
              <a:xfrm>
                <a:off x="2438" y="3519"/>
                <a:ext cx="20" cy="69"/>
              </a:xfrm>
              <a:prstGeom prst="ellipse">
                <a:avLst/>
              </a:prstGeom>
              <a:gradFill rotWithShape="0">
                <a:gsLst>
                  <a:gs pos="0">
                    <a:schemeClr val="bg1">
                      <a:gamma/>
                      <a:shade val="46275"/>
                      <a:invGamma/>
                    </a:schemeClr>
                  </a:gs>
                  <a:gs pos="50000">
                    <a:schemeClr val="bg1"/>
                  </a:gs>
                  <a:gs pos="100000">
                    <a:schemeClr val="bg1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17" name="Rectangle 20"/>
            <p:cNvSpPr>
              <a:spLocks noChangeArrowheads="1"/>
            </p:cNvSpPr>
            <p:nvPr/>
          </p:nvSpPr>
          <p:spPr bwMode="gray">
            <a:xfrm rot="3419336">
              <a:off x="2880" y="1152"/>
              <a:ext cx="672" cy="672"/>
            </a:xfrm>
            <a:prstGeom prst="rect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887400" prstMaterial="legacyMatte">
              <a:bevelT w="13500" h="13500" prst="angle"/>
              <a:bevelB w="13500" h="13500" prst="angle"/>
              <a:extrusionClr>
                <a:schemeClr val="accent1"/>
              </a:extrusionClr>
              <a:contourClr>
                <a:schemeClr val="accent1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grpSp>
          <p:nvGrpSpPr>
            <p:cNvPr id="18" name="Group 21"/>
            <p:cNvGrpSpPr>
              <a:grpSpLocks/>
            </p:cNvGrpSpPr>
            <p:nvPr/>
          </p:nvGrpSpPr>
          <p:grpSpPr bwMode="auto">
            <a:xfrm>
              <a:off x="3600" y="1296"/>
              <a:ext cx="816" cy="96"/>
              <a:chOff x="2003" y="3439"/>
              <a:chExt cx="468" cy="244"/>
            </a:xfrm>
          </p:grpSpPr>
          <p:sp>
            <p:nvSpPr>
              <p:cNvPr id="20" name="Oval 22"/>
              <p:cNvSpPr>
                <a:spLocks noChangeArrowheads="1"/>
              </p:cNvSpPr>
              <p:nvPr/>
            </p:nvSpPr>
            <p:spPr bwMode="gray">
              <a:xfrm>
                <a:off x="2003" y="3439"/>
                <a:ext cx="79" cy="242"/>
              </a:xfrm>
              <a:prstGeom prst="ellipse">
                <a:avLst/>
              </a:prstGeom>
              <a:gradFill rotWithShape="0">
                <a:gsLst>
                  <a:gs pos="0">
                    <a:srgbClr val="FFFFFF">
                      <a:gamma/>
                      <a:shade val="46275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1" name="Rectangle 23"/>
              <p:cNvSpPr>
                <a:spLocks noChangeArrowheads="1"/>
              </p:cNvSpPr>
              <p:nvPr/>
            </p:nvSpPr>
            <p:spPr bwMode="gray">
              <a:xfrm>
                <a:off x="2048" y="3441"/>
                <a:ext cx="388" cy="242"/>
              </a:xfrm>
              <a:prstGeom prst="rect">
                <a:avLst/>
              </a:prstGeom>
              <a:gradFill rotWithShape="0">
                <a:gsLst>
                  <a:gs pos="0">
                    <a:srgbClr val="FFFFFF">
                      <a:gamma/>
                      <a:shade val="46275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2" name="Oval 24"/>
              <p:cNvSpPr>
                <a:spLocks noChangeArrowheads="1"/>
              </p:cNvSpPr>
              <p:nvPr/>
            </p:nvSpPr>
            <p:spPr bwMode="gray">
              <a:xfrm>
                <a:off x="2400" y="3443"/>
                <a:ext cx="71" cy="234"/>
              </a:xfrm>
              <a:prstGeom prst="ellipse">
                <a:avLst/>
              </a:prstGeom>
              <a:gradFill rotWithShape="0">
                <a:gsLst>
                  <a:gs pos="0">
                    <a:schemeClr val="bg1">
                      <a:gamma/>
                      <a:shade val="46275"/>
                      <a:invGamma/>
                    </a:schemeClr>
                  </a:gs>
                  <a:gs pos="50000">
                    <a:schemeClr val="bg1"/>
                  </a:gs>
                  <a:gs pos="100000">
                    <a:schemeClr val="bg1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127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3" name="Oval 25"/>
              <p:cNvSpPr>
                <a:spLocks noChangeArrowheads="1"/>
              </p:cNvSpPr>
              <p:nvPr/>
            </p:nvSpPr>
            <p:spPr bwMode="gray">
              <a:xfrm>
                <a:off x="2438" y="3519"/>
                <a:ext cx="20" cy="69"/>
              </a:xfrm>
              <a:prstGeom prst="ellipse">
                <a:avLst/>
              </a:prstGeom>
              <a:gradFill rotWithShape="0">
                <a:gsLst>
                  <a:gs pos="0">
                    <a:schemeClr val="bg1">
                      <a:gamma/>
                      <a:shade val="46275"/>
                      <a:invGamma/>
                    </a:schemeClr>
                  </a:gs>
                  <a:gs pos="50000">
                    <a:schemeClr val="bg1"/>
                  </a:gs>
                  <a:gs pos="100000">
                    <a:schemeClr val="bg1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19" name="Rectangle 26"/>
            <p:cNvSpPr>
              <a:spLocks noChangeArrowheads="1"/>
            </p:cNvSpPr>
            <p:nvPr/>
          </p:nvSpPr>
          <p:spPr bwMode="gray">
            <a:xfrm rot="3419336">
              <a:off x="4032" y="1152"/>
              <a:ext cx="672" cy="672"/>
            </a:xfrm>
            <a:prstGeom prst="rect">
              <a:avLst/>
            </a:prstGeom>
            <a:solidFill>
              <a:schemeClr val="hlink"/>
            </a:soli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887400" prstMaterial="legacyMatte">
              <a:bevelT w="13500" h="13500" prst="angle"/>
              <a:bevelB w="13500" h="13500" prst="angle"/>
              <a:extrusionClr>
                <a:schemeClr val="hlink"/>
              </a:extrusionClr>
              <a:contourClr>
                <a:schemeClr val="hlink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</p:grpSp>
      <p:sp>
        <p:nvSpPr>
          <p:cNvPr id="32" name="Rectangle 27"/>
          <p:cNvSpPr>
            <a:spLocks noChangeArrowheads="1"/>
          </p:cNvSpPr>
          <p:nvPr/>
        </p:nvSpPr>
        <p:spPr bwMode="gray">
          <a:xfrm>
            <a:off x="1721763" y="2819675"/>
            <a:ext cx="58541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800" dirty="0" smtClean="0"/>
              <a:t>51</a:t>
            </a:r>
            <a:endParaRPr lang="en-US" altLang="ru-RU" sz="2800" dirty="0"/>
          </a:p>
        </p:txBody>
      </p:sp>
      <p:sp>
        <p:nvSpPr>
          <p:cNvPr id="36" name="Rectangle 31"/>
          <p:cNvSpPr>
            <a:spLocks noChangeArrowheads="1"/>
          </p:cNvSpPr>
          <p:nvPr/>
        </p:nvSpPr>
        <p:spPr bwMode="auto">
          <a:xfrm>
            <a:off x="1043609" y="4134414"/>
            <a:ext cx="1676399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1D208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ru-RU" altLang="ru-RU" sz="1600" dirty="0"/>
              <a:t>наименование оборудования (машин, приборов)</a:t>
            </a:r>
            <a:endParaRPr lang="en-US" altLang="ru-RU" sz="1600" dirty="0"/>
          </a:p>
        </p:txBody>
      </p:sp>
      <p:sp>
        <p:nvSpPr>
          <p:cNvPr id="40" name="Rectangle 27"/>
          <p:cNvSpPr>
            <a:spLocks noChangeArrowheads="1"/>
          </p:cNvSpPr>
          <p:nvPr/>
        </p:nvSpPr>
        <p:spPr bwMode="gray">
          <a:xfrm>
            <a:off x="3428393" y="2760024"/>
            <a:ext cx="58541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800" dirty="0" smtClean="0"/>
              <a:t>25</a:t>
            </a:r>
            <a:endParaRPr lang="en-US" altLang="ru-RU" sz="2800" dirty="0"/>
          </a:p>
        </p:txBody>
      </p:sp>
      <p:sp>
        <p:nvSpPr>
          <p:cNvPr id="41" name="Rectangle 27"/>
          <p:cNvSpPr>
            <a:spLocks noChangeArrowheads="1"/>
          </p:cNvSpPr>
          <p:nvPr/>
        </p:nvSpPr>
        <p:spPr bwMode="gray">
          <a:xfrm>
            <a:off x="5169511" y="2760024"/>
            <a:ext cx="58541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800" dirty="0" smtClean="0"/>
              <a:t>37</a:t>
            </a:r>
            <a:endParaRPr lang="en-US" altLang="ru-RU" sz="2800" dirty="0"/>
          </a:p>
        </p:txBody>
      </p:sp>
      <p:sp>
        <p:nvSpPr>
          <p:cNvPr id="42" name="Rectangle 27"/>
          <p:cNvSpPr>
            <a:spLocks noChangeArrowheads="1"/>
          </p:cNvSpPr>
          <p:nvPr/>
        </p:nvSpPr>
        <p:spPr bwMode="gray">
          <a:xfrm>
            <a:off x="6712029" y="2760024"/>
            <a:ext cx="78579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800" dirty="0" smtClean="0"/>
              <a:t>317</a:t>
            </a:r>
            <a:endParaRPr lang="en-US" altLang="ru-RU" sz="2800" dirty="0"/>
          </a:p>
        </p:txBody>
      </p:sp>
      <p:sp>
        <p:nvSpPr>
          <p:cNvPr id="43" name="AutoShape 6"/>
          <p:cNvSpPr>
            <a:spLocks noChangeArrowheads="1"/>
          </p:cNvSpPr>
          <p:nvPr/>
        </p:nvSpPr>
        <p:spPr bwMode="auto">
          <a:xfrm>
            <a:off x="2844698" y="3926488"/>
            <a:ext cx="1676400" cy="1374720"/>
          </a:xfrm>
          <a:prstGeom prst="roundRect">
            <a:avLst>
              <a:gd name="adj" fmla="val 13745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1D208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4" name="AutoShape 6"/>
          <p:cNvSpPr>
            <a:spLocks noChangeArrowheads="1"/>
          </p:cNvSpPr>
          <p:nvPr/>
        </p:nvSpPr>
        <p:spPr bwMode="auto">
          <a:xfrm>
            <a:off x="4661817" y="3926488"/>
            <a:ext cx="1676400" cy="1374720"/>
          </a:xfrm>
          <a:prstGeom prst="roundRect">
            <a:avLst>
              <a:gd name="adj" fmla="val 13745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1D208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5" name="AutoShape 6"/>
          <p:cNvSpPr>
            <a:spLocks noChangeArrowheads="1"/>
          </p:cNvSpPr>
          <p:nvPr/>
        </p:nvSpPr>
        <p:spPr bwMode="auto">
          <a:xfrm>
            <a:off x="6434100" y="3926488"/>
            <a:ext cx="1676400" cy="1374720"/>
          </a:xfrm>
          <a:prstGeom prst="roundRect">
            <a:avLst>
              <a:gd name="adj" fmla="val 13745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1D208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6" name="Rectangle 31"/>
          <p:cNvSpPr>
            <a:spLocks noChangeArrowheads="1"/>
          </p:cNvSpPr>
          <p:nvPr/>
        </p:nvSpPr>
        <p:spPr bwMode="auto">
          <a:xfrm>
            <a:off x="2937476" y="4126949"/>
            <a:ext cx="1676399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1D208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ru-RU" altLang="ru-RU" sz="1600" dirty="0"/>
              <a:t>новых материалов </a:t>
            </a:r>
            <a:r>
              <a:rPr lang="ru-RU" altLang="ru-RU" sz="1600" dirty="0" smtClean="0"/>
              <a:t/>
            </a:r>
            <a:br>
              <a:rPr lang="ru-RU" altLang="ru-RU" sz="1600" dirty="0" smtClean="0"/>
            </a:br>
            <a:r>
              <a:rPr lang="ru-RU" altLang="ru-RU" sz="1600" dirty="0" smtClean="0"/>
              <a:t>и </a:t>
            </a:r>
            <a:r>
              <a:rPr lang="ru-RU" altLang="ru-RU" sz="1600" dirty="0"/>
              <a:t>веществ</a:t>
            </a:r>
            <a:endParaRPr lang="en-US" altLang="ru-RU" sz="1600" dirty="0"/>
          </a:p>
        </p:txBody>
      </p:sp>
      <p:sp>
        <p:nvSpPr>
          <p:cNvPr id="47" name="Rectangle 31"/>
          <p:cNvSpPr>
            <a:spLocks noChangeArrowheads="1"/>
          </p:cNvSpPr>
          <p:nvPr/>
        </p:nvSpPr>
        <p:spPr bwMode="auto">
          <a:xfrm>
            <a:off x="4865819" y="4126949"/>
            <a:ext cx="136236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1D208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ru-RU" altLang="ru-RU" sz="1600" dirty="0"/>
              <a:t>технологий</a:t>
            </a:r>
            <a:endParaRPr lang="en-US" altLang="ru-RU" sz="1600" dirty="0"/>
          </a:p>
        </p:txBody>
      </p:sp>
      <p:sp>
        <p:nvSpPr>
          <p:cNvPr id="48" name="Rectangle 31"/>
          <p:cNvSpPr>
            <a:spLocks noChangeArrowheads="1"/>
          </p:cNvSpPr>
          <p:nvPr/>
        </p:nvSpPr>
        <p:spPr bwMode="auto">
          <a:xfrm>
            <a:off x="6553200" y="4134414"/>
            <a:ext cx="1676399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1D208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ru-RU" altLang="ru-RU" sz="1600" dirty="0"/>
              <a:t>наименований лекарственных средств</a:t>
            </a:r>
            <a:endParaRPr lang="en-US" altLang="ru-RU" sz="1600" dirty="0"/>
          </a:p>
        </p:txBody>
      </p:sp>
      <p:sp>
        <p:nvSpPr>
          <p:cNvPr id="49" name="AutoShape 36"/>
          <p:cNvSpPr>
            <a:spLocks noChangeArrowheads="1"/>
          </p:cNvSpPr>
          <p:nvPr/>
        </p:nvSpPr>
        <p:spPr bwMode="invGray">
          <a:xfrm>
            <a:off x="356236" y="5495915"/>
            <a:ext cx="8424936" cy="862577"/>
          </a:xfrm>
          <a:prstGeom prst="roundRect">
            <a:avLst>
              <a:gd name="adj" fmla="val 50000"/>
            </a:avLst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100000">
                      <a:schemeClr val="bg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3187806" algn="ctr" rotWithShape="0">
                    <a:srgbClr val="001D3A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altLang="ru-RU" sz="1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Создано 5 новых и </a:t>
            </a:r>
            <a:r>
              <a:rPr lang="ru-RU" altLang="ru-RU" sz="1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модернизировано 6 </a:t>
            </a:r>
            <a:r>
              <a:rPr lang="ru-RU" altLang="ru-RU" sz="1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действующих производств, </a:t>
            </a:r>
            <a:endParaRPr lang="ru-RU" altLang="ru-RU" sz="1600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  <a:p>
            <a:pPr algn="ctr" eaLnBrk="0" hangingPunct="0"/>
            <a:r>
              <a:rPr lang="ru-RU" altLang="ru-RU" sz="1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осуществлена </a:t>
            </a:r>
            <a:r>
              <a:rPr lang="ru-RU" altLang="ru-RU" sz="1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техническая </a:t>
            </a:r>
            <a:r>
              <a:rPr lang="ru-RU" altLang="ru-RU" sz="1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подготовка 36 </a:t>
            </a:r>
            <a:r>
              <a:rPr lang="ru-RU" altLang="ru-RU" sz="1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производств</a:t>
            </a:r>
          </a:p>
        </p:txBody>
      </p:sp>
    </p:spTree>
    <p:extLst>
      <p:ext uri="{BB962C8B-B14F-4D97-AF65-F5344CB8AC3E}">
        <p14:creationId xmlns:p14="http://schemas.microsoft.com/office/powerpoint/2010/main" val="38406304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5224D-1794-428C-ACE5-87EAC99C5C24}" type="slidenum">
              <a:rPr lang="en-US" altLang="ru-RU" smtClean="0"/>
              <a:pPr/>
              <a:t>12</a:t>
            </a:fld>
            <a:endParaRPr lang="en-US" altLang="ru-RU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79512" y="476672"/>
            <a:ext cx="5256584" cy="563563"/>
          </a:xfrm>
        </p:spPr>
        <p:txBody>
          <a:bodyPr/>
          <a:lstStyle/>
          <a:p>
            <a:r>
              <a:rPr lang="ru-RU" sz="2400" dirty="0" smtClean="0"/>
              <a:t>Приоритетные направления научных исследований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5580112" y="96733"/>
            <a:ext cx="33843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Реализация государственных программ </a:t>
            </a:r>
            <a:r>
              <a:rPr lang="ru-RU" sz="2000" dirty="0" smtClean="0"/>
              <a:t>научных исследований</a:t>
            </a:r>
            <a:endParaRPr lang="ru-RU" sz="2000" dirty="0"/>
          </a:p>
        </p:txBody>
      </p:sp>
      <p:grpSp>
        <p:nvGrpSpPr>
          <p:cNvPr id="7" name="Group 3"/>
          <p:cNvGrpSpPr>
            <a:grpSpLocks/>
          </p:cNvGrpSpPr>
          <p:nvPr/>
        </p:nvGrpSpPr>
        <p:grpSpPr bwMode="auto">
          <a:xfrm>
            <a:off x="612171" y="2515663"/>
            <a:ext cx="7666247" cy="3671596"/>
            <a:chOff x="194" y="1200"/>
            <a:chExt cx="5086" cy="2361"/>
          </a:xfrm>
        </p:grpSpPr>
        <p:sp>
          <p:nvSpPr>
            <p:cNvPr id="8" name="AutoShape 4"/>
            <p:cNvSpPr>
              <a:spLocks noChangeArrowheads="1"/>
            </p:cNvSpPr>
            <p:nvPr/>
          </p:nvSpPr>
          <p:spPr bwMode="gray">
            <a:xfrm>
              <a:off x="3504" y="1719"/>
              <a:ext cx="1776" cy="1841"/>
            </a:xfrm>
            <a:prstGeom prst="chevron">
              <a:avLst>
                <a:gd name="adj" fmla="val 16468"/>
              </a:avLst>
            </a:prstGeom>
            <a:solidFill>
              <a:schemeClr val="accent2"/>
            </a:solidFill>
            <a:ln w="38100">
              <a:solidFill>
                <a:srgbClr val="EAEAEA"/>
              </a:solidFill>
              <a:miter lim="800000"/>
              <a:headEnd/>
              <a:tailEnd/>
            </a:ln>
            <a:effectLst>
              <a:outerShdw dist="109250" dir="3267739" algn="ctr" rotWithShape="0">
                <a:srgbClr val="333333">
                  <a:alpha val="50000"/>
                </a:srgbClr>
              </a:outerShdw>
            </a:effectLst>
          </p:spPr>
          <p:txBody>
            <a:bodyPr anchor="ctr">
              <a:spAutoFit/>
            </a:bodyPr>
            <a:lstStyle/>
            <a:p>
              <a:endParaRPr lang="ru-RU" sz="2000" b="1" dirty="0" smtClean="0"/>
            </a:p>
            <a:p>
              <a:endParaRPr lang="ru-RU" sz="2000" b="1" dirty="0"/>
            </a:p>
            <a:p>
              <a:pPr algn="ctr"/>
              <a:r>
                <a:rPr lang="ru-RU" sz="2000" b="1" dirty="0" smtClean="0"/>
                <a:t>2,3                                    миллиона                                    долларов США</a:t>
              </a:r>
            </a:p>
            <a:p>
              <a:pPr algn="ctr"/>
              <a:endParaRPr lang="ru-RU" sz="2000" b="1" dirty="0"/>
            </a:p>
            <a:p>
              <a:endParaRPr lang="ru-RU" sz="2000" b="1" dirty="0"/>
            </a:p>
            <a:p>
              <a:endParaRPr lang="ru-RU" sz="2000" b="1" dirty="0"/>
            </a:p>
          </p:txBody>
        </p:sp>
        <p:sp>
          <p:nvSpPr>
            <p:cNvPr id="9" name="AutoShape 5"/>
            <p:cNvSpPr>
              <a:spLocks noChangeArrowheads="1"/>
            </p:cNvSpPr>
            <p:nvPr/>
          </p:nvSpPr>
          <p:spPr bwMode="gray">
            <a:xfrm>
              <a:off x="1866" y="1720"/>
              <a:ext cx="2054" cy="1841"/>
            </a:xfrm>
            <a:prstGeom prst="chevron">
              <a:avLst>
                <a:gd name="adj" fmla="val 17842"/>
              </a:avLst>
            </a:prstGeom>
            <a:solidFill>
              <a:schemeClr val="accent1"/>
            </a:solidFill>
            <a:ln w="38100">
              <a:solidFill>
                <a:srgbClr val="EAEAEA"/>
              </a:solidFill>
              <a:miter lim="800000"/>
              <a:headEnd/>
              <a:tailEnd/>
            </a:ln>
            <a:effectLst>
              <a:outerShdw dist="109250" dir="3267739" algn="ctr" rotWithShape="0">
                <a:srgbClr val="333333">
                  <a:alpha val="50000"/>
                </a:srgb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ru-RU" sz="2400" b="1" dirty="0" smtClean="0"/>
                <a:t>на внутреннем рынке на сумму 9,5 млн. рублей</a:t>
              </a:r>
            </a:p>
            <a:p>
              <a:pPr algn="ctr"/>
              <a:endParaRPr lang="ru-RU" dirty="0" smtClean="0"/>
            </a:p>
            <a:p>
              <a:endParaRPr lang="ru-RU" dirty="0"/>
            </a:p>
          </p:txBody>
        </p:sp>
        <p:sp>
          <p:nvSpPr>
            <p:cNvPr id="10" name="AutoShape 6"/>
            <p:cNvSpPr>
              <a:spLocks noChangeArrowheads="1"/>
            </p:cNvSpPr>
            <p:nvPr/>
          </p:nvSpPr>
          <p:spPr bwMode="gray">
            <a:xfrm>
              <a:off x="194" y="1720"/>
              <a:ext cx="2102" cy="1841"/>
            </a:xfrm>
            <a:prstGeom prst="chevron">
              <a:avLst>
                <a:gd name="adj" fmla="val 17842"/>
              </a:avLst>
            </a:prstGeom>
            <a:solidFill>
              <a:schemeClr val="hlink"/>
            </a:solidFill>
            <a:ln w="38100">
              <a:solidFill>
                <a:srgbClr val="EAEAEA"/>
              </a:solidFill>
              <a:miter lim="800000"/>
              <a:headEnd/>
              <a:tailEnd/>
            </a:ln>
            <a:effectLst>
              <a:outerShdw dist="109250" dir="3267739" algn="ctr" rotWithShape="0">
                <a:srgbClr val="333333">
                  <a:alpha val="50000"/>
                </a:srgb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endParaRPr lang="ru-RU" dirty="0" smtClean="0"/>
            </a:p>
            <a:p>
              <a:pPr algn="ctr"/>
              <a:endParaRPr lang="ru-RU" dirty="0"/>
            </a:p>
            <a:p>
              <a:pPr algn="ctr"/>
              <a:r>
                <a:rPr lang="ru-RU" sz="2400" b="1" dirty="0" smtClean="0"/>
                <a:t>свыше </a:t>
              </a:r>
              <a:r>
                <a:rPr lang="ru-RU" sz="2400" b="1" dirty="0"/>
                <a:t>140 организаций </a:t>
              </a:r>
              <a:r>
                <a:rPr lang="ru-RU" sz="2400" b="1" dirty="0" smtClean="0"/>
                <a:t>страны</a:t>
              </a:r>
            </a:p>
            <a:p>
              <a:pPr algn="ctr"/>
              <a:endParaRPr lang="ru-RU" dirty="0" smtClean="0"/>
            </a:p>
            <a:p>
              <a:pPr algn="ctr"/>
              <a:endParaRPr lang="ru-RU" dirty="0"/>
            </a:p>
            <a:p>
              <a:endParaRPr lang="ru-RU" dirty="0" smtClean="0"/>
            </a:p>
            <a:p>
              <a:endParaRPr lang="ru-RU" dirty="0"/>
            </a:p>
          </p:txBody>
        </p:sp>
        <p:sp>
          <p:nvSpPr>
            <p:cNvPr id="11" name="AutoShape 7"/>
            <p:cNvSpPr>
              <a:spLocks noChangeArrowheads="1"/>
            </p:cNvSpPr>
            <p:nvPr/>
          </p:nvSpPr>
          <p:spPr bwMode="gray">
            <a:xfrm>
              <a:off x="570" y="1216"/>
              <a:ext cx="1296" cy="362"/>
            </a:xfrm>
            <a:prstGeom prst="roundRect">
              <a:avLst>
                <a:gd name="adj" fmla="val 50000"/>
              </a:avLst>
            </a:prstGeom>
            <a:solidFill>
              <a:schemeClr val="hlink"/>
            </a:solidFill>
            <a:ln w="38100" algn="ctr">
              <a:solidFill>
                <a:srgbClr val="FFFFFF"/>
              </a:solidFill>
              <a:round/>
              <a:headEnd/>
              <a:tailEnd/>
            </a:ln>
            <a:effectLst>
              <a:outerShdw dist="63500" dir="3187806" algn="ctr" rotWithShape="0">
                <a:srgbClr val="001D3A"/>
              </a:outerShdw>
            </a:effectLst>
          </p:spPr>
          <p:txBody>
            <a:bodyPr wrap="none" anchor="ctr"/>
            <a:lstStyle/>
            <a:p>
              <a:pPr algn="ctr" eaLnBrk="0" hangingPunct="0"/>
              <a:r>
                <a:rPr lang="ru-RU" altLang="ru-RU" sz="1900" b="1" dirty="0" smtClean="0"/>
                <a:t>Приняли </a:t>
              </a:r>
            </a:p>
            <a:p>
              <a:pPr algn="ctr" eaLnBrk="0" hangingPunct="0"/>
              <a:r>
                <a:rPr lang="ru-RU" altLang="ru-RU" sz="1900" b="1" dirty="0" smtClean="0"/>
                <a:t>участие</a:t>
              </a:r>
              <a:endParaRPr lang="en-US" altLang="ru-RU" sz="1900" b="1" dirty="0"/>
            </a:p>
          </p:txBody>
        </p:sp>
        <p:sp>
          <p:nvSpPr>
            <p:cNvPr id="12" name="AutoShape 8"/>
            <p:cNvSpPr>
              <a:spLocks noChangeArrowheads="1"/>
            </p:cNvSpPr>
            <p:nvPr/>
          </p:nvSpPr>
          <p:spPr bwMode="gray">
            <a:xfrm>
              <a:off x="2098" y="1200"/>
              <a:ext cx="1296" cy="362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38100" algn="ctr">
              <a:solidFill>
                <a:srgbClr val="FFFFFF"/>
              </a:solidFill>
              <a:round/>
              <a:headEnd/>
              <a:tailEnd/>
            </a:ln>
            <a:effectLst>
              <a:outerShdw dist="63500" dir="3187806" algn="ctr" rotWithShape="0">
                <a:srgbClr val="001D3A"/>
              </a:outerShdw>
            </a:effectLst>
          </p:spPr>
          <p:txBody>
            <a:bodyPr wrap="none" anchor="ctr"/>
            <a:lstStyle/>
            <a:p>
              <a:pPr algn="ctr"/>
              <a:r>
                <a:rPr lang="ru-RU" altLang="ru-RU" b="1" dirty="0" smtClean="0"/>
                <a:t>Реализовано </a:t>
              </a:r>
            </a:p>
            <a:p>
              <a:pPr algn="ctr"/>
              <a:r>
                <a:rPr lang="ru-RU" altLang="ru-RU" b="1" dirty="0" smtClean="0"/>
                <a:t>продукции</a:t>
              </a:r>
              <a:endParaRPr lang="en-US" altLang="ru-RU" b="1" dirty="0"/>
            </a:p>
          </p:txBody>
        </p:sp>
        <p:sp>
          <p:nvSpPr>
            <p:cNvPr id="13" name="AutoShape 9"/>
            <p:cNvSpPr>
              <a:spLocks noChangeArrowheads="1"/>
            </p:cNvSpPr>
            <p:nvPr/>
          </p:nvSpPr>
          <p:spPr bwMode="gray">
            <a:xfrm>
              <a:off x="3600" y="1200"/>
              <a:ext cx="1296" cy="362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 w="38100" algn="ctr">
              <a:solidFill>
                <a:srgbClr val="FFFFFF"/>
              </a:solidFill>
              <a:round/>
              <a:headEnd/>
              <a:tailEnd/>
            </a:ln>
            <a:effectLst>
              <a:outerShdw dist="63500" dir="3187806" algn="ctr" rotWithShape="0">
                <a:srgbClr val="001D3A"/>
              </a:outerShdw>
            </a:effectLst>
          </p:spPr>
          <p:txBody>
            <a:bodyPr wrap="none" anchor="ctr"/>
            <a:lstStyle/>
            <a:p>
              <a:pPr algn="ctr"/>
              <a:r>
                <a:rPr lang="ru-RU" altLang="ru-RU" sz="2000" b="1" dirty="0" smtClean="0"/>
                <a:t>Экспорт</a:t>
              </a:r>
              <a:endParaRPr lang="en-US" altLang="ru-RU" sz="2000" b="1" dirty="0"/>
            </a:p>
          </p:txBody>
        </p:sp>
      </p:grpSp>
      <p:sp>
        <p:nvSpPr>
          <p:cNvPr id="14" name="AutoShape 36"/>
          <p:cNvSpPr>
            <a:spLocks noChangeArrowheads="1"/>
          </p:cNvSpPr>
          <p:nvPr/>
        </p:nvSpPr>
        <p:spPr bwMode="invGray">
          <a:xfrm>
            <a:off x="412883" y="1536629"/>
            <a:ext cx="8424936" cy="862577"/>
          </a:xfrm>
          <a:prstGeom prst="roundRect">
            <a:avLst>
              <a:gd name="adj" fmla="val 50000"/>
            </a:avLst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100000">
                      <a:schemeClr val="bg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3187806" algn="ctr" rotWithShape="0">
                    <a:srgbClr val="001D3A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altLang="ru-RU" sz="1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В 2021 году в выполнении 12 государственных программ </a:t>
            </a:r>
            <a:endParaRPr lang="ru-RU" altLang="ru-RU" sz="1600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  <a:p>
            <a:pPr algn="ctr" eaLnBrk="0" hangingPunct="0"/>
            <a:r>
              <a:rPr lang="ru-RU" altLang="ru-RU" sz="1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научных исследований:</a:t>
            </a:r>
            <a:endParaRPr lang="ru-RU" altLang="ru-RU" sz="1600" b="1" dirty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491296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5224D-1794-428C-ACE5-87EAC99C5C24}" type="slidenum">
              <a:rPr lang="en-US" altLang="ru-RU" smtClean="0"/>
              <a:pPr/>
              <a:t>13</a:t>
            </a:fld>
            <a:endParaRPr lang="en-US" altLang="ru-RU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79512" y="476672"/>
            <a:ext cx="5256584" cy="563563"/>
          </a:xfrm>
        </p:spPr>
        <p:txBody>
          <a:bodyPr/>
          <a:lstStyle/>
          <a:p>
            <a:r>
              <a:rPr lang="ru-RU" sz="2400" dirty="0" smtClean="0"/>
              <a:t>Приоритетные направления научных исследований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5580112" y="96733"/>
            <a:ext cx="33843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Реализация государственных программ </a:t>
            </a:r>
            <a:r>
              <a:rPr lang="ru-RU" sz="2000" dirty="0" smtClean="0"/>
              <a:t>научных исследований</a:t>
            </a:r>
            <a:endParaRPr lang="ru-RU" sz="2000" dirty="0"/>
          </a:p>
        </p:txBody>
      </p:sp>
      <p:sp>
        <p:nvSpPr>
          <p:cNvPr id="14" name="AutoShape 36"/>
          <p:cNvSpPr>
            <a:spLocks noChangeArrowheads="1"/>
          </p:cNvSpPr>
          <p:nvPr/>
        </p:nvSpPr>
        <p:spPr bwMode="invGray">
          <a:xfrm>
            <a:off x="412883" y="1536629"/>
            <a:ext cx="8424936" cy="1388315"/>
          </a:xfrm>
          <a:prstGeom prst="roundRect">
            <a:avLst>
              <a:gd name="adj" fmla="val 50000"/>
            </a:avLst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100000">
                      <a:schemeClr val="bg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3187806" algn="ctr" rotWithShape="0">
                    <a:srgbClr val="001D3A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altLang="ru-RU" sz="1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В ходе реализации указанных программ в 2021 году </a:t>
            </a:r>
            <a:endParaRPr lang="ru-RU" altLang="ru-RU" sz="1600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  <a:p>
            <a:pPr algn="ctr" eaLnBrk="0" hangingPunct="0"/>
            <a:r>
              <a:rPr lang="ru-RU" altLang="ru-RU" sz="1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– </a:t>
            </a:r>
            <a:r>
              <a:rPr lang="ru-RU" altLang="ru-RU" sz="1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первом полугодии 2022 г. </a:t>
            </a:r>
            <a:endParaRPr lang="ru-RU" altLang="ru-RU" sz="1600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  <a:p>
            <a:pPr algn="ctr" eaLnBrk="0" hangingPunct="0"/>
            <a:r>
              <a:rPr lang="ru-RU" altLang="ru-RU" sz="1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в </a:t>
            </a:r>
            <a:r>
              <a:rPr lang="ru-RU" altLang="ru-RU" sz="1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рамках 494 международных контрактов (грантов) </a:t>
            </a:r>
            <a:r>
              <a:rPr lang="ru-RU" altLang="ru-RU" sz="1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выполнено </a:t>
            </a:r>
          </a:p>
          <a:p>
            <a:pPr algn="ctr" eaLnBrk="0" hangingPunct="0"/>
            <a:r>
              <a:rPr lang="ru-RU" altLang="ru-RU" sz="1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работ </a:t>
            </a:r>
            <a:r>
              <a:rPr lang="ru-RU" altLang="ru-RU" sz="1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на создание научно-технической продукции </a:t>
            </a:r>
            <a:r>
              <a:rPr lang="ru-RU" altLang="ru-RU" sz="1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на </a:t>
            </a:r>
            <a:r>
              <a:rPr lang="ru-RU" altLang="ru-RU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8,94</a:t>
            </a:r>
            <a:r>
              <a:rPr lang="ru-RU" altLang="ru-RU" sz="1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 млн </a:t>
            </a:r>
            <a:endParaRPr lang="ru-RU" altLang="ru-RU" sz="1600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  <a:p>
            <a:pPr algn="ctr" eaLnBrk="0" hangingPunct="0"/>
            <a:r>
              <a:rPr lang="ru-RU" altLang="ru-RU" sz="1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долларов </a:t>
            </a:r>
            <a:r>
              <a:rPr lang="ru-RU" altLang="ru-RU" sz="1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США.</a:t>
            </a:r>
          </a:p>
        </p:txBody>
      </p:sp>
      <p:sp>
        <p:nvSpPr>
          <p:cNvPr id="16" name="AutoShape 47"/>
          <p:cNvSpPr>
            <a:spLocks noChangeArrowheads="1"/>
          </p:cNvSpPr>
          <p:nvPr/>
        </p:nvSpPr>
        <p:spPr bwMode="gray">
          <a:xfrm>
            <a:off x="1154286" y="3379056"/>
            <a:ext cx="2163763" cy="2857500"/>
          </a:xfrm>
          <a:prstGeom prst="roundRect">
            <a:avLst>
              <a:gd name="adj" fmla="val 17509"/>
            </a:avLst>
          </a:prstGeom>
          <a:gradFill rotWithShape="1">
            <a:gsLst>
              <a:gs pos="0">
                <a:srgbClr val="4E91D4"/>
              </a:gs>
              <a:gs pos="100000">
                <a:srgbClr val="3477A4"/>
              </a:gs>
            </a:gsLst>
            <a:lin ang="2700000" scaled="1"/>
          </a:gradFill>
          <a:ln>
            <a:noFill/>
          </a:ln>
          <a:effectLst>
            <a:prstShdw prst="shdw12">
              <a:srgbClr val="000000">
                <a:alpha val="50000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7" name="AutoShape 48"/>
          <p:cNvSpPr>
            <a:spLocks noChangeArrowheads="1"/>
          </p:cNvSpPr>
          <p:nvPr/>
        </p:nvSpPr>
        <p:spPr bwMode="gray">
          <a:xfrm>
            <a:off x="1187624" y="3386993"/>
            <a:ext cx="2098675" cy="2803525"/>
          </a:xfrm>
          <a:prstGeom prst="roundRect">
            <a:avLst>
              <a:gd name="adj" fmla="val 16667"/>
            </a:avLst>
          </a:prstGeom>
          <a:solidFill>
            <a:srgbClr val="3CA1E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8" name="AutoShape 49"/>
          <p:cNvSpPr>
            <a:spLocks noChangeArrowheads="1"/>
          </p:cNvSpPr>
          <p:nvPr/>
        </p:nvSpPr>
        <p:spPr bwMode="gray">
          <a:xfrm>
            <a:off x="1205086" y="5450743"/>
            <a:ext cx="2070100" cy="709613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3CA1E6">
                  <a:alpha val="0"/>
                </a:srgbClr>
              </a:gs>
              <a:gs pos="100000">
                <a:srgbClr val="3CA1E6">
                  <a:gamma/>
                  <a:tint val="51373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9" name="AutoShape 50"/>
          <p:cNvSpPr>
            <a:spLocks noChangeArrowheads="1"/>
          </p:cNvSpPr>
          <p:nvPr/>
        </p:nvSpPr>
        <p:spPr bwMode="gray">
          <a:xfrm>
            <a:off x="1205086" y="3409218"/>
            <a:ext cx="2070100" cy="70802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3CA1E6">
                  <a:gamma/>
                  <a:tint val="33333"/>
                  <a:invGamma/>
                </a:srgbClr>
              </a:gs>
              <a:gs pos="100000">
                <a:srgbClr val="3CA1E6">
                  <a:alpha val="0"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0" name="Group 51"/>
          <p:cNvGrpSpPr>
            <a:grpSpLocks/>
          </p:cNvGrpSpPr>
          <p:nvPr/>
        </p:nvGrpSpPr>
        <p:grpSpPr bwMode="auto">
          <a:xfrm>
            <a:off x="1684792" y="3071081"/>
            <a:ext cx="1055406" cy="642937"/>
            <a:chOff x="1289" y="582"/>
            <a:chExt cx="668" cy="668"/>
          </a:xfrm>
        </p:grpSpPr>
        <p:sp>
          <p:nvSpPr>
            <p:cNvPr id="21" name="Oval 52"/>
            <p:cNvSpPr>
              <a:spLocks noChangeArrowheads="1"/>
            </p:cNvSpPr>
            <p:nvPr/>
          </p:nvSpPr>
          <p:spPr bwMode="gray">
            <a:xfrm>
              <a:off x="1289" y="582"/>
              <a:ext cx="668" cy="668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22" name="Oval 53"/>
            <p:cNvSpPr>
              <a:spLocks noChangeArrowheads="1"/>
            </p:cNvSpPr>
            <p:nvPr/>
          </p:nvSpPr>
          <p:spPr bwMode="gray">
            <a:xfrm>
              <a:off x="1296" y="587"/>
              <a:ext cx="646" cy="647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46275"/>
                    <a:invGamma/>
                  </a:srgbClr>
                </a:gs>
                <a:gs pos="100000">
                  <a:srgbClr val="D6E1E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23" name="Oval 54"/>
            <p:cNvSpPr>
              <a:spLocks noChangeArrowheads="1"/>
            </p:cNvSpPr>
            <p:nvPr/>
          </p:nvSpPr>
          <p:spPr bwMode="gray">
            <a:xfrm>
              <a:off x="1304" y="591"/>
              <a:ext cx="631" cy="631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D6E1E2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24" name="Oval 55"/>
            <p:cNvSpPr>
              <a:spLocks noChangeArrowheads="1"/>
            </p:cNvSpPr>
            <p:nvPr/>
          </p:nvSpPr>
          <p:spPr bwMode="gray">
            <a:xfrm>
              <a:off x="1311" y="597"/>
              <a:ext cx="600" cy="589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79216"/>
                    <a:invGamma/>
                  </a:srgbClr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25" name="Oval 56"/>
            <p:cNvSpPr>
              <a:spLocks noChangeArrowheads="1"/>
            </p:cNvSpPr>
            <p:nvPr/>
          </p:nvSpPr>
          <p:spPr bwMode="gray">
            <a:xfrm>
              <a:off x="1346" y="613"/>
              <a:ext cx="533" cy="479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tint val="0"/>
                    <a:invGamma/>
                  </a:srgbClr>
                </a:gs>
                <a:gs pos="100000">
                  <a:srgbClr val="D6E1E2">
                    <a:alpha val="3800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ru-RU"/>
            </a:p>
          </p:txBody>
        </p:sp>
      </p:grpSp>
      <p:sp>
        <p:nvSpPr>
          <p:cNvPr id="26" name="Text Box 57"/>
          <p:cNvSpPr txBox="1">
            <a:spLocks noChangeArrowheads="1"/>
          </p:cNvSpPr>
          <p:nvPr/>
        </p:nvSpPr>
        <p:spPr bwMode="gray">
          <a:xfrm>
            <a:off x="1778568" y="3163156"/>
            <a:ext cx="87075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ru-RU" altLang="ru-RU" sz="2400" dirty="0" smtClean="0">
                <a:solidFill>
                  <a:srgbClr val="000000"/>
                </a:solidFill>
              </a:rPr>
              <a:t>1200</a:t>
            </a:r>
            <a:endParaRPr lang="en-US" altLang="ru-RU" sz="2400" dirty="0">
              <a:solidFill>
                <a:srgbClr val="000000"/>
              </a:solidFill>
            </a:endParaRPr>
          </a:p>
        </p:txBody>
      </p:sp>
      <p:sp>
        <p:nvSpPr>
          <p:cNvPr id="27" name="Text Box 58"/>
          <p:cNvSpPr txBox="1">
            <a:spLocks noChangeArrowheads="1"/>
          </p:cNvSpPr>
          <p:nvPr/>
        </p:nvSpPr>
        <p:spPr bwMode="gray">
          <a:xfrm>
            <a:off x="1230486" y="3833081"/>
            <a:ext cx="20574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ru-RU" altLang="ru-RU" sz="2400" b="1" dirty="0" smtClean="0">
                <a:solidFill>
                  <a:srgbClr val="000000"/>
                </a:solidFill>
                <a:latin typeface="+mn-lt"/>
              </a:rPr>
              <a:t>НОВЫХ МЕТОДОВ</a:t>
            </a:r>
            <a:endParaRPr lang="en-US" altLang="ru-RU" sz="2400" b="1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28" name="AutoShape 59"/>
          <p:cNvSpPr>
            <a:spLocks noChangeArrowheads="1"/>
          </p:cNvSpPr>
          <p:nvPr/>
        </p:nvSpPr>
        <p:spPr bwMode="gray">
          <a:xfrm>
            <a:off x="5745336" y="3379056"/>
            <a:ext cx="2163763" cy="2857500"/>
          </a:xfrm>
          <a:prstGeom prst="roundRect">
            <a:avLst>
              <a:gd name="adj" fmla="val 17509"/>
            </a:avLst>
          </a:prstGeom>
          <a:gradFill rotWithShape="1">
            <a:gsLst>
              <a:gs pos="0">
                <a:srgbClr val="B59F43"/>
              </a:gs>
              <a:gs pos="100000">
                <a:srgbClr val="8F8849"/>
              </a:gs>
            </a:gsLst>
            <a:lin ang="2700000" scaled="1"/>
          </a:gradFill>
          <a:ln>
            <a:noFill/>
          </a:ln>
          <a:effectLst>
            <a:prstShdw prst="shdw11">
              <a:srgbClr val="000000">
                <a:alpha val="50000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9" name="AutoShape 60"/>
          <p:cNvSpPr>
            <a:spLocks noChangeArrowheads="1"/>
          </p:cNvSpPr>
          <p:nvPr/>
        </p:nvSpPr>
        <p:spPr bwMode="gray">
          <a:xfrm>
            <a:off x="5778674" y="3386993"/>
            <a:ext cx="2098675" cy="2803525"/>
          </a:xfrm>
          <a:prstGeom prst="roundRect">
            <a:avLst>
              <a:gd name="adj" fmla="val 16667"/>
            </a:avLst>
          </a:prstGeom>
          <a:solidFill>
            <a:srgbClr val="E9E06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" name="AutoShape 61"/>
          <p:cNvSpPr>
            <a:spLocks noChangeArrowheads="1"/>
          </p:cNvSpPr>
          <p:nvPr/>
        </p:nvSpPr>
        <p:spPr bwMode="gray">
          <a:xfrm>
            <a:off x="5796136" y="5450743"/>
            <a:ext cx="2070100" cy="709613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E9E065"/>
              </a:gs>
              <a:gs pos="100000">
                <a:srgbClr val="E9E065">
                  <a:gamma/>
                  <a:tint val="57647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1" name="AutoShape 62"/>
          <p:cNvSpPr>
            <a:spLocks noChangeArrowheads="1"/>
          </p:cNvSpPr>
          <p:nvPr/>
        </p:nvSpPr>
        <p:spPr bwMode="gray">
          <a:xfrm>
            <a:off x="5796136" y="3409218"/>
            <a:ext cx="2070100" cy="70802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E9E065">
                  <a:gamma/>
                  <a:tint val="33333"/>
                  <a:invGamma/>
                </a:srgbClr>
              </a:gs>
              <a:gs pos="100000">
                <a:srgbClr val="E9E065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2" name="Text Box 70"/>
          <p:cNvSpPr txBox="1">
            <a:spLocks noChangeArrowheads="1"/>
          </p:cNvSpPr>
          <p:nvPr/>
        </p:nvSpPr>
        <p:spPr bwMode="gray">
          <a:xfrm>
            <a:off x="5691758" y="3833081"/>
            <a:ext cx="2270918" cy="21852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hangingPunct="0"/>
            <a:r>
              <a:rPr lang="ru-RU" altLang="ru-RU" sz="1700" dirty="0">
                <a:solidFill>
                  <a:srgbClr val="000000"/>
                </a:solidFill>
                <a:latin typeface="+mn-lt"/>
              </a:rPr>
              <a:t>экспериментальных образцов материалов, препаратов, приборов, устройств, инструментов, сортов растений </a:t>
            </a:r>
            <a:endParaRPr lang="en-US" altLang="ru-RU" sz="1700" dirty="0">
              <a:solidFill>
                <a:srgbClr val="000000"/>
              </a:solidFill>
              <a:latin typeface="+mn-lt"/>
            </a:endParaRPr>
          </a:p>
        </p:txBody>
      </p:sp>
      <p:grpSp>
        <p:nvGrpSpPr>
          <p:cNvPr id="33" name="Group 51"/>
          <p:cNvGrpSpPr>
            <a:grpSpLocks/>
          </p:cNvGrpSpPr>
          <p:nvPr/>
        </p:nvGrpSpPr>
        <p:grpSpPr bwMode="auto">
          <a:xfrm>
            <a:off x="6294574" y="3061850"/>
            <a:ext cx="1055406" cy="642937"/>
            <a:chOff x="1289" y="582"/>
            <a:chExt cx="668" cy="668"/>
          </a:xfrm>
        </p:grpSpPr>
        <p:sp>
          <p:nvSpPr>
            <p:cNvPr id="34" name="Oval 52"/>
            <p:cNvSpPr>
              <a:spLocks noChangeArrowheads="1"/>
            </p:cNvSpPr>
            <p:nvPr/>
          </p:nvSpPr>
          <p:spPr bwMode="gray">
            <a:xfrm>
              <a:off x="1289" y="582"/>
              <a:ext cx="668" cy="668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35" name="Oval 53"/>
            <p:cNvSpPr>
              <a:spLocks noChangeArrowheads="1"/>
            </p:cNvSpPr>
            <p:nvPr/>
          </p:nvSpPr>
          <p:spPr bwMode="gray">
            <a:xfrm>
              <a:off x="1296" y="587"/>
              <a:ext cx="646" cy="647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46275"/>
                    <a:invGamma/>
                  </a:srgbClr>
                </a:gs>
                <a:gs pos="100000">
                  <a:srgbClr val="D6E1E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36" name="Oval 54"/>
            <p:cNvSpPr>
              <a:spLocks noChangeArrowheads="1"/>
            </p:cNvSpPr>
            <p:nvPr/>
          </p:nvSpPr>
          <p:spPr bwMode="gray">
            <a:xfrm>
              <a:off x="1304" y="591"/>
              <a:ext cx="631" cy="631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D6E1E2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37" name="Oval 55"/>
            <p:cNvSpPr>
              <a:spLocks noChangeArrowheads="1"/>
            </p:cNvSpPr>
            <p:nvPr/>
          </p:nvSpPr>
          <p:spPr bwMode="gray">
            <a:xfrm>
              <a:off x="1311" y="597"/>
              <a:ext cx="600" cy="589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79216"/>
                    <a:invGamma/>
                  </a:srgbClr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38" name="Oval 56"/>
            <p:cNvSpPr>
              <a:spLocks noChangeArrowheads="1"/>
            </p:cNvSpPr>
            <p:nvPr/>
          </p:nvSpPr>
          <p:spPr bwMode="gray">
            <a:xfrm>
              <a:off x="1346" y="613"/>
              <a:ext cx="533" cy="479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tint val="0"/>
                    <a:invGamma/>
                  </a:srgbClr>
                </a:gs>
                <a:gs pos="100000">
                  <a:srgbClr val="D6E1E2">
                    <a:alpha val="3800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ru-RU"/>
            </a:p>
          </p:txBody>
        </p:sp>
      </p:grpSp>
      <p:sp>
        <p:nvSpPr>
          <p:cNvPr id="39" name="Text Box 69"/>
          <p:cNvSpPr txBox="1">
            <a:spLocks noChangeArrowheads="1"/>
          </p:cNvSpPr>
          <p:nvPr/>
        </p:nvSpPr>
        <p:spPr bwMode="gray">
          <a:xfrm>
            <a:off x="6369618" y="3163156"/>
            <a:ext cx="87075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ru-RU" altLang="ru-RU" sz="2400" dirty="0" smtClean="0">
                <a:solidFill>
                  <a:srgbClr val="000000"/>
                </a:solidFill>
              </a:rPr>
              <a:t>4000</a:t>
            </a:r>
            <a:endParaRPr lang="en-US" altLang="ru-RU" sz="2400" dirty="0">
              <a:solidFill>
                <a:srgbClr val="000000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2197" y="3085834"/>
            <a:ext cx="2453258" cy="2453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805244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5224D-1794-428C-ACE5-87EAC99C5C24}" type="slidenum">
              <a:rPr lang="en-US" altLang="ru-RU" smtClean="0"/>
              <a:pPr/>
              <a:t>14</a:t>
            </a:fld>
            <a:endParaRPr lang="en-US" altLang="ru-RU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79512" y="476672"/>
            <a:ext cx="5256584" cy="563563"/>
          </a:xfrm>
        </p:spPr>
        <p:txBody>
          <a:bodyPr/>
          <a:lstStyle/>
          <a:p>
            <a:r>
              <a:rPr lang="ru-RU" sz="2400" dirty="0" smtClean="0"/>
              <a:t>ОСНОВНЫЕ ДОСТИЖЕНИЯ БЕЛОРУССКОЙ НАУКИ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5758456" y="416858"/>
            <a:ext cx="33843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Медицина и фармацевтика</a:t>
            </a:r>
            <a:endParaRPr lang="ru-RU" sz="2000" dirty="0"/>
          </a:p>
        </p:txBody>
      </p:sp>
      <p:sp>
        <p:nvSpPr>
          <p:cNvPr id="7" name="AutoShape 36"/>
          <p:cNvSpPr>
            <a:spLocks noChangeArrowheads="1"/>
          </p:cNvSpPr>
          <p:nvPr/>
        </p:nvSpPr>
        <p:spPr bwMode="invGray">
          <a:xfrm>
            <a:off x="323528" y="1412389"/>
            <a:ext cx="8424936" cy="576451"/>
          </a:xfrm>
          <a:prstGeom prst="roundRect">
            <a:avLst>
              <a:gd name="adj" fmla="val 50000"/>
            </a:avLst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100000">
                      <a:schemeClr val="bg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3187806" algn="ctr" rotWithShape="0">
                    <a:srgbClr val="001D3A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altLang="ru-RU" sz="1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В 2021 г. </a:t>
            </a:r>
            <a:r>
              <a:rPr lang="ru-RU" altLang="ru-RU" sz="1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выполнено около </a:t>
            </a:r>
            <a:r>
              <a:rPr lang="ru-RU" altLang="ru-RU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19 тыс.</a:t>
            </a:r>
            <a:r>
              <a:rPr lang="ru-RU" altLang="ru-RU" sz="1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 высокотехнологичных операций </a:t>
            </a:r>
            <a:endParaRPr lang="ru-RU" altLang="ru-RU" sz="1600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  <a:p>
            <a:pPr algn="ctr" eaLnBrk="0" hangingPunct="0"/>
            <a:r>
              <a:rPr lang="ru-RU" altLang="ru-RU" sz="1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на </a:t>
            </a:r>
            <a:r>
              <a:rPr lang="ru-RU" altLang="ru-RU" sz="1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сердце и коронарных артериях</a:t>
            </a:r>
            <a:endParaRPr lang="en-US" altLang="ru-RU" sz="1600" b="1" dirty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</p:txBody>
      </p:sp>
      <p:sp>
        <p:nvSpPr>
          <p:cNvPr id="8" name="AutoShape 36"/>
          <p:cNvSpPr>
            <a:spLocks noChangeArrowheads="1"/>
          </p:cNvSpPr>
          <p:nvPr/>
        </p:nvSpPr>
        <p:spPr bwMode="invGray">
          <a:xfrm>
            <a:off x="356680" y="2132856"/>
            <a:ext cx="8424936" cy="576451"/>
          </a:xfrm>
          <a:prstGeom prst="roundRect">
            <a:avLst>
              <a:gd name="adj" fmla="val 50000"/>
            </a:avLst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100000">
                      <a:schemeClr val="bg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3187806" algn="ctr" rotWithShape="0">
                    <a:srgbClr val="001D3A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altLang="ru-RU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484</a:t>
            </a:r>
            <a:r>
              <a:rPr lang="ru-RU" altLang="ru-RU" sz="1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 трансплантации органов </a:t>
            </a:r>
            <a:endParaRPr lang="ru-RU" altLang="ru-RU" sz="1600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  <a:p>
            <a:pPr algn="ctr" eaLnBrk="0" hangingPunct="0"/>
            <a:r>
              <a:rPr lang="ru-RU" altLang="ru-RU" sz="1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(</a:t>
            </a:r>
            <a:r>
              <a:rPr lang="ru-RU" altLang="ru-RU" sz="1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почки, печени, сердца, поджелудочной железы, легких)</a:t>
            </a:r>
            <a:endParaRPr lang="en-US" altLang="ru-RU" sz="1600" b="1" dirty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</p:txBody>
      </p:sp>
      <p:sp>
        <p:nvSpPr>
          <p:cNvPr id="9" name="AutoShape 36"/>
          <p:cNvSpPr>
            <a:spLocks noChangeArrowheads="1"/>
          </p:cNvSpPr>
          <p:nvPr/>
        </p:nvSpPr>
        <p:spPr bwMode="invGray">
          <a:xfrm>
            <a:off x="372720" y="2817142"/>
            <a:ext cx="8424936" cy="576451"/>
          </a:xfrm>
          <a:prstGeom prst="roundRect">
            <a:avLst>
              <a:gd name="adj" fmla="val 50000"/>
            </a:avLst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100000">
                      <a:schemeClr val="bg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3187806" algn="ctr" rotWithShape="0">
                    <a:srgbClr val="001D3A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altLang="ru-RU" sz="1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в </a:t>
            </a:r>
            <a:r>
              <a:rPr lang="ru-RU" altLang="ru-RU" sz="1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медицинскую практику </a:t>
            </a:r>
            <a:r>
              <a:rPr lang="ru-RU" altLang="ru-RU" sz="1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внедрены: новое </a:t>
            </a:r>
            <a:r>
              <a:rPr lang="ru-RU" altLang="ru-RU" sz="1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поколение </a:t>
            </a:r>
            <a:endParaRPr lang="ru-RU" altLang="ru-RU" sz="1600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  <a:p>
            <a:pPr algn="ctr" eaLnBrk="0" hangingPunct="0"/>
            <a:r>
              <a:rPr lang="ru-RU" altLang="ru-RU" sz="1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механических </a:t>
            </a:r>
            <a:r>
              <a:rPr lang="ru-RU" altLang="ru-RU" sz="1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клапанов сердца ”</a:t>
            </a:r>
            <a:r>
              <a:rPr lang="ru-RU" altLang="ru-RU" sz="16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Планикс</a:t>
            </a:r>
            <a:r>
              <a:rPr lang="ru-RU" altLang="ru-RU" sz="1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-И“, ”</a:t>
            </a:r>
            <a:r>
              <a:rPr lang="ru-RU" altLang="ru-RU" sz="16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Планикс</a:t>
            </a:r>
            <a:r>
              <a:rPr lang="ru-RU" altLang="ru-RU" sz="1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-Э“</a:t>
            </a:r>
            <a:endParaRPr lang="en-US" altLang="ru-RU" sz="1600" b="1" dirty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</p:txBody>
      </p:sp>
      <p:sp>
        <p:nvSpPr>
          <p:cNvPr id="10" name="AutoShape 36"/>
          <p:cNvSpPr>
            <a:spLocks noChangeArrowheads="1"/>
          </p:cNvSpPr>
          <p:nvPr/>
        </p:nvSpPr>
        <p:spPr bwMode="invGray">
          <a:xfrm>
            <a:off x="380736" y="3501428"/>
            <a:ext cx="8424936" cy="576451"/>
          </a:xfrm>
          <a:prstGeom prst="roundRect">
            <a:avLst>
              <a:gd name="adj" fmla="val 50000"/>
            </a:avLst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100000">
                      <a:schemeClr val="bg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3187806" algn="ctr" rotWithShape="0">
                    <a:srgbClr val="001D3A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altLang="ru-RU" sz="1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отечественные </a:t>
            </a:r>
            <a:r>
              <a:rPr lang="ru-RU" altLang="ru-RU" sz="16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стент-графты</a:t>
            </a:r>
            <a:r>
              <a:rPr lang="ru-RU" altLang="ru-RU" sz="1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 </a:t>
            </a:r>
            <a:r>
              <a:rPr lang="ru-RU" altLang="ru-RU" sz="1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и </a:t>
            </a:r>
            <a:r>
              <a:rPr lang="ru-RU" altLang="ru-RU" sz="1600" b="1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аллографты</a:t>
            </a:r>
            <a:endParaRPr lang="en-US" altLang="ru-RU" sz="1600" b="1" dirty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</p:txBody>
      </p:sp>
      <p:sp>
        <p:nvSpPr>
          <p:cNvPr id="11" name="AutoShape 36"/>
          <p:cNvSpPr>
            <a:spLocks noChangeArrowheads="1"/>
          </p:cNvSpPr>
          <p:nvPr/>
        </p:nvSpPr>
        <p:spPr bwMode="invGray">
          <a:xfrm>
            <a:off x="380736" y="4217706"/>
            <a:ext cx="8424936" cy="576451"/>
          </a:xfrm>
          <a:prstGeom prst="roundRect">
            <a:avLst>
              <a:gd name="adj" fmla="val 50000"/>
            </a:avLst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100000">
                      <a:schemeClr val="bg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3187806" algn="ctr" rotWithShape="0">
                    <a:srgbClr val="001D3A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altLang="ru-RU" sz="1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объем инновационной фармацевтической продукции вырос на 29</a:t>
            </a:r>
            <a:r>
              <a:rPr lang="ru-RU" altLang="ru-RU" sz="1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%,</a:t>
            </a:r>
          </a:p>
          <a:p>
            <a:pPr algn="ctr" eaLnBrk="0" hangingPunct="0"/>
            <a:r>
              <a:rPr lang="ru-RU" altLang="ru-RU" sz="1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экспорт фармацевтической продукции увеличился на 4,5</a:t>
            </a:r>
            <a:r>
              <a:rPr lang="ru-RU" altLang="ru-RU" sz="1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%</a:t>
            </a:r>
            <a:endParaRPr lang="en-US" altLang="ru-RU" sz="1600" b="1" dirty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</p:txBody>
      </p:sp>
      <p:sp>
        <p:nvSpPr>
          <p:cNvPr id="13" name="AutoShape 36"/>
          <p:cNvSpPr>
            <a:spLocks noChangeArrowheads="1"/>
          </p:cNvSpPr>
          <p:nvPr/>
        </p:nvSpPr>
        <p:spPr bwMode="invGray">
          <a:xfrm>
            <a:off x="380736" y="4933984"/>
            <a:ext cx="8424936" cy="576451"/>
          </a:xfrm>
          <a:prstGeom prst="roundRect">
            <a:avLst>
              <a:gd name="adj" fmla="val 50000"/>
            </a:avLst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100000">
                      <a:schemeClr val="bg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3187806" algn="ctr" rotWithShape="0">
                    <a:srgbClr val="001D3A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altLang="ru-RU" sz="1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изготовлены первые серии прототипа белорусской вакцины </a:t>
            </a:r>
            <a:endParaRPr lang="ru-RU" altLang="ru-RU" sz="1600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  <a:p>
            <a:pPr algn="ctr" eaLnBrk="0" hangingPunct="0"/>
            <a:r>
              <a:rPr lang="ru-RU" altLang="ru-RU" sz="1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на </a:t>
            </a:r>
            <a:r>
              <a:rPr lang="ru-RU" altLang="ru-RU" sz="1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основе вируса SARS-CoV-2</a:t>
            </a:r>
            <a:endParaRPr lang="en-US" altLang="ru-RU" sz="1600" b="1" dirty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</p:txBody>
      </p:sp>
      <p:sp>
        <p:nvSpPr>
          <p:cNvPr id="14" name="AutoShape 36"/>
          <p:cNvSpPr>
            <a:spLocks noChangeArrowheads="1"/>
          </p:cNvSpPr>
          <p:nvPr/>
        </p:nvSpPr>
        <p:spPr bwMode="invGray">
          <a:xfrm>
            <a:off x="408200" y="5650262"/>
            <a:ext cx="8424936" cy="576451"/>
          </a:xfrm>
          <a:prstGeom prst="roundRect">
            <a:avLst>
              <a:gd name="adj" fmla="val 50000"/>
            </a:avLst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100000">
                      <a:schemeClr val="bg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3187806" algn="ctr" rotWithShape="0">
                    <a:srgbClr val="001D3A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altLang="ru-RU" sz="1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Разработаны тест-системы для диагностики заболеваний человека, </a:t>
            </a:r>
            <a:endParaRPr lang="ru-RU" altLang="ru-RU" sz="1600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  <a:p>
            <a:pPr algn="ctr" eaLnBrk="0" hangingPunct="0"/>
            <a:r>
              <a:rPr lang="ru-RU" altLang="ru-RU" sz="1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включая </a:t>
            </a:r>
            <a:r>
              <a:rPr lang="ru-RU" altLang="ru-RU" sz="1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экспресс-тесты на COVID-19</a:t>
            </a:r>
            <a:endParaRPr lang="en-US" altLang="ru-RU" sz="1600" b="1" dirty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121970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5224D-1794-428C-ACE5-87EAC99C5C24}" type="slidenum">
              <a:rPr lang="en-US" altLang="ru-RU" smtClean="0"/>
              <a:pPr/>
              <a:t>15</a:t>
            </a:fld>
            <a:endParaRPr lang="en-US" altLang="ru-RU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79512" y="476672"/>
            <a:ext cx="5256584" cy="563563"/>
          </a:xfrm>
        </p:spPr>
        <p:txBody>
          <a:bodyPr/>
          <a:lstStyle/>
          <a:p>
            <a:r>
              <a:rPr lang="ru-RU" sz="2400" dirty="0" smtClean="0"/>
              <a:t>ОСНОВНЫЕ ДОСТИЖЕНИЯ БЕЛОРУССКОЙ НАУКИ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5758456" y="416858"/>
            <a:ext cx="33843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Медицина и фармацевтика</a:t>
            </a:r>
            <a:endParaRPr lang="ru-RU" sz="2000" dirty="0"/>
          </a:p>
        </p:txBody>
      </p:sp>
      <p:sp>
        <p:nvSpPr>
          <p:cNvPr id="7" name="AutoShape 36"/>
          <p:cNvSpPr>
            <a:spLocks noChangeArrowheads="1"/>
          </p:cNvSpPr>
          <p:nvPr/>
        </p:nvSpPr>
        <p:spPr bwMode="invGray">
          <a:xfrm>
            <a:off x="323528" y="1412389"/>
            <a:ext cx="4176464" cy="504443"/>
          </a:xfrm>
          <a:prstGeom prst="roundRect">
            <a:avLst>
              <a:gd name="adj" fmla="val 50000"/>
            </a:avLst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100000">
                      <a:schemeClr val="bg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3187806" algn="ctr" rotWithShape="0">
                    <a:srgbClr val="001D3A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altLang="ru-RU" sz="1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Научно-технологический парк</a:t>
            </a:r>
          </a:p>
          <a:p>
            <a:pPr algn="ctr" eaLnBrk="0" hangingPunct="0"/>
            <a:r>
              <a:rPr lang="ru-RU" altLang="ru-RU" sz="1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БНТУ </a:t>
            </a:r>
            <a:r>
              <a:rPr lang="ru-RU" altLang="ru-RU" sz="1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”Политехник“</a:t>
            </a:r>
            <a:endParaRPr lang="en-US" altLang="ru-RU" sz="1600" b="1" dirty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</p:txBody>
      </p:sp>
      <p:sp>
        <p:nvSpPr>
          <p:cNvPr id="15" name="AutoShape 36"/>
          <p:cNvSpPr>
            <a:spLocks noChangeArrowheads="1"/>
          </p:cNvSpPr>
          <p:nvPr/>
        </p:nvSpPr>
        <p:spPr bwMode="invGray">
          <a:xfrm>
            <a:off x="4716016" y="1412389"/>
            <a:ext cx="4176464" cy="504443"/>
          </a:xfrm>
          <a:prstGeom prst="roundRect">
            <a:avLst>
              <a:gd name="adj" fmla="val 50000"/>
            </a:avLst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100000">
                      <a:schemeClr val="bg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3187806" algn="ctr" rotWithShape="0">
                    <a:srgbClr val="001D3A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altLang="ru-RU" sz="1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Научно-технологический парк</a:t>
            </a:r>
          </a:p>
          <a:p>
            <a:pPr algn="ctr" eaLnBrk="0" hangingPunct="0"/>
            <a:r>
              <a:rPr lang="ru-RU" altLang="ru-RU" sz="1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УП ”</a:t>
            </a:r>
            <a:r>
              <a:rPr lang="ru-RU" altLang="ru-RU" sz="16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Унитехпром</a:t>
            </a:r>
            <a:r>
              <a:rPr lang="ru-RU" altLang="ru-RU" sz="1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 БГУ“ </a:t>
            </a:r>
            <a:endParaRPr lang="en-US" altLang="ru-RU" sz="1600" b="1" dirty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</p:txBody>
      </p:sp>
      <p:sp>
        <p:nvSpPr>
          <p:cNvPr id="16" name="AutoShape 8"/>
          <p:cNvSpPr>
            <a:spLocks noChangeArrowheads="1"/>
          </p:cNvSpPr>
          <p:nvPr/>
        </p:nvSpPr>
        <p:spPr bwMode="gray">
          <a:xfrm rot="5400000">
            <a:off x="2087722" y="2096407"/>
            <a:ext cx="648073" cy="288925"/>
          </a:xfrm>
          <a:prstGeom prst="rightArrow">
            <a:avLst>
              <a:gd name="adj1" fmla="val 35167"/>
              <a:gd name="adj2" fmla="val 121041"/>
            </a:avLst>
          </a:prstGeom>
          <a:gradFill rotWithShape="1">
            <a:gsLst>
              <a:gs pos="0">
                <a:schemeClr val="tx2">
                  <a:gamma/>
                  <a:tint val="51373"/>
                  <a:invGamma/>
                  <a:alpha val="0"/>
                </a:schemeClr>
              </a:gs>
              <a:gs pos="100000">
                <a:schemeClr val="tx2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7" name="AutoShape 8"/>
          <p:cNvSpPr>
            <a:spLocks noChangeArrowheads="1"/>
          </p:cNvSpPr>
          <p:nvPr/>
        </p:nvSpPr>
        <p:spPr bwMode="gray">
          <a:xfrm rot="5400000">
            <a:off x="6480211" y="2060014"/>
            <a:ext cx="648073" cy="288925"/>
          </a:xfrm>
          <a:prstGeom prst="rightArrow">
            <a:avLst>
              <a:gd name="adj1" fmla="val 35167"/>
              <a:gd name="adj2" fmla="val 121041"/>
            </a:avLst>
          </a:prstGeom>
          <a:gradFill rotWithShape="1">
            <a:gsLst>
              <a:gs pos="0">
                <a:schemeClr val="tx2">
                  <a:gamma/>
                  <a:tint val="51373"/>
                  <a:invGamma/>
                  <a:alpha val="0"/>
                </a:schemeClr>
              </a:gs>
              <a:gs pos="100000">
                <a:schemeClr val="tx2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8" name="AutoShape 36"/>
          <p:cNvSpPr>
            <a:spLocks noChangeArrowheads="1"/>
          </p:cNvSpPr>
          <p:nvPr/>
        </p:nvSpPr>
        <p:spPr bwMode="invGray">
          <a:xfrm>
            <a:off x="349609" y="2636912"/>
            <a:ext cx="4176464" cy="1296144"/>
          </a:xfrm>
          <a:prstGeom prst="roundRect">
            <a:avLst>
              <a:gd name="adj" fmla="val 50000"/>
            </a:avLst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100000">
                      <a:schemeClr val="bg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3187806" algn="ctr" rotWithShape="0">
                    <a:srgbClr val="001D3A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altLang="ru-RU" sz="1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12 видов изделий медицинского </a:t>
            </a:r>
            <a:endParaRPr lang="ru-RU" altLang="ru-RU" sz="1600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  <a:p>
            <a:pPr algn="ctr" eaLnBrk="0" hangingPunct="0"/>
            <a:r>
              <a:rPr lang="ru-RU" altLang="ru-RU" sz="1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назначения для </a:t>
            </a:r>
            <a:r>
              <a:rPr lang="ru-RU" altLang="ru-RU" sz="1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кардиологии, </a:t>
            </a:r>
            <a:endParaRPr lang="ru-RU" altLang="ru-RU" sz="1600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  <a:p>
            <a:pPr algn="ctr" eaLnBrk="0" hangingPunct="0"/>
            <a:r>
              <a:rPr lang="ru-RU" altLang="ru-RU" sz="1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онкологии</a:t>
            </a:r>
            <a:r>
              <a:rPr lang="ru-RU" altLang="ru-RU" sz="1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, стоматологии </a:t>
            </a:r>
            <a:endParaRPr lang="en-US" altLang="ru-RU" sz="1600" b="1" dirty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</p:txBody>
      </p:sp>
      <p:sp>
        <p:nvSpPr>
          <p:cNvPr id="19" name="AutoShape 36"/>
          <p:cNvSpPr>
            <a:spLocks noChangeArrowheads="1"/>
          </p:cNvSpPr>
          <p:nvPr/>
        </p:nvSpPr>
        <p:spPr bwMode="invGray">
          <a:xfrm>
            <a:off x="4644008" y="2636912"/>
            <a:ext cx="4176464" cy="1296144"/>
          </a:xfrm>
          <a:prstGeom prst="roundRect">
            <a:avLst>
              <a:gd name="adj" fmla="val 50000"/>
            </a:avLst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100000">
                      <a:schemeClr val="bg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3187806" algn="ctr" rotWithShape="0">
                    <a:srgbClr val="001D3A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altLang="ru-RU" sz="1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лекарственные препараты </a:t>
            </a:r>
            <a:endParaRPr lang="ru-RU" altLang="ru-RU" sz="1600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  <a:p>
            <a:pPr algn="ctr" eaLnBrk="0" hangingPunct="0"/>
            <a:r>
              <a:rPr lang="ru-RU" altLang="ru-RU" sz="1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для лечения онкологических </a:t>
            </a:r>
          </a:p>
          <a:p>
            <a:pPr algn="ctr" eaLnBrk="0" hangingPunct="0"/>
            <a:r>
              <a:rPr lang="ru-RU" altLang="ru-RU" sz="1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заболеваний головы</a:t>
            </a:r>
            <a:r>
              <a:rPr lang="ru-RU" altLang="ru-RU" sz="1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, </a:t>
            </a:r>
            <a:endParaRPr lang="ru-RU" altLang="ru-RU" sz="1600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  <a:p>
            <a:pPr algn="ctr" eaLnBrk="0" hangingPunct="0"/>
            <a:r>
              <a:rPr lang="ru-RU" altLang="ru-RU" sz="1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шеи</a:t>
            </a:r>
            <a:r>
              <a:rPr lang="ru-RU" altLang="ru-RU" sz="1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, брюшной полости </a:t>
            </a:r>
            <a:endParaRPr lang="en-US" altLang="ru-RU" sz="1600" b="1" dirty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</p:txBody>
      </p:sp>
      <p:sp>
        <p:nvSpPr>
          <p:cNvPr id="20" name="AutoShape 59"/>
          <p:cNvSpPr>
            <a:spLocks noChangeArrowheads="1"/>
          </p:cNvSpPr>
          <p:nvPr/>
        </p:nvSpPr>
        <p:spPr bwMode="gray">
          <a:xfrm rot="16200000">
            <a:off x="3654707" y="1927296"/>
            <a:ext cx="2163763" cy="6624736"/>
          </a:xfrm>
          <a:prstGeom prst="roundRect">
            <a:avLst>
              <a:gd name="adj" fmla="val 17509"/>
            </a:avLst>
          </a:prstGeom>
          <a:gradFill rotWithShape="1">
            <a:gsLst>
              <a:gs pos="0">
                <a:srgbClr val="B59F43"/>
              </a:gs>
              <a:gs pos="100000">
                <a:srgbClr val="8F8849"/>
              </a:gs>
            </a:gsLst>
            <a:lin ang="2700000" scaled="1"/>
          </a:gradFill>
          <a:ln>
            <a:noFill/>
          </a:ln>
          <a:effectLst>
            <a:prstShdw prst="shdw11">
              <a:srgbClr val="000000">
                <a:alpha val="50000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1" name="AutoShape 60"/>
          <p:cNvSpPr>
            <a:spLocks noChangeArrowheads="1"/>
          </p:cNvSpPr>
          <p:nvPr/>
        </p:nvSpPr>
        <p:spPr bwMode="gray">
          <a:xfrm rot="16200000">
            <a:off x="3666679" y="1978733"/>
            <a:ext cx="2098675" cy="6521860"/>
          </a:xfrm>
          <a:prstGeom prst="roundRect">
            <a:avLst>
              <a:gd name="adj" fmla="val 16667"/>
            </a:avLst>
          </a:prstGeom>
          <a:solidFill>
            <a:srgbClr val="E9E06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4" name="Text Box 70"/>
          <p:cNvSpPr txBox="1">
            <a:spLocks noChangeArrowheads="1"/>
          </p:cNvSpPr>
          <p:nvPr/>
        </p:nvSpPr>
        <p:spPr bwMode="gray">
          <a:xfrm>
            <a:off x="1604240" y="4219395"/>
            <a:ext cx="6264695" cy="19236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hangingPunct="0"/>
            <a:r>
              <a:rPr lang="ru-RU" altLang="ru-RU" sz="1700" b="1" dirty="0">
                <a:solidFill>
                  <a:srgbClr val="000000"/>
                </a:solidFill>
                <a:latin typeface="+mn-lt"/>
              </a:rPr>
              <a:t>В 2020 году произведена первая серия по полному циклу оригинального лекарственного средства </a:t>
            </a:r>
            <a:r>
              <a:rPr lang="ru-RU" altLang="ru-RU" sz="1700" b="1" u="sng" dirty="0">
                <a:solidFill>
                  <a:srgbClr val="000000"/>
                </a:solidFill>
                <a:latin typeface="+mn-lt"/>
              </a:rPr>
              <a:t>”</a:t>
            </a:r>
            <a:r>
              <a:rPr lang="ru-RU" altLang="ru-RU" sz="1700" b="1" u="sng" dirty="0" err="1">
                <a:solidFill>
                  <a:srgbClr val="000000"/>
                </a:solidFill>
                <a:latin typeface="+mn-lt"/>
              </a:rPr>
              <a:t>Темодекс</a:t>
            </a:r>
            <a:r>
              <a:rPr lang="ru-RU" altLang="ru-RU" sz="1700" b="1" u="sng" dirty="0">
                <a:solidFill>
                  <a:srgbClr val="000000"/>
                </a:solidFill>
                <a:latin typeface="+mn-lt"/>
              </a:rPr>
              <a:t>“</a:t>
            </a:r>
            <a:r>
              <a:rPr lang="ru-RU" altLang="ru-RU" sz="1700" b="1" dirty="0">
                <a:solidFill>
                  <a:srgbClr val="000000"/>
                </a:solidFill>
                <a:latin typeface="+mn-lt"/>
              </a:rPr>
              <a:t> для локальной химиотерапии злокачественных опухолей головного мозга</a:t>
            </a:r>
            <a:r>
              <a:rPr lang="ru-RU" altLang="ru-RU" sz="1700" b="1" dirty="0" smtClean="0">
                <a:solidFill>
                  <a:srgbClr val="000000"/>
                </a:solidFill>
                <a:latin typeface="+mn-lt"/>
              </a:rPr>
              <a:t>.</a:t>
            </a:r>
          </a:p>
          <a:p>
            <a:pPr algn="ctr" eaLnBrk="0" hangingPunct="0"/>
            <a:r>
              <a:rPr lang="ru-RU" altLang="ru-RU" sz="1700" b="1" dirty="0">
                <a:solidFill>
                  <a:srgbClr val="000000"/>
                </a:solidFill>
                <a:latin typeface="+mn-lt"/>
              </a:rPr>
              <a:t>Начато производство лекарственного средства </a:t>
            </a:r>
            <a:r>
              <a:rPr lang="ru-RU" altLang="ru-RU" sz="1700" b="1" u="sng" dirty="0">
                <a:solidFill>
                  <a:srgbClr val="000000"/>
                </a:solidFill>
                <a:latin typeface="+mn-lt"/>
              </a:rPr>
              <a:t>”</a:t>
            </a:r>
            <a:r>
              <a:rPr lang="ru-RU" altLang="ru-RU" sz="1700" b="1" u="sng" dirty="0" err="1">
                <a:solidFill>
                  <a:srgbClr val="000000"/>
                </a:solidFill>
                <a:latin typeface="+mn-lt"/>
              </a:rPr>
              <a:t>Авопрост</a:t>
            </a:r>
            <a:r>
              <a:rPr lang="ru-RU" altLang="ru-RU" sz="1700" b="1" u="sng" dirty="0">
                <a:solidFill>
                  <a:srgbClr val="000000"/>
                </a:solidFill>
                <a:latin typeface="+mn-lt"/>
              </a:rPr>
              <a:t>“</a:t>
            </a:r>
            <a:r>
              <a:rPr lang="ru-RU" altLang="ru-RU" sz="1700" b="1" dirty="0">
                <a:solidFill>
                  <a:srgbClr val="000000"/>
                </a:solidFill>
                <a:latin typeface="+mn-lt"/>
              </a:rPr>
              <a:t> для лечения доброкачественной опухоли предстательной железы</a:t>
            </a:r>
            <a:endParaRPr lang="en-US" altLang="ru-RU" sz="1700" b="1" dirty="0">
              <a:solidFill>
                <a:srgbClr val="0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1675350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5224D-1794-428C-ACE5-87EAC99C5C24}" type="slidenum">
              <a:rPr lang="en-US" altLang="ru-RU" smtClean="0"/>
              <a:pPr/>
              <a:t>16</a:t>
            </a:fld>
            <a:endParaRPr lang="en-US" altLang="ru-RU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79512" y="476672"/>
            <a:ext cx="5256584" cy="563563"/>
          </a:xfrm>
        </p:spPr>
        <p:txBody>
          <a:bodyPr/>
          <a:lstStyle/>
          <a:p>
            <a:r>
              <a:rPr lang="ru-RU" sz="2400" dirty="0" smtClean="0"/>
              <a:t>ОСНОВНЫЕ ДОСТИЖЕНИЯ БЕЛОРУССКОЙ НАУКИ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5758456" y="416858"/>
            <a:ext cx="33843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Агропромышленный комплекс</a:t>
            </a:r>
            <a:endParaRPr lang="ru-RU" sz="2000" dirty="0"/>
          </a:p>
        </p:txBody>
      </p:sp>
      <p:sp>
        <p:nvSpPr>
          <p:cNvPr id="7" name="AutoShape 36"/>
          <p:cNvSpPr>
            <a:spLocks noChangeArrowheads="1"/>
          </p:cNvSpPr>
          <p:nvPr/>
        </p:nvSpPr>
        <p:spPr bwMode="invGray">
          <a:xfrm>
            <a:off x="380736" y="1717945"/>
            <a:ext cx="8424936" cy="576451"/>
          </a:xfrm>
          <a:prstGeom prst="roundRect">
            <a:avLst>
              <a:gd name="adj" fmla="val 50000"/>
            </a:avLst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100000">
                      <a:schemeClr val="bg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3187806" algn="ctr" rotWithShape="0">
                    <a:srgbClr val="001D3A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altLang="ru-RU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Среди основных исследований и разработок </a:t>
            </a:r>
            <a:endParaRPr lang="ru-RU" altLang="ru-RU" sz="2000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  <a:p>
            <a:pPr algn="ctr" eaLnBrk="0" hangingPunct="0"/>
            <a:r>
              <a:rPr lang="ru-RU" alt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в </a:t>
            </a:r>
            <a:r>
              <a:rPr lang="ru-RU" altLang="ru-RU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области агропромышленных технологий:</a:t>
            </a:r>
            <a:endParaRPr lang="en-US" altLang="ru-RU" sz="2000" b="1" dirty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</p:txBody>
      </p:sp>
      <p:sp>
        <p:nvSpPr>
          <p:cNvPr id="8" name="AutoShape 36"/>
          <p:cNvSpPr>
            <a:spLocks noChangeArrowheads="1"/>
          </p:cNvSpPr>
          <p:nvPr/>
        </p:nvSpPr>
        <p:spPr bwMode="invGray">
          <a:xfrm>
            <a:off x="356680" y="2434223"/>
            <a:ext cx="8424936" cy="576451"/>
          </a:xfrm>
          <a:prstGeom prst="roundRect">
            <a:avLst>
              <a:gd name="adj" fmla="val 50000"/>
            </a:avLst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100000">
                      <a:schemeClr val="bg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3187806" algn="ctr" rotWithShape="0">
                    <a:srgbClr val="001D3A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altLang="ru-RU" sz="16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голштинская</a:t>
            </a:r>
            <a:r>
              <a:rPr lang="ru-RU" altLang="ru-RU" sz="1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 порода молочного скота отечественной селекции</a:t>
            </a:r>
            <a:endParaRPr lang="en-US" altLang="ru-RU" sz="1600" b="1" dirty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</p:txBody>
      </p:sp>
      <p:sp>
        <p:nvSpPr>
          <p:cNvPr id="9" name="AutoShape 36"/>
          <p:cNvSpPr>
            <a:spLocks noChangeArrowheads="1"/>
          </p:cNvSpPr>
          <p:nvPr/>
        </p:nvSpPr>
        <p:spPr bwMode="invGray">
          <a:xfrm>
            <a:off x="372720" y="3118509"/>
            <a:ext cx="8424936" cy="576451"/>
          </a:xfrm>
          <a:prstGeom prst="roundRect">
            <a:avLst>
              <a:gd name="adj" fmla="val 50000"/>
            </a:avLst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100000">
                      <a:schemeClr val="bg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3187806" algn="ctr" rotWithShape="0">
                    <a:srgbClr val="001D3A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altLang="ru-RU" sz="1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красный скот датской породы</a:t>
            </a:r>
            <a:endParaRPr lang="en-US" altLang="ru-RU" sz="1600" b="1" dirty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</p:txBody>
      </p:sp>
      <p:sp>
        <p:nvSpPr>
          <p:cNvPr id="10" name="AutoShape 36"/>
          <p:cNvSpPr>
            <a:spLocks noChangeArrowheads="1"/>
          </p:cNvSpPr>
          <p:nvPr/>
        </p:nvSpPr>
        <p:spPr bwMode="invGray">
          <a:xfrm>
            <a:off x="380736" y="3802795"/>
            <a:ext cx="8424936" cy="576451"/>
          </a:xfrm>
          <a:prstGeom prst="roundRect">
            <a:avLst>
              <a:gd name="adj" fmla="val 50000"/>
            </a:avLst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100000">
                      <a:schemeClr val="bg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3187806" algn="ctr" rotWithShape="0">
                    <a:srgbClr val="001D3A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altLang="ru-RU" sz="1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селекционные группы маточного поголовья мясного скота </a:t>
            </a:r>
            <a:endParaRPr lang="ru-RU" altLang="ru-RU" sz="1600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  <a:p>
            <a:pPr algn="ctr" eaLnBrk="0" hangingPunct="0"/>
            <a:r>
              <a:rPr lang="ru-RU" altLang="ru-RU" sz="1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и </a:t>
            </a:r>
            <a:r>
              <a:rPr lang="ru-RU" altLang="ru-RU" sz="1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новые породные группы свиней</a:t>
            </a:r>
            <a:endParaRPr lang="en-US" altLang="ru-RU" sz="1600" b="1" dirty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</p:txBody>
      </p:sp>
      <p:sp>
        <p:nvSpPr>
          <p:cNvPr id="11" name="AutoShape 36"/>
          <p:cNvSpPr>
            <a:spLocks noChangeArrowheads="1"/>
          </p:cNvSpPr>
          <p:nvPr/>
        </p:nvSpPr>
        <p:spPr bwMode="invGray">
          <a:xfrm>
            <a:off x="380736" y="4519073"/>
            <a:ext cx="8424936" cy="576451"/>
          </a:xfrm>
          <a:prstGeom prst="roundRect">
            <a:avLst>
              <a:gd name="adj" fmla="val 50000"/>
            </a:avLst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100000">
                      <a:schemeClr val="bg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3187806" algn="ctr" rotWithShape="0">
                    <a:srgbClr val="001D3A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altLang="ru-RU" sz="16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селекционно</a:t>
            </a:r>
            <a:r>
              <a:rPr lang="ru-RU" altLang="ru-RU" sz="1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-племенная работа в овцеводстве </a:t>
            </a:r>
            <a:endParaRPr lang="ru-RU" altLang="ru-RU" sz="1600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  <a:p>
            <a:pPr algn="ctr" eaLnBrk="0" hangingPunct="0"/>
            <a:r>
              <a:rPr lang="ru-RU" altLang="ru-RU" sz="1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(тонкорунное </a:t>
            </a:r>
            <a:r>
              <a:rPr lang="ru-RU" altLang="ru-RU" sz="1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и </a:t>
            </a:r>
            <a:r>
              <a:rPr lang="ru-RU" altLang="ru-RU" sz="1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полутонкорунное направление)</a:t>
            </a:r>
            <a:endParaRPr lang="en-US" altLang="ru-RU" sz="1600" b="1" dirty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</p:txBody>
      </p:sp>
      <p:sp>
        <p:nvSpPr>
          <p:cNvPr id="12" name="AutoShape 36"/>
          <p:cNvSpPr>
            <a:spLocks noChangeArrowheads="1"/>
          </p:cNvSpPr>
          <p:nvPr/>
        </p:nvSpPr>
        <p:spPr bwMode="invGray">
          <a:xfrm>
            <a:off x="380736" y="5235351"/>
            <a:ext cx="8424936" cy="576451"/>
          </a:xfrm>
          <a:prstGeom prst="roundRect">
            <a:avLst>
              <a:gd name="adj" fmla="val 50000"/>
            </a:avLst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100000">
                      <a:schemeClr val="bg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3187806" algn="ctr" rotWithShape="0">
                    <a:srgbClr val="001D3A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altLang="ru-RU" sz="1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повышение </a:t>
            </a:r>
            <a:r>
              <a:rPr lang="ru-RU" altLang="ru-RU" sz="1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плодородия и </a:t>
            </a:r>
            <a:r>
              <a:rPr lang="ru-RU" altLang="ru-RU" sz="1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защита </a:t>
            </a:r>
            <a:r>
              <a:rPr lang="ru-RU" altLang="ru-RU" sz="1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от деградации почв</a:t>
            </a:r>
            <a:endParaRPr lang="en-US" altLang="ru-RU" sz="1600" b="1" dirty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</p:txBody>
      </p:sp>
      <p:sp>
        <p:nvSpPr>
          <p:cNvPr id="13" name="AutoShape 36"/>
          <p:cNvSpPr>
            <a:spLocks noChangeArrowheads="1"/>
          </p:cNvSpPr>
          <p:nvPr/>
        </p:nvSpPr>
        <p:spPr bwMode="invGray">
          <a:xfrm>
            <a:off x="408200" y="5951629"/>
            <a:ext cx="8424936" cy="576451"/>
          </a:xfrm>
          <a:prstGeom prst="roundRect">
            <a:avLst>
              <a:gd name="adj" fmla="val 50000"/>
            </a:avLst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100000">
                      <a:schemeClr val="bg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3187806" algn="ctr" rotWithShape="0">
                    <a:srgbClr val="001D3A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altLang="ru-RU" sz="1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создан ряд новых сортов и гибридов сельскохозяйственных культур, </a:t>
            </a:r>
            <a:endParaRPr lang="ru-RU" altLang="ru-RU" sz="1600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  <a:p>
            <a:pPr algn="ctr" eaLnBrk="0" hangingPunct="0"/>
            <a:r>
              <a:rPr lang="ru-RU" altLang="ru-RU" sz="1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в </a:t>
            </a:r>
            <a:r>
              <a:rPr lang="ru-RU" altLang="ru-RU" sz="1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том числе сорта льна масличного</a:t>
            </a:r>
            <a:endParaRPr lang="en-US" altLang="ru-RU" sz="1600" b="1" dirty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807988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5224D-1794-428C-ACE5-87EAC99C5C24}" type="slidenum">
              <a:rPr lang="en-US" altLang="ru-RU" smtClean="0"/>
              <a:pPr/>
              <a:t>17</a:t>
            </a:fld>
            <a:endParaRPr lang="en-US" altLang="ru-RU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79512" y="476672"/>
            <a:ext cx="5256584" cy="563563"/>
          </a:xfrm>
        </p:spPr>
        <p:txBody>
          <a:bodyPr/>
          <a:lstStyle/>
          <a:p>
            <a:r>
              <a:rPr lang="ru-RU" sz="2400" dirty="0" smtClean="0"/>
              <a:t>ОСНОВНЫЕ ДОСТИЖЕНИЯ БЕЛОРУССКОЙ НАУКИ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5758456" y="416858"/>
            <a:ext cx="33843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Машиностроение </a:t>
            </a:r>
            <a:br>
              <a:rPr lang="ru-RU" sz="2000" dirty="0" smtClean="0"/>
            </a:br>
            <a:r>
              <a:rPr lang="ru-RU" sz="2000" dirty="0" smtClean="0"/>
              <a:t>и электроника</a:t>
            </a:r>
            <a:endParaRPr lang="ru-RU" sz="2000" dirty="0"/>
          </a:p>
        </p:txBody>
      </p:sp>
      <p:sp>
        <p:nvSpPr>
          <p:cNvPr id="7" name="AutoShape 36"/>
          <p:cNvSpPr>
            <a:spLocks noChangeArrowheads="1"/>
          </p:cNvSpPr>
          <p:nvPr/>
        </p:nvSpPr>
        <p:spPr bwMode="invGray">
          <a:xfrm>
            <a:off x="380736" y="1717945"/>
            <a:ext cx="8424936" cy="576451"/>
          </a:xfrm>
          <a:prstGeom prst="roundRect">
            <a:avLst>
              <a:gd name="adj" fmla="val 50000"/>
            </a:avLst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100000">
                      <a:schemeClr val="bg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3187806" algn="ctr" rotWithShape="0">
                    <a:srgbClr val="001D3A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altLang="ru-RU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В Беларуси продолжаются комплексные работы по созданию </a:t>
            </a:r>
            <a:endParaRPr lang="ru-RU" altLang="ru-RU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  <a:p>
            <a:pPr algn="ctr" eaLnBrk="0" hangingPunct="0"/>
            <a:r>
              <a:rPr lang="ru-RU" altLang="ru-RU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электрических </a:t>
            </a:r>
            <a:r>
              <a:rPr lang="ru-RU" altLang="ru-RU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и беспилотных транспортных средств</a:t>
            </a:r>
            <a:endParaRPr lang="en-US" altLang="ru-RU" b="1" dirty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</p:txBody>
      </p:sp>
      <p:sp>
        <p:nvSpPr>
          <p:cNvPr id="8" name="AutoShape 36"/>
          <p:cNvSpPr>
            <a:spLocks noChangeArrowheads="1"/>
          </p:cNvSpPr>
          <p:nvPr/>
        </p:nvSpPr>
        <p:spPr bwMode="invGray">
          <a:xfrm>
            <a:off x="356680" y="2434223"/>
            <a:ext cx="8424936" cy="576451"/>
          </a:xfrm>
          <a:prstGeom prst="roundRect">
            <a:avLst>
              <a:gd name="adj" fmla="val 50000"/>
            </a:avLst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100000">
                      <a:schemeClr val="bg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3187806" algn="ctr" rotWithShape="0">
                    <a:srgbClr val="001D3A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altLang="ru-RU" sz="1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образцы карьерных самосвалов грузоподъемностью 90 т </a:t>
            </a:r>
            <a:endParaRPr lang="ru-RU" altLang="ru-RU" sz="1600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  <a:p>
            <a:pPr algn="ctr" eaLnBrk="0" hangingPunct="0"/>
            <a:r>
              <a:rPr lang="ru-RU" altLang="ru-RU" sz="1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на </a:t>
            </a:r>
            <a:r>
              <a:rPr lang="ru-RU" altLang="ru-RU" sz="1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аккумуляторных батареях и 220 т дизель-</a:t>
            </a:r>
            <a:r>
              <a:rPr lang="ru-RU" altLang="ru-RU" sz="16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троллейвозного</a:t>
            </a:r>
            <a:r>
              <a:rPr lang="ru-RU" altLang="ru-RU" sz="1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 типа</a:t>
            </a:r>
            <a:endParaRPr lang="en-US" altLang="ru-RU" sz="1600" b="1" dirty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</p:txBody>
      </p:sp>
      <p:sp>
        <p:nvSpPr>
          <p:cNvPr id="9" name="AutoShape 36"/>
          <p:cNvSpPr>
            <a:spLocks noChangeArrowheads="1"/>
          </p:cNvSpPr>
          <p:nvPr/>
        </p:nvSpPr>
        <p:spPr bwMode="invGray">
          <a:xfrm>
            <a:off x="372720" y="3118509"/>
            <a:ext cx="8424936" cy="576451"/>
          </a:xfrm>
          <a:prstGeom prst="roundRect">
            <a:avLst>
              <a:gd name="adj" fmla="val 50000"/>
            </a:avLst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100000">
                      <a:schemeClr val="bg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3187806" algn="ctr" rotWithShape="0">
                    <a:srgbClr val="001D3A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altLang="ru-RU" sz="1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130-тонный гибридный самосвал с инновационной схемой работы</a:t>
            </a:r>
            <a:endParaRPr lang="en-US" altLang="ru-RU" sz="1600" b="1" dirty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</p:txBody>
      </p:sp>
      <p:sp>
        <p:nvSpPr>
          <p:cNvPr id="10" name="AutoShape 36"/>
          <p:cNvSpPr>
            <a:spLocks noChangeArrowheads="1"/>
          </p:cNvSpPr>
          <p:nvPr/>
        </p:nvSpPr>
        <p:spPr bwMode="invGray">
          <a:xfrm>
            <a:off x="380736" y="3802795"/>
            <a:ext cx="8424936" cy="576451"/>
          </a:xfrm>
          <a:prstGeom prst="roundRect">
            <a:avLst>
              <a:gd name="adj" fmla="val 50000"/>
            </a:avLst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100000">
                      <a:schemeClr val="bg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3187806" algn="ctr" rotWithShape="0">
                    <a:srgbClr val="001D3A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altLang="ru-RU" sz="1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экспериментальный образец грузового электромобиля </a:t>
            </a:r>
            <a:endParaRPr lang="ru-RU" altLang="ru-RU" sz="1600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  <a:p>
            <a:pPr algn="ctr" eaLnBrk="0" hangingPunct="0"/>
            <a:r>
              <a:rPr lang="ru-RU" altLang="ru-RU" sz="1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грузоподъемностью </a:t>
            </a:r>
            <a:r>
              <a:rPr lang="ru-RU" altLang="ru-RU" sz="1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до 4 т</a:t>
            </a:r>
            <a:endParaRPr lang="en-US" altLang="ru-RU" sz="1600" b="1" dirty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</p:txBody>
      </p:sp>
      <p:sp>
        <p:nvSpPr>
          <p:cNvPr id="11" name="AutoShape 36"/>
          <p:cNvSpPr>
            <a:spLocks noChangeArrowheads="1"/>
          </p:cNvSpPr>
          <p:nvPr/>
        </p:nvSpPr>
        <p:spPr bwMode="invGray">
          <a:xfrm>
            <a:off x="380736" y="4519073"/>
            <a:ext cx="8424936" cy="576451"/>
          </a:xfrm>
          <a:prstGeom prst="roundRect">
            <a:avLst>
              <a:gd name="adj" fmla="val 50000"/>
            </a:avLst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100000">
                      <a:schemeClr val="bg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3187806" algn="ctr" rotWithShape="0">
                    <a:srgbClr val="001D3A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altLang="ru-RU" sz="1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опытный образец грузового электромобиля грузоподъемностью 10 т </a:t>
            </a:r>
            <a:endParaRPr lang="en-US" altLang="ru-RU" sz="1600" b="1" dirty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</p:txBody>
      </p:sp>
      <p:sp>
        <p:nvSpPr>
          <p:cNvPr id="12" name="AutoShape 36"/>
          <p:cNvSpPr>
            <a:spLocks noChangeArrowheads="1"/>
          </p:cNvSpPr>
          <p:nvPr/>
        </p:nvSpPr>
        <p:spPr bwMode="invGray">
          <a:xfrm>
            <a:off x="380736" y="5235351"/>
            <a:ext cx="8424936" cy="576451"/>
          </a:xfrm>
          <a:prstGeom prst="roundRect">
            <a:avLst>
              <a:gd name="adj" fmla="val 50000"/>
            </a:avLst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100000">
                      <a:schemeClr val="bg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3187806" algn="ctr" rotWithShape="0">
                    <a:srgbClr val="001D3A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altLang="ru-RU" sz="1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зерноуборочный комбайн с роторной схемой обмолота и сепарации </a:t>
            </a:r>
            <a:endParaRPr lang="en-US" altLang="ru-RU" sz="1600" b="1" dirty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</p:txBody>
      </p:sp>
      <p:sp>
        <p:nvSpPr>
          <p:cNvPr id="13" name="AutoShape 36"/>
          <p:cNvSpPr>
            <a:spLocks noChangeArrowheads="1"/>
          </p:cNvSpPr>
          <p:nvPr/>
        </p:nvSpPr>
        <p:spPr bwMode="invGray">
          <a:xfrm>
            <a:off x="408200" y="5951629"/>
            <a:ext cx="8424936" cy="576451"/>
          </a:xfrm>
          <a:prstGeom prst="roundRect">
            <a:avLst>
              <a:gd name="adj" fmla="val 50000"/>
            </a:avLst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100000">
                      <a:schemeClr val="bg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3187806" algn="ctr" rotWithShape="0">
                    <a:srgbClr val="001D3A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altLang="ru-RU" sz="16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низкопольные</a:t>
            </a:r>
            <a:r>
              <a:rPr lang="ru-RU" altLang="ru-RU" sz="1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 автобусы третьего поколения и электробусы на их базе </a:t>
            </a:r>
            <a:endParaRPr lang="en-US" altLang="ru-RU" sz="1600" b="1" dirty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631889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3959" y="4356852"/>
            <a:ext cx="2636912" cy="2636912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151" y="4492616"/>
            <a:ext cx="2320477" cy="2060584"/>
          </a:xfrm>
          <a:prstGeom prst="rect">
            <a:avLst/>
          </a:prstGeom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5224D-1794-428C-ACE5-87EAC99C5C24}" type="slidenum">
              <a:rPr lang="en-US" altLang="ru-RU" smtClean="0"/>
              <a:pPr/>
              <a:t>18</a:t>
            </a:fld>
            <a:endParaRPr lang="en-US" altLang="ru-RU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79512" y="476672"/>
            <a:ext cx="5256584" cy="563563"/>
          </a:xfrm>
        </p:spPr>
        <p:txBody>
          <a:bodyPr/>
          <a:lstStyle/>
          <a:p>
            <a:r>
              <a:rPr lang="ru-RU" sz="2400" dirty="0" smtClean="0"/>
              <a:t>ОСНОВНЫЕ ДОСТИЖЕНИЯ БЕЛОРУССКОЙ НАУКИ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5758456" y="416858"/>
            <a:ext cx="33843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Машиностроение </a:t>
            </a:r>
            <a:br>
              <a:rPr lang="ru-RU" sz="2000" dirty="0" smtClean="0"/>
            </a:br>
            <a:r>
              <a:rPr lang="ru-RU" sz="2000" dirty="0" smtClean="0"/>
              <a:t>и электроника</a:t>
            </a:r>
            <a:endParaRPr lang="ru-RU" sz="2000" dirty="0"/>
          </a:p>
        </p:txBody>
      </p:sp>
      <p:sp>
        <p:nvSpPr>
          <p:cNvPr id="7" name="AutoShape 36"/>
          <p:cNvSpPr>
            <a:spLocks noChangeArrowheads="1"/>
          </p:cNvSpPr>
          <p:nvPr/>
        </p:nvSpPr>
        <p:spPr bwMode="invGray">
          <a:xfrm>
            <a:off x="356680" y="1525946"/>
            <a:ext cx="8424936" cy="454904"/>
          </a:xfrm>
          <a:prstGeom prst="roundRect">
            <a:avLst>
              <a:gd name="adj" fmla="val 50000"/>
            </a:avLst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100000">
                      <a:schemeClr val="bg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3187806" algn="ctr" rotWithShape="0">
                    <a:srgbClr val="001D3A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altLang="ru-RU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В Беларуси </a:t>
            </a:r>
            <a:r>
              <a:rPr lang="ru-RU" altLang="ru-RU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освоено и налажено серийное производство:</a:t>
            </a:r>
            <a:endParaRPr lang="en-US" altLang="ru-RU" b="1" dirty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</p:txBody>
      </p:sp>
      <p:sp>
        <p:nvSpPr>
          <p:cNvPr id="8" name="AutoShape 36"/>
          <p:cNvSpPr>
            <a:spLocks noChangeArrowheads="1"/>
          </p:cNvSpPr>
          <p:nvPr/>
        </p:nvSpPr>
        <p:spPr bwMode="invGray">
          <a:xfrm>
            <a:off x="354352" y="2643939"/>
            <a:ext cx="8424936" cy="576451"/>
          </a:xfrm>
          <a:prstGeom prst="roundRect">
            <a:avLst>
              <a:gd name="adj" fmla="val 50000"/>
            </a:avLst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100000">
                      <a:schemeClr val="bg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3187806" algn="ctr" rotWithShape="0">
                    <a:srgbClr val="001D3A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altLang="ru-RU" sz="1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5 моделей легковых автомобилей – </a:t>
            </a:r>
            <a:r>
              <a:rPr lang="en-US" altLang="ru-RU" sz="16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Geely</a:t>
            </a:r>
            <a:r>
              <a:rPr lang="en-US" altLang="ru-RU" sz="1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 </a:t>
            </a:r>
            <a:r>
              <a:rPr lang="en-US" altLang="ru-RU" sz="16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Emgrand</a:t>
            </a:r>
            <a:r>
              <a:rPr lang="en-US" altLang="ru-RU" sz="1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, </a:t>
            </a:r>
            <a:endParaRPr lang="ru-RU" altLang="ru-RU" sz="1600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  <a:p>
            <a:pPr algn="ctr" eaLnBrk="0" hangingPunct="0"/>
            <a:r>
              <a:rPr lang="en-US" altLang="ru-RU" sz="1600" b="1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Geely</a:t>
            </a:r>
            <a:r>
              <a:rPr lang="en-US" altLang="ru-RU" sz="1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 </a:t>
            </a:r>
            <a:r>
              <a:rPr lang="en-US" altLang="ru-RU" sz="1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ATLAS, </a:t>
            </a:r>
            <a:r>
              <a:rPr lang="en-US" altLang="ru-RU" sz="16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Geely</a:t>
            </a:r>
            <a:r>
              <a:rPr lang="en-US" altLang="ru-RU" sz="1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 ATLAS PRO, </a:t>
            </a:r>
            <a:r>
              <a:rPr lang="en-US" altLang="ru-RU" sz="16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Geely</a:t>
            </a:r>
            <a:r>
              <a:rPr lang="en-US" altLang="ru-RU" sz="1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 TUGELLA, </a:t>
            </a:r>
            <a:r>
              <a:rPr lang="en-US" altLang="ru-RU" sz="16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Geely</a:t>
            </a:r>
            <a:r>
              <a:rPr lang="en-US" altLang="ru-RU" sz="1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 COOLRAY</a:t>
            </a:r>
          </a:p>
        </p:txBody>
      </p:sp>
      <p:sp>
        <p:nvSpPr>
          <p:cNvPr id="9" name="AutoShape 36"/>
          <p:cNvSpPr>
            <a:spLocks noChangeArrowheads="1"/>
          </p:cNvSpPr>
          <p:nvPr/>
        </p:nvSpPr>
        <p:spPr bwMode="invGray">
          <a:xfrm>
            <a:off x="360166" y="3432452"/>
            <a:ext cx="8424936" cy="576451"/>
          </a:xfrm>
          <a:prstGeom prst="roundRect">
            <a:avLst>
              <a:gd name="adj" fmla="val 50000"/>
            </a:avLst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100000">
                      <a:schemeClr val="bg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3187806" algn="ctr" rotWithShape="0">
                    <a:srgbClr val="001D3A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altLang="ru-RU" sz="1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карьерный самосвал </a:t>
            </a:r>
            <a:r>
              <a:rPr lang="ru-RU" altLang="ru-RU" sz="1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грузоподъемностью 450 т </a:t>
            </a:r>
            <a:endParaRPr lang="ru-RU" altLang="ru-RU" sz="1600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  <a:p>
            <a:pPr algn="ctr" eaLnBrk="0" hangingPunct="0"/>
            <a:r>
              <a:rPr lang="ru-RU" altLang="ru-RU" sz="1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с </a:t>
            </a:r>
            <a:r>
              <a:rPr lang="ru-RU" altLang="ru-RU" sz="1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электромеханической трансмиссией, колесной формулой 4×4</a:t>
            </a:r>
            <a:endParaRPr lang="en-US" altLang="ru-RU" sz="1600" b="1" dirty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</p:txBody>
      </p:sp>
      <p:sp>
        <p:nvSpPr>
          <p:cNvPr id="10" name="AutoShape 36"/>
          <p:cNvSpPr>
            <a:spLocks noChangeArrowheads="1"/>
          </p:cNvSpPr>
          <p:nvPr/>
        </p:nvSpPr>
        <p:spPr bwMode="invGray">
          <a:xfrm>
            <a:off x="353216" y="4220965"/>
            <a:ext cx="8424936" cy="576451"/>
          </a:xfrm>
          <a:prstGeom prst="roundRect">
            <a:avLst>
              <a:gd name="adj" fmla="val 50000"/>
            </a:avLst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100000">
                      <a:schemeClr val="bg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3187806" algn="ctr" rotWithShape="0">
                    <a:srgbClr val="001D3A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altLang="ru-RU" sz="1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отечественные </a:t>
            </a:r>
            <a:r>
              <a:rPr lang="ru-RU" altLang="ru-RU" sz="1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ноутбуки модели </a:t>
            </a:r>
            <a:r>
              <a:rPr lang="en-US" altLang="ru-RU" sz="1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H-book MAK4</a:t>
            </a:r>
          </a:p>
        </p:txBody>
      </p:sp>
      <p:sp>
        <p:nvSpPr>
          <p:cNvPr id="14" name="AutoShape 8"/>
          <p:cNvSpPr>
            <a:spLocks noChangeArrowheads="1"/>
          </p:cNvSpPr>
          <p:nvPr/>
        </p:nvSpPr>
        <p:spPr bwMode="gray">
          <a:xfrm rot="5400000">
            <a:off x="4271477" y="2177752"/>
            <a:ext cx="643451" cy="288925"/>
          </a:xfrm>
          <a:prstGeom prst="rightArrow">
            <a:avLst>
              <a:gd name="adj1" fmla="val 35167"/>
              <a:gd name="adj2" fmla="val 121041"/>
            </a:avLst>
          </a:prstGeom>
          <a:gradFill rotWithShape="1">
            <a:gsLst>
              <a:gs pos="0">
                <a:schemeClr val="tx2">
                  <a:gamma/>
                  <a:tint val="51373"/>
                  <a:invGamma/>
                  <a:alpha val="0"/>
                </a:schemeClr>
              </a:gs>
              <a:gs pos="100000">
                <a:schemeClr val="tx2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2202" y="4666300"/>
            <a:ext cx="2844030" cy="2338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98389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5224D-1794-428C-ACE5-87EAC99C5C24}" type="slidenum">
              <a:rPr lang="en-US" altLang="ru-RU" smtClean="0"/>
              <a:pPr/>
              <a:t>19</a:t>
            </a:fld>
            <a:endParaRPr lang="en-US" altLang="ru-RU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79512" y="476672"/>
            <a:ext cx="5256584" cy="563563"/>
          </a:xfrm>
        </p:spPr>
        <p:txBody>
          <a:bodyPr/>
          <a:lstStyle/>
          <a:p>
            <a:r>
              <a:rPr lang="ru-RU" sz="2400" dirty="0" smtClean="0"/>
              <a:t>ОСНОВНЫЕ ДОСТИЖЕНИЯ БЕЛОРУССКОЙ НАУКИ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5758456" y="416858"/>
            <a:ext cx="33843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IT</a:t>
            </a:r>
            <a:r>
              <a:rPr lang="ru-RU" sz="2000" dirty="0"/>
              <a:t> </a:t>
            </a:r>
            <a:r>
              <a:rPr lang="ru-RU" sz="2000" dirty="0" smtClean="0"/>
              <a:t>и космические технологии</a:t>
            </a:r>
            <a:endParaRPr lang="ru-RU" sz="2000" dirty="0"/>
          </a:p>
        </p:txBody>
      </p:sp>
      <p:sp>
        <p:nvSpPr>
          <p:cNvPr id="7" name="AutoShape 36"/>
          <p:cNvSpPr>
            <a:spLocks noChangeArrowheads="1"/>
          </p:cNvSpPr>
          <p:nvPr/>
        </p:nvSpPr>
        <p:spPr bwMode="invGray">
          <a:xfrm>
            <a:off x="467544" y="1484784"/>
            <a:ext cx="8291264" cy="918967"/>
          </a:xfrm>
          <a:prstGeom prst="roundRect">
            <a:avLst>
              <a:gd name="adj" fmla="val 50000"/>
            </a:avLst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100000">
                      <a:schemeClr val="bg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3187806" algn="ctr" rotWithShape="0">
                    <a:srgbClr val="001D3A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altLang="ru-RU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За 2021 год объем реализации </a:t>
            </a:r>
            <a:r>
              <a:rPr lang="en-US" altLang="ru-RU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IT</a:t>
            </a:r>
            <a:r>
              <a:rPr lang="ru-RU" altLang="ru-RU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-продуктов </a:t>
            </a:r>
          </a:p>
          <a:p>
            <a:pPr algn="ctr" eaLnBrk="0" hangingPunct="0"/>
            <a:r>
              <a:rPr lang="ru-RU" altLang="ru-RU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и </a:t>
            </a:r>
            <a:r>
              <a:rPr lang="ru-RU" altLang="ru-RU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услуг резидентами Парка высоких технологий </a:t>
            </a:r>
            <a:endParaRPr lang="ru-RU" altLang="ru-RU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  <a:p>
            <a:pPr algn="ctr" eaLnBrk="0" hangingPunct="0"/>
            <a:r>
              <a:rPr lang="ru-RU" altLang="ru-RU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на </a:t>
            </a:r>
            <a:r>
              <a:rPr lang="ru-RU" altLang="ru-RU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внутреннем рынке Беларуси составил 1,3 млрд рублей</a:t>
            </a:r>
            <a:endParaRPr lang="en-US" altLang="ru-RU" b="1" dirty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</p:txBody>
      </p:sp>
      <p:sp>
        <p:nvSpPr>
          <p:cNvPr id="14" name="AutoShape 6"/>
          <p:cNvSpPr>
            <a:spLocks noChangeArrowheads="1"/>
          </p:cNvSpPr>
          <p:nvPr/>
        </p:nvSpPr>
        <p:spPr bwMode="blackWhite">
          <a:xfrm rot="16200000">
            <a:off x="3990214" y="-763893"/>
            <a:ext cx="1245923" cy="7992888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chemeClr val="folHlink">
                  <a:gamma/>
                  <a:shade val="60784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shade val="60784"/>
                  <a:invGamma/>
                </a:schemeClr>
              </a:gs>
            </a:gsLst>
            <a:lin ang="2700000" scaled="1"/>
          </a:gra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vert" wrap="none" anchor="ctr"/>
          <a:lstStyle/>
          <a:p>
            <a:pPr algn="ctr" eaLnBrk="0" hangingPunct="0"/>
            <a:r>
              <a:rPr lang="ru-RU" altLang="ru-RU" dirty="0"/>
              <a:t>В 2021 году резиденты ПВТ произвели почти 5% ВВП, </a:t>
            </a:r>
            <a:r>
              <a:rPr lang="ru-RU" altLang="ru-RU" dirty="0" smtClean="0"/>
              <a:t/>
            </a:r>
            <a:br>
              <a:rPr lang="ru-RU" altLang="ru-RU" dirty="0" smtClean="0"/>
            </a:br>
            <a:r>
              <a:rPr lang="ru-RU" altLang="ru-RU" dirty="0" smtClean="0"/>
              <a:t>более </a:t>
            </a:r>
            <a:r>
              <a:rPr lang="ru-RU" altLang="ru-RU" dirty="0"/>
              <a:t>30% экспорта услуг, </a:t>
            </a:r>
            <a:r>
              <a:rPr lang="ru-RU" altLang="ru-RU" dirty="0" smtClean="0"/>
              <a:t>а </a:t>
            </a:r>
            <a:r>
              <a:rPr lang="ru-RU" altLang="ru-RU" dirty="0"/>
              <a:t>положительное внешнеторговое </a:t>
            </a:r>
            <a:endParaRPr lang="ru-RU" altLang="ru-RU" dirty="0" smtClean="0"/>
          </a:p>
          <a:p>
            <a:pPr algn="ctr" eaLnBrk="0" hangingPunct="0"/>
            <a:r>
              <a:rPr lang="ru-RU" altLang="ru-RU" dirty="0" smtClean="0"/>
              <a:t>сальдо </a:t>
            </a:r>
            <a:r>
              <a:rPr lang="ru-RU" altLang="ru-RU" dirty="0"/>
              <a:t>составило более 70% сальдо внешней торговли </a:t>
            </a:r>
            <a:endParaRPr lang="ru-RU" altLang="ru-RU" dirty="0" smtClean="0"/>
          </a:p>
          <a:p>
            <a:pPr algn="ctr" eaLnBrk="0" hangingPunct="0"/>
            <a:r>
              <a:rPr lang="ru-RU" altLang="ru-RU" dirty="0" smtClean="0"/>
              <a:t>товарами </a:t>
            </a:r>
            <a:r>
              <a:rPr lang="ru-RU" altLang="ru-RU" dirty="0"/>
              <a:t>и услугами всей </a:t>
            </a:r>
            <a:r>
              <a:rPr lang="ru-RU" altLang="ru-RU" dirty="0" smtClean="0"/>
              <a:t>страны!</a:t>
            </a:r>
            <a:endParaRPr lang="en-US" altLang="ru-RU" dirty="0"/>
          </a:p>
        </p:txBody>
      </p:sp>
      <p:sp>
        <p:nvSpPr>
          <p:cNvPr id="15" name="AutoShape 4"/>
          <p:cNvSpPr>
            <a:spLocks noChangeArrowheads="1"/>
          </p:cNvSpPr>
          <p:nvPr/>
        </p:nvSpPr>
        <p:spPr bwMode="blackWhite">
          <a:xfrm>
            <a:off x="681859" y="4684709"/>
            <a:ext cx="2369777" cy="669961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chemeClr val="accent1">
                  <a:gamma/>
                  <a:shade val="60784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60784"/>
                  <a:invGamma/>
                </a:schemeClr>
              </a:gs>
            </a:gsLst>
            <a:lin ang="2700000" scaled="1"/>
          </a:gra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altLang="ru-RU" sz="1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ЭКСПОРТ </a:t>
            </a:r>
            <a:endParaRPr lang="ru-RU" altLang="ru-RU" sz="1200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  <a:p>
            <a:pPr algn="ctr" eaLnBrk="0" hangingPunct="0"/>
            <a:r>
              <a:rPr lang="ru-RU" altLang="ru-RU" sz="1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КОМПЬЮТЕРНЫХ </a:t>
            </a:r>
            <a:r>
              <a:rPr lang="ru-RU" altLang="ru-RU" sz="1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УСЛУГ</a:t>
            </a:r>
            <a:endParaRPr lang="en-US" altLang="ru-RU" sz="1200" b="1" dirty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</p:txBody>
      </p:sp>
      <p:graphicFrame>
        <p:nvGraphicFramePr>
          <p:cNvPr id="17" name="Диаграмма 16"/>
          <p:cNvGraphicFramePr/>
          <p:nvPr>
            <p:extLst>
              <p:ext uri="{D42A27DB-BD31-4B8C-83A1-F6EECF244321}">
                <p14:modId xmlns:p14="http://schemas.microsoft.com/office/powerpoint/2010/main" val="640369455"/>
              </p:ext>
            </p:extLst>
          </p:nvPr>
        </p:nvGraphicFramePr>
        <p:xfrm>
          <a:off x="2693305" y="3855513"/>
          <a:ext cx="5695119" cy="26976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5740369" y="4263450"/>
            <a:ext cx="79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320</a:t>
            </a:r>
            <a:r>
              <a:rPr lang="en-US" dirty="0" smtClean="0"/>
              <a:t>$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5939235" y="4835024"/>
            <a:ext cx="79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3F1F53"/>
                </a:solidFill>
              </a:rPr>
              <a:t>266$</a:t>
            </a:r>
            <a:endParaRPr lang="ru-RU" dirty="0">
              <a:solidFill>
                <a:srgbClr val="3F1F53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051848" y="5093581"/>
            <a:ext cx="79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3F1F53"/>
                </a:solidFill>
              </a:rPr>
              <a:t>160$</a:t>
            </a:r>
            <a:endParaRPr lang="ru-RU" dirty="0">
              <a:solidFill>
                <a:srgbClr val="3F1F53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257104" y="4921849"/>
            <a:ext cx="79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3F1F53"/>
                </a:solidFill>
              </a:rPr>
              <a:t>156$</a:t>
            </a:r>
            <a:endParaRPr lang="ru-RU" dirty="0">
              <a:solidFill>
                <a:srgbClr val="3F1F53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104560" y="4546776"/>
            <a:ext cx="79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135$</a:t>
            </a:r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4300661" y="4270427"/>
            <a:ext cx="79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117$</a:t>
            </a:r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4837208" y="4155446"/>
            <a:ext cx="7947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75$</a:t>
            </a:r>
            <a:endParaRPr lang="ru-RU" sz="1400" dirty="0"/>
          </a:p>
        </p:txBody>
      </p:sp>
      <p:sp>
        <p:nvSpPr>
          <p:cNvPr id="25" name="TextBox 24"/>
          <p:cNvSpPr txBox="1"/>
          <p:nvPr/>
        </p:nvSpPr>
        <p:spPr>
          <a:xfrm>
            <a:off x="5196691" y="4148995"/>
            <a:ext cx="6449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56$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238230789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04825"/>
            <a:ext cx="5436096" cy="563563"/>
          </a:xfrm>
        </p:spPr>
        <p:txBody>
          <a:bodyPr/>
          <a:lstStyle/>
          <a:p>
            <a:r>
              <a:rPr dirty="0" lang="ru-RU" smtClean="0" sz="2400"/>
              <a:t>Президент Республики Беларусь</a:t>
            </a:r>
            <a:endParaRPr dirty="0" lang="ru-RU" sz="240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43808" y="1484784"/>
            <a:ext cx="5976664" cy="4968552"/>
          </a:xfrm>
        </p:spPr>
        <p:txBody>
          <a:bodyPr/>
          <a:lstStyle/>
          <a:p>
            <a:pPr indent="0" marL="0">
              <a:buNone/>
            </a:pPr>
            <a:r>
              <a:rPr dirty="0" i="1" lang="ru-RU" sz="2800"/>
              <a:t>«Кто в этой гонке проиграет – рискует потерять всё, в том числе и страну. По сути, у нас нет другого выбора – мы должны быть среди лидеров. </a:t>
            </a:r>
            <a:r>
              <a:rPr dirty="0" i="1" lang="ru-RU" smtClean="0" sz="2800"/>
              <a:t/>
            </a:r>
            <a:br>
              <a:rPr dirty="0" i="1" lang="ru-RU" smtClean="0" sz="2800"/>
            </a:br>
            <a:r>
              <a:rPr dirty="0" i="1" lang="ru-RU" smtClean="0" sz="2800"/>
              <a:t>Это </a:t>
            </a:r>
            <a:r>
              <a:rPr dirty="0" i="1" lang="ru-RU" sz="2800"/>
              <a:t>– вопрос не только научных амбиций, но </a:t>
            </a:r>
            <a:r>
              <a:rPr dirty="0" i="1" lang="ru-RU" smtClean="0" sz="2800"/>
              <a:t>и сохранения нашей государственности </a:t>
            </a:r>
            <a:br>
              <a:rPr dirty="0" i="1" lang="ru-RU" smtClean="0" sz="2800"/>
            </a:br>
            <a:r>
              <a:rPr dirty="0" i="1" lang="ru-RU" smtClean="0" sz="2800"/>
              <a:t>и </a:t>
            </a:r>
            <a:r>
              <a:rPr dirty="0" i="1" lang="ru-RU" sz="2800"/>
              <a:t>белорусской нации</a:t>
            </a:r>
            <a:r>
              <a:rPr dirty="0" i="1" lang="ru-RU" smtClean="0" sz="2800"/>
              <a:t>».</a:t>
            </a:r>
          </a:p>
          <a:p>
            <a:pPr indent="0" marL="0">
              <a:buNone/>
            </a:pPr>
            <a:endParaRPr dirty="0" i="1" lang="ru-RU" sz="2800"/>
          </a:p>
          <a:p>
            <a:pPr indent="0" marL="0">
              <a:buNone/>
            </a:pPr>
            <a:r>
              <a:rPr dirty="0" lang="ru-RU" smtClean="0" sz="1400"/>
              <a:t>			25 </a:t>
            </a:r>
            <a:r>
              <a:rPr dirty="0" lang="ru-RU" sz="1400"/>
              <a:t>января 2022 г. на </a:t>
            </a:r>
            <a:r>
              <a:rPr dirty="0" lang="ru-RU" smtClean="0" sz="1400"/>
              <a:t>заседании-				совещании </a:t>
            </a:r>
            <a:r>
              <a:rPr dirty="0" lang="ru-RU" sz="1400"/>
              <a:t>с научной </a:t>
            </a:r>
            <a:r>
              <a:rPr dirty="0" lang="ru-RU" smtClean="0" sz="1400"/>
              <a:t>				общественностью страны</a:t>
            </a:r>
            <a:endParaRPr dirty="0" i="1" lang="ru-RU" smtClean="0" sz="1400"/>
          </a:p>
          <a:p>
            <a:pPr indent="0" marL="0">
              <a:buNone/>
            </a:pPr>
            <a:endParaRPr dirty="0" lang="ru-RU" sz="2800"/>
          </a:p>
        </p:txBody>
      </p:sp>
      <p:sp>
        <p:nvSpPr>
          <p:cNvPr id="5" name="Номер слайда 4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E7B5224D-1794-428C-ACE5-87EAC99C5C24}" type="slidenum">
              <a:rPr altLang="ru-RU" lang="en-US" smtClean="0"/>
              <a:pPr/>
              <a:t>2</a:t>
            </a:fld>
            <a:endParaRPr altLang="ru-RU" lang="en-US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" l="79" r="47" t="156"/>
          <a:stretch/>
        </p:blipFill>
        <p:spPr>
          <a:xfrm>
            <a:off x="251520" y="2852936"/>
            <a:ext cx="2664295" cy="22322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197797480"/>
      </p:ext>
    </p:extLst>
  </p:cSld>
  <p:clrMapOvr>
    <a:masterClrMapping/>
  </p:clrMapOvr>
  <p:transition spd="slow">
    <p:push dir="u"/>
  </p:transition>
  <p:timing>
    <p:tnLst>
      <p:par>
        <p:cTn dur="indefinite" id="1" nodeType="tmRoot" restart="never"/>
      </p:par>
    </p:tnLst>
  </p:timing>
</p:sld>
</file>

<file path=ppt/slides/slide20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E7B5224D-1794-428C-ACE5-87EAC99C5C24}" type="slidenum">
              <a:rPr altLang="ru-RU" lang="en-US" smtClean="0"/>
              <a:pPr/>
              <a:t>20</a:t>
            </a:fld>
            <a:endParaRPr altLang="ru-RU" lang="en-US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79512" y="476672"/>
            <a:ext cx="5256584" cy="563563"/>
          </a:xfrm>
        </p:spPr>
        <p:txBody>
          <a:bodyPr/>
          <a:lstStyle/>
          <a:p>
            <a:r>
              <a:rPr dirty="0" lang="ru-RU" smtClean="0" sz="2400"/>
              <a:t>ОСНОВНЫЕ ДОСТИЖЕНИЯ БЕЛОРУССКОЙ НАУКИ</a:t>
            </a:r>
            <a:endParaRPr dirty="0" lang="ru-RU" sz="2400"/>
          </a:p>
        </p:txBody>
      </p:sp>
      <p:sp>
        <p:nvSpPr>
          <p:cNvPr id="6" name="TextBox 5"/>
          <p:cNvSpPr txBox="1"/>
          <p:nvPr/>
        </p:nvSpPr>
        <p:spPr>
          <a:xfrm>
            <a:off x="5758456" y="416858"/>
            <a:ext cx="3384376" cy="707886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dirty="0" lang="en-US" smtClean="0" sz="2000"/>
              <a:t>IT</a:t>
            </a:r>
            <a:r>
              <a:rPr dirty="0" lang="ru-RU" sz="2000"/>
              <a:t> </a:t>
            </a:r>
            <a:r>
              <a:rPr dirty="0" lang="ru-RU" smtClean="0" sz="2000"/>
              <a:t>и космические технологии</a:t>
            </a:r>
            <a:endParaRPr dirty="0" lang="ru-RU" sz="2000"/>
          </a:p>
        </p:txBody>
      </p:sp>
      <p:sp>
        <p:nvSpPr>
          <p:cNvPr id="7" name="AutoShape 4"/>
          <p:cNvSpPr>
            <a:spLocks noChangeArrowheads="1"/>
          </p:cNvSpPr>
          <p:nvPr/>
        </p:nvSpPr>
        <p:spPr bwMode="blackWhite">
          <a:xfrm>
            <a:off x="438027" y="1700808"/>
            <a:ext cx="3845941" cy="864096"/>
          </a:xfrm>
          <a:prstGeom prst="roundRect">
            <a:avLst>
              <a:gd fmla="val 9106" name="adj"/>
            </a:avLst>
          </a:prstGeom>
          <a:gradFill rotWithShape="1">
            <a:gsLst>
              <a:gs pos="0">
                <a:schemeClr val="accent1">
                  <a:gamma/>
                  <a:shade val="60784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60784"/>
                  <a:invGamma/>
                </a:schemeClr>
              </a:gs>
            </a:gsLst>
            <a:lin ang="2700000" scaled="1"/>
          </a:gra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 anchor="ctr" wrap="none"/>
          <a:lstStyle/>
          <a:p>
            <a:pPr algn="ctr" eaLnBrk="0" hangingPunct="0"/>
            <a:r>
              <a:rPr altLang="ru-RU" b="1" dirty="0" lang="ru-RU" smtClean="0" sz="1400">
                <a:effectLst>
                  <a:outerShdw algn="tl" blurRad="38100" dir="2700000" dist="38100">
                    <a:srgbClr val="000000"/>
                  </a:outerShdw>
                </a:effectLst>
                <a:latin charset="0" panose="020B0604030504040204" pitchFamily="34" typeface="Verdana"/>
              </a:rPr>
              <a:t>Белорусская космическая система </a:t>
            </a:r>
          </a:p>
          <a:p>
            <a:pPr algn="ctr" eaLnBrk="0" hangingPunct="0"/>
            <a:r>
              <a:rPr altLang="ru-RU" b="1" dirty="0" lang="ru-RU" smtClean="0" sz="1400">
                <a:effectLst>
                  <a:outerShdw algn="tl" blurRad="38100" dir="2700000" dist="38100">
                    <a:srgbClr val="000000"/>
                  </a:outerShdw>
                </a:effectLst>
                <a:latin charset="0" panose="020B0604030504040204" pitchFamily="34" typeface="Verdana"/>
              </a:rPr>
              <a:t>дистанционного </a:t>
            </a:r>
            <a:r>
              <a:rPr altLang="ru-RU" b="1" dirty="0" lang="ru-RU" sz="1400">
                <a:effectLst>
                  <a:outerShdw algn="tl" blurRad="38100" dir="2700000" dist="38100">
                    <a:srgbClr val="000000"/>
                  </a:outerShdw>
                </a:effectLst>
                <a:latin charset="0" panose="020B0604030504040204" pitchFamily="34" typeface="Verdana"/>
              </a:rPr>
              <a:t>зондирования </a:t>
            </a:r>
            <a:endParaRPr altLang="ru-RU" b="1" dirty="0" lang="ru-RU" smtClean="0" sz="1400">
              <a:effectLst>
                <a:outerShdw algn="tl" blurRad="38100" dir="2700000" dist="38100">
                  <a:srgbClr val="000000"/>
                </a:outerShdw>
              </a:effectLst>
              <a:latin charset="0" panose="020B0604030504040204" pitchFamily="34" typeface="Verdana"/>
            </a:endParaRPr>
          </a:p>
          <a:p>
            <a:pPr algn="ctr" eaLnBrk="0" hangingPunct="0"/>
            <a:r>
              <a:rPr altLang="ru-RU" b="1" dirty="0" lang="ru-RU" smtClean="0" sz="1400">
                <a:effectLst>
                  <a:outerShdw algn="tl" blurRad="38100" dir="2700000" dist="38100">
                    <a:srgbClr val="000000"/>
                  </a:outerShdw>
                </a:effectLst>
                <a:latin charset="0" panose="020B0604030504040204" pitchFamily="34" typeface="Verdana"/>
              </a:rPr>
              <a:t>Земли, (2012 год) </a:t>
            </a:r>
            <a:endParaRPr altLang="ru-RU" b="1" dirty="0" lang="en-US" sz="1400">
              <a:effectLst>
                <a:outerShdw algn="tl" blurRad="38100" dir="2700000" dist="38100">
                  <a:srgbClr val="000000"/>
                </a:outerShdw>
              </a:effectLst>
              <a:latin charset="0" panose="020B0604030504040204" pitchFamily="34" typeface="Verdana"/>
            </a:endParaRPr>
          </a:p>
        </p:txBody>
      </p:sp>
      <p:sp>
        <p:nvSpPr>
          <p:cNvPr id="8" name="AutoShape 4"/>
          <p:cNvSpPr>
            <a:spLocks noChangeArrowheads="1"/>
          </p:cNvSpPr>
          <p:nvPr/>
        </p:nvSpPr>
        <p:spPr bwMode="blackWhite">
          <a:xfrm>
            <a:off x="4826011" y="1700808"/>
            <a:ext cx="3845941" cy="864096"/>
          </a:xfrm>
          <a:prstGeom prst="roundRect">
            <a:avLst>
              <a:gd fmla="val 9106" name="adj"/>
            </a:avLst>
          </a:prstGeom>
          <a:gradFill rotWithShape="1">
            <a:gsLst>
              <a:gs pos="0">
                <a:schemeClr val="accent1">
                  <a:gamma/>
                  <a:shade val="60784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60784"/>
                  <a:invGamma/>
                </a:schemeClr>
              </a:gs>
            </a:gsLst>
            <a:lin ang="2700000" scaled="1"/>
          </a:gra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 anchor="ctr" wrap="none"/>
          <a:lstStyle/>
          <a:p>
            <a:pPr algn="ctr" eaLnBrk="0" hangingPunct="0"/>
            <a:r>
              <a:rPr altLang="ru-RU" b="1" dirty="0" lang="ru-RU">
                <a:effectLst>
                  <a:outerShdw algn="tl" blurRad="38100" dir="2700000" dist="38100">
                    <a:srgbClr val="000000"/>
                  </a:outerShdw>
                </a:effectLst>
                <a:latin charset="0" panose="020B0604030504040204" pitchFamily="34" typeface="Verdana"/>
              </a:rPr>
              <a:t>отснято 15,5 млн км²</a:t>
            </a:r>
            <a:endParaRPr altLang="ru-RU" b="1" dirty="0" lang="en-US">
              <a:effectLst>
                <a:outerShdw algn="tl" blurRad="38100" dir="2700000" dist="38100">
                  <a:srgbClr val="000000"/>
                </a:outerShdw>
              </a:effectLst>
              <a:latin charset="0" panose="020B0604030504040204" pitchFamily="34" typeface="Verdana"/>
            </a:endParaRPr>
          </a:p>
        </p:txBody>
      </p:sp>
      <p:cxnSp>
        <p:nvCxnSpPr>
          <p:cNvPr id="10" name="Прямая со стрелкой 9"/>
          <p:cNvCxnSpPr>
            <a:stCxn id="7" idx="3"/>
            <a:endCxn id="8" idx="1"/>
          </p:cNvCxnSpPr>
          <p:nvPr/>
        </p:nvCxnSpPr>
        <p:spPr>
          <a:xfrm>
            <a:off x="4283968" y="2132856"/>
            <a:ext cx="54204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AutoShape 4"/>
          <p:cNvSpPr>
            <a:spLocks noChangeArrowheads="1"/>
          </p:cNvSpPr>
          <p:nvPr/>
        </p:nvSpPr>
        <p:spPr bwMode="blackWhite">
          <a:xfrm>
            <a:off x="438027" y="2940596"/>
            <a:ext cx="3845941" cy="864096"/>
          </a:xfrm>
          <a:prstGeom prst="roundRect">
            <a:avLst>
              <a:gd fmla="val 9106" name="adj"/>
            </a:avLst>
          </a:prstGeom>
          <a:gradFill rotWithShape="1">
            <a:gsLst>
              <a:gs pos="0">
                <a:schemeClr val="accent1">
                  <a:gamma/>
                  <a:shade val="60784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60784"/>
                  <a:invGamma/>
                </a:schemeClr>
              </a:gs>
            </a:gsLst>
            <a:lin ang="2700000" scaled="1"/>
          </a:gra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 anchor="ctr" wrap="none"/>
          <a:lstStyle/>
          <a:p>
            <a:pPr algn="ctr" eaLnBrk="0" hangingPunct="0"/>
            <a:r>
              <a:rPr altLang="ru-RU" b="1" dirty="0" err="1" lang="ru-RU" smtClean="0">
                <a:effectLst>
                  <a:outerShdw algn="tl" blurRad="38100" dir="2700000" dist="38100">
                    <a:srgbClr val="000000"/>
                  </a:outerShdw>
                </a:effectLst>
                <a:latin charset="0" panose="020B0604030504040204" pitchFamily="34" typeface="Verdana"/>
              </a:rPr>
              <a:t>Импортозамещение</a:t>
            </a:r>
            <a:r>
              <a:rPr altLang="ru-RU" b="1" dirty="0" lang="ru-RU" smtClean="0">
                <a:effectLst>
                  <a:outerShdw algn="tl" blurRad="38100" dir="2700000" dist="38100">
                    <a:srgbClr val="000000"/>
                  </a:outerShdw>
                </a:effectLst>
                <a:latin charset="0" panose="020B0604030504040204" pitchFamily="34" typeface="Verdana"/>
              </a:rPr>
              <a:t> </a:t>
            </a:r>
          </a:p>
          <a:p>
            <a:pPr algn="ctr" eaLnBrk="0" hangingPunct="0"/>
            <a:r>
              <a:rPr altLang="ru-RU" b="1" dirty="0" lang="ru-RU" smtClean="0">
                <a:effectLst>
                  <a:outerShdw algn="tl" blurRad="38100" dir="2700000" dist="38100">
                    <a:srgbClr val="000000"/>
                  </a:outerShdw>
                </a:effectLst>
                <a:latin charset="0" panose="020B0604030504040204" pitchFamily="34" typeface="Verdana"/>
              </a:rPr>
              <a:t>27,9 млн долларов США</a:t>
            </a:r>
            <a:endParaRPr altLang="ru-RU" b="1" dirty="0" lang="en-US">
              <a:effectLst>
                <a:outerShdw algn="tl" blurRad="38100" dir="2700000" dist="38100">
                  <a:srgbClr val="000000"/>
                </a:outerShdw>
              </a:effectLst>
              <a:latin charset="0" panose="020B0604030504040204" pitchFamily="34" typeface="Verdana"/>
            </a:endParaRPr>
          </a:p>
        </p:txBody>
      </p:sp>
      <p:cxnSp>
        <p:nvCxnSpPr>
          <p:cNvPr id="13" name="Прямая со стрелкой 12"/>
          <p:cNvCxnSpPr>
            <a:stCxn id="7" idx="2"/>
            <a:endCxn id="11" idx="0"/>
          </p:cNvCxnSpPr>
          <p:nvPr/>
        </p:nvCxnSpPr>
        <p:spPr>
          <a:xfrm>
            <a:off x="2360998" y="2564904"/>
            <a:ext cx="0" cy="3756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AutoShape 4"/>
          <p:cNvSpPr>
            <a:spLocks noChangeArrowheads="1"/>
          </p:cNvSpPr>
          <p:nvPr/>
        </p:nvSpPr>
        <p:spPr bwMode="blackWhite">
          <a:xfrm>
            <a:off x="4848891" y="2940596"/>
            <a:ext cx="3845941" cy="864096"/>
          </a:xfrm>
          <a:prstGeom prst="roundRect">
            <a:avLst>
              <a:gd fmla="val 9106" name="adj"/>
            </a:avLst>
          </a:prstGeom>
          <a:gradFill rotWithShape="1">
            <a:gsLst>
              <a:gs pos="0">
                <a:schemeClr val="accent1">
                  <a:gamma/>
                  <a:shade val="60784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60784"/>
                  <a:invGamma/>
                </a:schemeClr>
              </a:gs>
            </a:gsLst>
            <a:lin ang="2700000" scaled="1"/>
          </a:gra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 anchor="ctr" wrap="none"/>
          <a:lstStyle/>
          <a:p>
            <a:pPr algn="ctr" eaLnBrk="0" hangingPunct="0"/>
            <a:r>
              <a:rPr altLang="ru-RU" b="1" dirty="0" lang="ru-RU" smtClean="0" sz="1400">
                <a:effectLst>
                  <a:outerShdw algn="tl" blurRad="38100" dir="2700000" dist="38100">
                    <a:srgbClr val="000000"/>
                  </a:outerShdw>
                </a:effectLst>
                <a:latin charset="0" panose="020B0604030504040204" pitchFamily="34" typeface="Verdana"/>
              </a:rPr>
              <a:t>Белорусская девушка – космонавт </a:t>
            </a:r>
          </a:p>
          <a:p>
            <a:pPr algn="ctr" eaLnBrk="0" hangingPunct="0"/>
            <a:r>
              <a:rPr altLang="ru-RU" b="1" dirty="0" lang="ru-RU" smtClean="0" sz="1400">
                <a:effectLst>
                  <a:outerShdw algn="tl" blurRad="38100" dir="2700000" dist="38100">
                    <a:srgbClr val="000000"/>
                  </a:outerShdw>
                </a:effectLst>
                <a:latin charset="0" panose="020B0604030504040204" pitchFamily="34" typeface="Verdana"/>
              </a:rPr>
              <a:t>отправится на Международную </a:t>
            </a:r>
          </a:p>
          <a:p>
            <a:pPr algn="ctr" eaLnBrk="0" hangingPunct="0"/>
            <a:r>
              <a:rPr altLang="ru-RU" b="1" dirty="0" lang="ru-RU" smtClean="0" sz="1400">
                <a:effectLst>
                  <a:outerShdw algn="tl" blurRad="38100" dir="2700000" dist="38100">
                    <a:srgbClr val="000000"/>
                  </a:outerShdw>
                </a:effectLst>
                <a:latin charset="0" panose="020B0604030504040204" pitchFamily="34" typeface="Verdana"/>
              </a:rPr>
              <a:t>космическую станцию</a:t>
            </a:r>
            <a:endParaRPr altLang="ru-RU" b="1" dirty="0" lang="en-US" sz="1400">
              <a:effectLst>
                <a:outerShdw algn="tl" blurRad="38100" dir="2700000" dist="38100">
                  <a:srgbClr val="000000"/>
                </a:outerShdw>
              </a:effectLst>
              <a:latin charset="0" panose="020B0604030504040204" pitchFamily="34" typeface="Verdana"/>
            </a:endParaRP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1" l="50" r="102" t="215"/>
          <a:stretch/>
        </p:blipFill>
        <p:spPr>
          <a:xfrm>
            <a:off x="2119387" y="3948709"/>
            <a:ext cx="4871204" cy="2604491"/>
          </a:xfrm>
          <a:prstGeom prst="rect">
            <a:avLst/>
          </a:prstGeom>
        </p:spPr>
      </p:pic>
      <p:sp>
        <p:nvSpPr>
          <p:cNvPr id="16" name="AutoShape 4"/>
          <p:cNvSpPr>
            <a:spLocks noChangeArrowheads="1"/>
          </p:cNvSpPr>
          <p:nvPr/>
        </p:nvSpPr>
        <p:spPr bwMode="blackWhite">
          <a:xfrm>
            <a:off x="323528" y="5883239"/>
            <a:ext cx="1741928" cy="669961"/>
          </a:xfrm>
          <a:prstGeom prst="roundRect">
            <a:avLst>
              <a:gd fmla="val 9106" name="adj"/>
            </a:avLst>
          </a:prstGeom>
          <a:gradFill rotWithShape="1">
            <a:gsLst>
              <a:gs pos="0">
                <a:schemeClr val="accent1">
                  <a:gamma/>
                  <a:shade val="60784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60784"/>
                  <a:invGamma/>
                </a:schemeClr>
              </a:gs>
            </a:gsLst>
            <a:lin ang="2700000" scaled="1"/>
          </a:gra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 anchor="ctr" wrap="none"/>
          <a:lstStyle/>
          <a:p>
            <a:pPr algn="ctr" eaLnBrk="0" hangingPunct="0"/>
            <a:r>
              <a:rPr altLang="ru-RU" b="1" dirty="0" lang="ru-RU" smtClean="0" sz="1200">
                <a:effectLst>
                  <a:outerShdw algn="tl" blurRad="38100" dir="2700000" dist="38100">
                    <a:srgbClr val="000000"/>
                  </a:outerShdw>
                </a:effectLst>
                <a:latin charset="0" panose="020B0604030504040204" pitchFamily="34" typeface="Verdana"/>
              </a:rPr>
              <a:t>6 претенденток</a:t>
            </a:r>
            <a:endParaRPr altLang="ru-RU" b="1" dirty="0" lang="en-US" sz="1200">
              <a:effectLst>
                <a:outerShdw algn="tl" blurRad="38100" dir="2700000" dist="38100">
                  <a:srgbClr val="000000"/>
                </a:outerShdw>
              </a:effectLst>
              <a:latin charset="0" panose="020B0604030504040204" pitchFamily="34"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104982606"/>
      </p:ext>
    </p:extLst>
  </p:cSld>
  <p:clrMapOvr>
    <a:masterClrMapping/>
  </p:clrMapOvr>
  <p:transition spd="slow">
    <p:push dir="u"/>
  </p:transition>
  <p:timing>
    <p:tnLst>
      <p:par>
        <p:cTn dur="indefinite" id="1" nodeType="tmRoot" restart="never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5224D-1794-428C-ACE5-87EAC99C5C24}" type="slidenum">
              <a:rPr lang="en-US" altLang="ru-RU" smtClean="0"/>
              <a:pPr/>
              <a:t>21</a:t>
            </a:fld>
            <a:endParaRPr lang="en-US" altLang="ru-RU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79512" y="476672"/>
            <a:ext cx="5256584" cy="563563"/>
          </a:xfrm>
        </p:spPr>
        <p:txBody>
          <a:bodyPr/>
          <a:lstStyle/>
          <a:p>
            <a:r>
              <a:rPr lang="ru-RU" sz="2400" dirty="0" smtClean="0"/>
              <a:t>ОСНОВНЫЕ ДОСТИЖЕНИЯ БЕЛОРУССКОЙ НАУКИ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5758456" y="416858"/>
            <a:ext cx="33843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Военно-техническая сфера</a:t>
            </a:r>
            <a:endParaRPr lang="ru-RU" sz="2000" dirty="0"/>
          </a:p>
        </p:txBody>
      </p:sp>
      <p:sp>
        <p:nvSpPr>
          <p:cNvPr id="17" name="AutoShape 36"/>
          <p:cNvSpPr>
            <a:spLocks noChangeArrowheads="1"/>
          </p:cNvSpPr>
          <p:nvPr/>
        </p:nvSpPr>
        <p:spPr bwMode="invGray">
          <a:xfrm>
            <a:off x="395536" y="1412776"/>
            <a:ext cx="8352928" cy="576451"/>
          </a:xfrm>
          <a:prstGeom prst="roundRect">
            <a:avLst>
              <a:gd name="adj" fmla="val 50000"/>
            </a:avLst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100000">
                      <a:schemeClr val="bg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3187806" algn="ctr" rotWithShape="0">
                    <a:srgbClr val="001D3A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altLang="ru-RU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Основные научно-технологические результаты </a:t>
            </a:r>
            <a:endParaRPr lang="ru-RU" altLang="ru-RU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  <a:p>
            <a:pPr algn="ctr" eaLnBrk="0" hangingPunct="0"/>
            <a:r>
              <a:rPr lang="ru-RU" altLang="ru-RU" b="1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Госкомвоенпрома</a:t>
            </a:r>
            <a:r>
              <a:rPr lang="ru-RU" altLang="ru-RU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, достигнутые в 2021–2022 гг.:</a:t>
            </a:r>
            <a:endParaRPr lang="en-US" altLang="ru-RU" b="1" dirty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</p:txBody>
      </p:sp>
      <p:sp>
        <p:nvSpPr>
          <p:cNvPr id="18" name="AutoShape 36"/>
          <p:cNvSpPr>
            <a:spLocks noChangeArrowheads="1"/>
          </p:cNvSpPr>
          <p:nvPr/>
        </p:nvSpPr>
        <p:spPr bwMode="invGray">
          <a:xfrm>
            <a:off x="399000" y="2359496"/>
            <a:ext cx="3816424" cy="576451"/>
          </a:xfrm>
          <a:prstGeom prst="roundRect">
            <a:avLst>
              <a:gd name="adj" fmla="val 50000"/>
            </a:avLst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100000">
                      <a:schemeClr val="bg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3187806" algn="ctr" rotWithShape="0">
                    <a:srgbClr val="001D3A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altLang="ru-RU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ракетная система </a:t>
            </a:r>
            <a:endParaRPr lang="ru-RU" altLang="ru-RU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  <a:p>
            <a:pPr algn="ctr" eaLnBrk="0" hangingPunct="0"/>
            <a:r>
              <a:rPr lang="ru-RU" altLang="ru-RU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залпового </a:t>
            </a:r>
            <a:r>
              <a:rPr lang="ru-RU" altLang="ru-RU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огня ”Полонез“</a:t>
            </a:r>
            <a:endParaRPr lang="en-US" altLang="ru-RU" b="1" dirty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</p:txBody>
      </p:sp>
      <p:sp>
        <p:nvSpPr>
          <p:cNvPr id="19" name="AutoShape 36"/>
          <p:cNvSpPr>
            <a:spLocks noChangeArrowheads="1"/>
          </p:cNvSpPr>
          <p:nvPr/>
        </p:nvSpPr>
        <p:spPr bwMode="invGray">
          <a:xfrm>
            <a:off x="4870376" y="2378883"/>
            <a:ext cx="3878088" cy="557064"/>
          </a:xfrm>
          <a:prstGeom prst="roundRect">
            <a:avLst>
              <a:gd name="adj" fmla="val 50000"/>
            </a:avLst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100000">
                      <a:schemeClr val="bg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3187806" algn="ctr" rotWithShape="0">
                    <a:srgbClr val="001D3A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altLang="ru-RU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РСЗО калибра 122 </a:t>
            </a:r>
            <a:r>
              <a:rPr lang="ru-RU" altLang="ru-RU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мм</a:t>
            </a:r>
          </a:p>
          <a:p>
            <a:pPr algn="ctr" eaLnBrk="0" hangingPunct="0"/>
            <a:r>
              <a:rPr lang="ru-RU" altLang="ru-RU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 </a:t>
            </a:r>
            <a:r>
              <a:rPr lang="ru-RU" altLang="ru-RU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”Шквал“</a:t>
            </a:r>
            <a:endParaRPr lang="en-US" altLang="ru-RU" b="1" dirty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</p:txBody>
      </p:sp>
      <p:sp>
        <p:nvSpPr>
          <p:cNvPr id="20" name="AutoShape 36"/>
          <p:cNvSpPr>
            <a:spLocks noChangeArrowheads="1"/>
          </p:cNvSpPr>
          <p:nvPr/>
        </p:nvSpPr>
        <p:spPr bwMode="invGray">
          <a:xfrm>
            <a:off x="415040" y="3056860"/>
            <a:ext cx="3816424" cy="576451"/>
          </a:xfrm>
          <a:prstGeom prst="roundRect">
            <a:avLst>
              <a:gd name="adj" fmla="val 50000"/>
            </a:avLst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100000">
                      <a:schemeClr val="bg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3187806" algn="ctr" rotWithShape="0">
                    <a:srgbClr val="001D3A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altLang="ru-RU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ЗРК ближнего </a:t>
            </a:r>
            <a:r>
              <a:rPr lang="ru-RU" altLang="ru-RU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действия </a:t>
            </a:r>
            <a:endParaRPr lang="ru-RU" altLang="ru-RU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  <a:p>
            <a:pPr algn="ctr" eaLnBrk="0" hangingPunct="0"/>
            <a:r>
              <a:rPr lang="ru-RU" altLang="ru-RU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”</a:t>
            </a:r>
            <a:r>
              <a:rPr lang="ru-RU" altLang="ru-RU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Трио“</a:t>
            </a:r>
            <a:endParaRPr lang="en-US" altLang="ru-RU" b="1" dirty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</p:txBody>
      </p:sp>
      <p:sp>
        <p:nvSpPr>
          <p:cNvPr id="21" name="AutoShape 36"/>
          <p:cNvSpPr>
            <a:spLocks noChangeArrowheads="1"/>
          </p:cNvSpPr>
          <p:nvPr/>
        </p:nvSpPr>
        <p:spPr bwMode="invGray">
          <a:xfrm>
            <a:off x="4870376" y="3056860"/>
            <a:ext cx="3878088" cy="576451"/>
          </a:xfrm>
          <a:prstGeom prst="roundRect">
            <a:avLst>
              <a:gd name="adj" fmla="val 50000"/>
            </a:avLst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100000">
                      <a:schemeClr val="bg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3187806" algn="ctr" rotWithShape="0">
                    <a:srgbClr val="001D3A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altLang="ru-RU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Радиолокационная </a:t>
            </a:r>
          </a:p>
          <a:p>
            <a:pPr algn="ctr" eaLnBrk="0" hangingPunct="0"/>
            <a:r>
              <a:rPr lang="ru-RU" altLang="ru-RU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станция </a:t>
            </a:r>
            <a:r>
              <a:rPr lang="ru-RU" altLang="ru-RU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”Восток“</a:t>
            </a:r>
            <a:endParaRPr lang="en-US" altLang="ru-RU" b="1" dirty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</p:txBody>
      </p:sp>
      <p:sp>
        <p:nvSpPr>
          <p:cNvPr id="22" name="AutoShape 36"/>
          <p:cNvSpPr>
            <a:spLocks noChangeArrowheads="1"/>
          </p:cNvSpPr>
          <p:nvPr/>
        </p:nvSpPr>
        <p:spPr bwMode="invGray">
          <a:xfrm>
            <a:off x="429944" y="3754224"/>
            <a:ext cx="3816424" cy="576451"/>
          </a:xfrm>
          <a:prstGeom prst="roundRect">
            <a:avLst>
              <a:gd name="adj" fmla="val 50000"/>
            </a:avLst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100000">
                      <a:schemeClr val="bg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3187806" algn="ctr" rotWithShape="0">
                    <a:srgbClr val="001D3A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altLang="ru-RU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средства </a:t>
            </a:r>
            <a:endParaRPr lang="ru-RU" altLang="ru-RU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  <a:p>
            <a:pPr algn="ctr" eaLnBrk="0" hangingPunct="0"/>
            <a:r>
              <a:rPr lang="ru-RU" altLang="ru-RU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радиоэлектронной </a:t>
            </a:r>
            <a:r>
              <a:rPr lang="ru-RU" altLang="ru-RU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борьбы </a:t>
            </a:r>
            <a:endParaRPr lang="en-US" altLang="ru-RU" b="1" dirty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</p:txBody>
      </p:sp>
      <p:sp>
        <p:nvSpPr>
          <p:cNvPr id="23" name="AutoShape 36"/>
          <p:cNvSpPr>
            <a:spLocks noChangeArrowheads="1"/>
          </p:cNvSpPr>
          <p:nvPr/>
        </p:nvSpPr>
        <p:spPr bwMode="invGray">
          <a:xfrm>
            <a:off x="4901208" y="3754224"/>
            <a:ext cx="3816424" cy="576451"/>
          </a:xfrm>
          <a:prstGeom prst="roundRect">
            <a:avLst>
              <a:gd name="adj" fmla="val 50000"/>
            </a:avLst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100000">
                      <a:schemeClr val="bg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3187806" algn="ctr" rotWithShape="0">
                    <a:srgbClr val="001D3A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altLang="ru-RU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современные </a:t>
            </a:r>
            <a:endParaRPr lang="ru-RU" altLang="ru-RU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  <a:p>
            <a:pPr algn="ctr" eaLnBrk="0" hangingPunct="0"/>
            <a:r>
              <a:rPr lang="ru-RU" altLang="ru-RU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цифровые </a:t>
            </a:r>
            <a:r>
              <a:rPr lang="ru-RU" altLang="ru-RU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средства связи </a:t>
            </a:r>
            <a:endParaRPr lang="en-US" altLang="ru-RU" b="1" dirty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</p:txBody>
      </p:sp>
      <p:sp>
        <p:nvSpPr>
          <p:cNvPr id="24" name="AutoShape 36"/>
          <p:cNvSpPr>
            <a:spLocks noChangeArrowheads="1"/>
          </p:cNvSpPr>
          <p:nvPr/>
        </p:nvSpPr>
        <p:spPr bwMode="invGray">
          <a:xfrm>
            <a:off x="419584" y="4451588"/>
            <a:ext cx="3816424" cy="576451"/>
          </a:xfrm>
          <a:prstGeom prst="roundRect">
            <a:avLst>
              <a:gd name="adj" fmla="val 50000"/>
            </a:avLst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100000">
                      <a:schemeClr val="bg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3187806" algn="ctr" rotWithShape="0">
                    <a:srgbClr val="001D3A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altLang="ru-RU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автоматизированный </a:t>
            </a:r>
            <a:endParaRPr lang="ru-RU" altLang="ru-RU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  <a:p>
            <a:pPr algn="ctr" eaLnBrk="0" hangingPunct="0"/>
            <a:r>
              <a:rPr lang="ru-RU" altLang="ru-RU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комплекс </a:t>
            </a:r>
            <a:r>
              <a:rPr lang="ru-RU" altLang="ru-RU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разведки</a:t>
            </a:r>
            <a:endParaRPr lang="en-US" altLang="ru-RU" b="1" dirty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</p:txBody>
      </p:sp>
      <p:sp>
        <p:nvSpPr>
          <p:cNvPr id="25" name="AutoShape 36"/>
          <p:cNvSpPr>
            <a:spLocks noChangeArrowheads="1"/>
          </p:cNvSpPr>
          <p:nvPr/>
        </p:nvSpPr>
        <p:spPr bwMode="invGray">
          <a:xfrm>
            <a:off x="4870376" y="4451588"/>
            <a:ext cx="3816424" cy="576451"/>
          </a:xfrm>
          <a:prstGeom prst="roundRect">
            <a:avLst>
              <a:gd name="adj" fmla="val 50000"/>
            </a:avLst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100000">
                      <a:schemeClr val="bg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3187806" algn="ctr" rotWithShape="0">
                    <a:srgbClr val="001D3A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altLang="ru-RU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радиорелейная станция </a:t>
            </a:r>
            <a:endParaRPr lang="ru-RU" altLang="ru-RU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  <a:p>
            <a:pPr algn="ctr" eaLnBrk="0" hangingPunct="0"/>
            <a:r>
              <a:rPr lang="ru-RU" altLang="ru-RU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сантиметрового диапазона</a:t>
            </a:r>
            <a:endParaRPr lang="en-US" altLang="ru-RU" b="1" dirty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</p:txBody>
      </p:sp>
      <p:sp>
        <p:nvSpPr>
          <p:cNvPr id="26" name="AutoShape 36"/>
          <p:cNvSpPr>
            <a:spLocks noChangeArrowheads="1"/>
          </p:cNvSpPr>
          <p:nvPr/>
        </p:nvSpPr>
        <p:spPr bwMode="invGray">
          <a:xfrm>
            <a:off x="429944" y="5148952"/>
            <a:ext cx="3816424" cy="576451"/>
          </a:xfrm>
          <a:prstGeom prst="roundRect">
            <a:avLst>
              <a:gd name="adj" fmla="val 50000"/>
            </a:avLst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100000">
                      <a:schemeClr val="bg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3187806" algn="ctr" rotWithShape="0">
                    <a:srgbClr val="001D3A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altLang="ru-RU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комбинированная </a:t>
            </a:r>
            <a:endParaRPr lang="ru-RU" altLang="ru-RU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  <a:p>
            <a:pPr algn="ctr" eaLnBrk="0" hangingPunct="0"/>
            <a:r>
              <a:rPr lang="ru-RU" altLang="ru-RU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радиостанция </a:t>
            </a:r>
            <a:r>
              <a:rPr lang="ru-RU" altLang="ru-RU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Р-186Д</a:t>
            </a:r>
            <a:endParaRPr lang="en-US" altLang="ru-RU" b="1" dirty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</p:txBody>
      </p:sp>
      <p:sp>
        <p:nvSpPr>
          <p:cNvPr id="27" name="AutoShape 36"/>
          <p:cNvSpPr>
            <a:spLocks noChangeArrowheads="1"/>
          </p:cNvSpPr>
          <p:nvPr/>
        </p:nvSpPr>
        <p:spPr bwMode="invGray">
          <a:xfrm>
            <a:off x="4870376" y="5158472"/>
            <a:ext cx="3816424" cy="1294864"/>
          </a:xfrm>
          <a:prstGeom prst="roundRect">
            <a:avLst>
              <a:gd name="adj" fmla="val 50000"/>
            </a:avLst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100000">
                      <a:schemeClr val="bg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3187806" algn="ctr" rotWithShape="0">
                    <a:srgbClr val="001D3A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altLang="ru-RU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модернизация </a:t>
            </a:r>
            <a:r>
              <a:rPr lang="ru-RU" altLang="ru-RU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реактивных </a:t>
            </a:r>
            <a:endParaRPr lang="ru-RU" altLang="ru-RU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  <a:p>
            <a:pPr algn="ctr" eaLnBrk="0" hangingPunct="0"/>
            <a:r>
              <a:rPr lang="ru-RU" altLang="ru-RU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систем залпового </a:t>
            </a:r>
            <a:r>
              <a:rPr lang="ru-RU" altLang="ru-RU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огня </a:t>
            </a:r>
            <a:endParaRPr lang="ru-RU" altLang="ru-RU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  <a:p>
            <a:pPr algn="ctr" eaLnBrk="0" hangingPunct="0"/>
            <a:r>
              <a:rPr lang="ru-RU" altLang="ru-RU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”</a:t>
            </a:r>
            <a:r>
              <a:rPr lang="ru-RU" altLang="ru-RU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Ураган-М“ и ”Белград-2“ </a:t>
            </a:r>
            <a:endParaRPr lang="en-US" altLang="ru-RU" b="1" dirty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576260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E7B5224D-1794-428C-ACE5-87EAC99C5C24}" type="slidenum">
              <a:rPr altLang="ru-RU" lang="en-US" smtClean="0"/>
              <a:pPr/>
              <a:t>22</a:t>
            </a:fld>
            <a:endParaRPr altLang="ru-RU" lang="en-US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79512" y="476672"/>
            <a:ext cx="5256584" cy="563563"/>
          </a:xfrm>
        </p:spPr>
        <p:txBody>
          <a:bodyPr/>
          <a:lstStyle/>
          <a:p>
            <a:r>
              <a:rPr dirty="0" lang="ru-RU" smtClean="0" sz="2400"/>
              <a:t>ОСНОВНЫЕ ДОСТИЖЕНИЯ БЕЛОРУССКОЙ НАУКИ</a:t>
            </a:r>
            <a:endParaRPr dirty="0" lang="ru-RU" sz="2400"/>
          </a:p>
        </p:txBody>
      </p:sp>
      <p:sp>
        <p:nvSpPr>
          <p:cNvPr id="6" name="TextBox 5"/>
          <p:cNvSpPr txBox="1"/>
          <p:nvPr/>
        </p:nvSpPr>
        <p:spPr>
          <a:xfrm>
            <a:off x="5758456" y="416858"/>
            <a:ext cx="3384376" cy="707886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dirty="0" lang="ru-RU" smtClean="0" sz="2000"/>
              <a:t>Военно-техническая сфера</a:t>
            </a:r>
            <a:endParaRPr dirty="0" lang="ru-RU" sz="2000"/>
          </a:p>
        </p:txBody>
      </p:sp>
      <p:sp>
        <p:nvSpPr>
          <p:cNvPr id="17" name="AutoShape 36"/>
          <p:cNvSpPr>
            <a:spLocks noChangeArrowheads="1"/>
          </p:cNvSpPr>
          <p:nvPr/>
        </p:nvSpPr>
        <p:spPr bwMode="invGray">
          <a:xfrm>
            <a:off x="395536" y="1412776"/>
            <a:ext cx="8352928" cy="576451"/>
          </a:xfrm>
          <a:prstGeom prst="roundRect">
            <a:avLst>
              <a:gd fmla="val 50000" name="adj"/>
            </a:avLst>
          </a:prstGeom>
          <a:noFill/>
          <a:ln algn="ctr"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100000">
                      <a:schemeClr val="bg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algn="ctr" dir="3187806" dist="63500" rotWithShape="0">
                    <a:srgbClr val="001D3A"/>
                  </a:outerShdw>
                </a:effectLst>
              </a14:hiddenEffects>
            </a:ext>
          </a:extLst>
        </p:spPr>
        <p:txBody>
          <a:bodyPr anchor="ctr" wrap="none"/>
          <a:lstStyle/>
          <a:p>
            <a:pPr algn="ctr" eaLnBrk="0" hangingPunct="0"/>
            <a:r>
              <a:rPr altLang="ru-RU" b="1" dirty="0" lang="ru-RU" smtClean="0">
                <a:effectLst>
                  <a:outerShdw algn="tl" blurRad="38100" dir="2700000" dist="38100">
                    <a:srgbClr val="000000"/>
                  </a:outerShdw>
                </a:effectLst>
                <a:latin charset="0" panose="020B0604030504040204" pitchFamily="34" typeface="Verdana"/>
              </a:rPr>
              <a:t>Разработка </a:t>
            </a:r>
            <a:r>
              <a:rPr altLang="ru-RU" b="1" dirty="0" lang="ru-RU">
                <a:effectLst>
                  <a:outerShdw algn="tl" blurRad="38100" dir="2700000" dist="38100">
                    <a:srgbClr val="000000"/>
                  </a:outerShdw>
                </a:effectLst>
                <a:latin charset="0" panose="020B0604030504040204" pitchFamily="34" typeface="Verdana"/>
              </a:rPr>
              <a:t>ударных беспилотных авиационных комплексов</a:t>
            </a:r>
            <a:endParaRPr altLang="ru-RU" b="1" dirty="0" lang="en-US">
              <a:effectLst>
                <a:outerShdw algn="tl" blurRad="38100" dir="2700000" dist="38100">
                  <a:srgbClr val="000000"/>
                </a:outerShdw>
              </a:effectLst>
              <a:latin charset="0" panose="020B0604030504040204" pitchFamily="34" typeface="Verdana"/>
            </a:endParaRPr>
          </a:p>
        </p:txBody>
      </p:sp>
      <p:sp>
        <p:nvSpPr>
          <p:cNvPr id="27" name="AutoShape 36"/>
          <p:cNvSpPr>
            <a:spLocks noChangeArrowheads="1"/>
          </p:cNvSpPr>
          <p:nvPr/>
        </p:nvSpPr>
        <p:spPr bwMode="invGray">
          <a:xfrm>
            <a:off x="395536" y="2305947"/>
            <a:ext cx="3816424" cy="1294864"/>
          </a:xfrm>
          <a:prstGeom prst="roundRect">
            <a:avLst>
              <a:gd fmla="val 50000" name="adj"/>
            </a:avLst>
          </a:prstGeom>
          <a:noFill/>
          <a:ln algn="ctr"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100000">
                      <a:schemeClr val="bg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algn="ctr" dir="3187806" dist="63500" rotWithShape="0">
                    <a:srgbClr val="001D3A"/>
                  </a:outerShdw>
                </a:effectLst>
              </a14:hiddenEffects>
            </a:ext>
          </a:extLst>
        </p:spPr>
        <p:txBody>
          <a:bodyPr anchor="ctr" wrap="none"/>
          <a:lstStyle/>
          <a:p>
            <a:pPr algn="ctr" eaLnBrk="0" hangingPunct="0"/>
            <a:r>
              <a:rPr altLang="ru-RU" b="1" dirty="0" lang="ru-RU">
                <a:effectLst>
                  <a:outerShdw algn="tl" blurRad="38100" dir="2700000" dist="38100">
                    <a:srgbClr val="000000"/>
                  </a:outerShdw>
                </a:effectLst>
                <a:latin charset="0" panose="020B0604030504040204" pitchFamily="34" typeface="Verdana"/>
              </a:rPr>
              <a:t>ударный БАК </a:t>
            </a:r>
            <a:endParaRPr altLang="ru-RU" b="1" dirty="0" lang="ru-RU" smtClean="0">
              <a:effectLst>
                <a:outerShdw algn="tl" blurRad="38100" dir="2700000" dist="38100">
                  <a:srgbClr val="000000"/>
                </a:outerShdw>
              </a:effectLst>
              <a:latin charset="0" panose="020B0604030504040204" pitchFamily="34" typeface="Verdana"/>
            </a:endParaRPr>
          </a:p>
          <a:p>
            <a:pPr algn="ctr" eaLnBrk="0" hangingPunct="0"/>
            <a:r>
              <a:rPr altLang="ru-RU" b="1" dirty="0" err="1" lang="ru-RU" smtClean="0">
                <a:effectLst>
                  <a:outerShdw algn="tl" blurRad="38100" dir="2700000" dist="38100">
                    <a:srgbClr val="000000"/>
                  </a:outerShdw>
                </a:effectLst>
                <a:latin charset="0" panose="020B0604030504040204" pitchFamily="34" typeface="Verdana"/>
              </a:rPr>
              <a:t>квадрокоптерного</a:t>
            </a:r>
            <a:r>
              <a:rPr altLang="ru-RU" b="1" dirty="0" lang="ru-RU" smtClean="0">
                <a:effectLst>
                  <a:outerShdw algn="tl" blurRad="38100" dir="2700000" dist="38100">
                    <a:srgbClr val="000000"/>
                  </a:outerShdw>
                </a:effectLst>
                <a:latin charset="0" panose="020B0604030504040204" pitchFamily="34" typeface="Verdana"/>
              </a:rPr>
              <a:t> типа </a:t>
            </a:r>
          </a:p>
          <a:p>
            <a:pPr algn="ctr" eaLnBrk="0" hangingPunct="0"/>
            <a:r>
              <a:rPr altLang="ru-RU" b="1" dirty="0" lang="ru-RU" smtClean="0">
                <a:effectLst>
                  <a:outerShdw algn="tl" blurRad="38100" dir="2700000" dist="38100">
                    <a:srgbClr val="000000"/>
                  </a:outerShdw>
                </a:effectLst>
                <a:latin charset="0" panose="020B0604030504040204" pitchFamily="34" typeface="Verdana"/>
              </a:rPr>
              <a:t>”</a:t>
            </a:r>
            <a:r>
              <a:rPr altLang="ru-RU" b="1" dirty="0" lang="ru-RU">
                <a:effectLst>
                  <a:outerShdw algn="tl" blurRad="38100" dir="2700000" dist="38100">
                    <a:srgbClr val="000000"/>
                  </a:outerShdw>
                </a:effectLst>
                <a:latin charset="0" panose="020B0604030504040204" pitchFamily="34" typeface="Verdana"/>
              </a:rPr>
              <a:t>Квадро-1400</a:t>
            </a:r>
            <a:r>
              <a:rPr altLang="ru-RU" b="1" dirty="0" lang="ru-RU" smtClean="0">
                <a:effectLst>
                  <a:outerShdw algn="tl" blurRad="38100" dir="2700000" dist="38100">
                    <a:srgbClr val="000000"/>
                  </a:outerShdw>
                </a:effectLst>
                <a:latin charset="0" panose="020B0604030504040204" pitchFamily="34" typeface="Verdana"/>
              </a:rPr>
              <a:t>“ </a:t>
            </a:r>
          </a:p>
          <a:p>
            <a:pPr algn="ctr" eaLnBrk="0" hangingPunct="0"/>
            <a:r>
              <a:rPr altLang="ru-RU" b="1" dirty="0" lang="ru-RU" smtClean="0">
                <a:effectLst>
                  <a:outerShdw algn="tl" blurRad="38100" dir="2700000" dist="38100">
                    <a:srgbClr val="000000"/>
                  </a:outerShdw>
                </a:effectLst>
                <a:latin charset="0" panose="020B0604030504040204" pitchFamily="34" typeface="Verdana"/>
              </a:rPr>
              <a:t>(КБ </a:t>
            </a:r>
            <a:r>
              <a:rPr altLang="ru-RU" b="1" dirty="0" lang="ru-RU">
                <a:effectLst>
                  <a:outerShdw algn="tl" blurRad="38100" dir="2700000" dist="38100">
                    <a:srgbClr val="000000"/>
                  </a:outerShdw>
                </a:effectLst>
                <a:latin charset="0" panose="020B0604030504040204" pitchFamily="34" typeface="Verdana"/>
              </a:rPr>
              <a:t>” </a:t>
            </a:r>
            <a:r>
              <a:rPr altLang="ru-RU" b="1" dirty="0" lang="ru-RU" smtClean="0">
                <a:effectLst>
                  <a:outerShdw algn="tl" blurRad="38100" dir="2700000" dist="38100">
                    <a:srgbClr val="000000"/>
                  </a:outerShdw>
                </a:effectLst>
                <a:latin charset="0" panose="020B0604030504040204" pitchFamily="34" typeface="Verdana"/>
              </a:rPr>
              <a:t>Дисплей“)</a:t>
            </a:r>
            <a:endParaRPr altLang="ru-RU" b="1" dirty="0" lang="en-US">
              <a:effectLst>
                <a:outerShdw algn="tl" blurRad="38100" dir="2700000" dist="38100">
                  <a:srgbClr val="000000"/>
                </a:outerShdw>
              </a:effectLst>
              <a:latin charset="0" panose="020B0604030504040204" pitchFamily="34" typeface="Verdana"/>
            </a:endParaRPr>
          </a:p>
        </p:txBody>
      </p:sp>
      <p:sp>
        <p:nvSpPr>
          <p:cNvPr id="16" name="AutoShape 36"/>
          <p:cNvSpPr>
            <a:spLocks noChangeArrowheads="1"/>
          </p:cNvSpPr>
          <p:nvPr/>
        </p:nvSpPr>
        <p:spPr bwMode="invGray">
          <a:xfrm>
            <a:off x="4870376" y="2305947"/>
            <a:ext cx="3816424" cy="1294864"/>
          </a:xfrm>
          <a:prstGeom prst="roundRect">
            <a:avLst>
              <a:gd fmla="val 50000" name="adj"/>
            </a:avLst>
          </a:prstGeom>
          <a:noFill/>
          <a:ln algn="ctr"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100000">
                      <a:schemeClr val="bg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algn="ctr" dir="3187806" dist="63500" rotWithShape="0">
                    <a:srgbClr val="001D3A"/>
                  </a:outerShdw>
                </a:effectLst>
              </a14:hiddenEffects>
            </a:ext>
          </a:extLst>
        </p:spPr>
        <p:txBody>
          <a:bodyPr anchor="ctr" wrap="none"/>
          <a:lstStyle/>
          <a:p>
            <a:pPr algn="ctr" eaLnBrk="0" hangingPunct="0"/>
            <a:r>
              <a:rPr altLang="ru-RU" b="1" dirty="0" lang="ru-RU">
                <a:effectLst>
                  <a:outerShdw algn="tl" blurRad="38100" dir="2700000" dist="38100">
                    <a:srgbClr val="000000"/>
                  </a:outerShdw>
                </a:effectLst>
                <a:latin charset="0" panose="020B0604030504040204" pitchFamily="34" typeface="Verdana"/>
              </a:rPr>
              <a:t>ударный УБАК-70 </a:t>
            </a:r>
            <a:endParaRPr altLang="ru-RU" b="1" dirty="0" lang="ru-RU" smtClean="0">
              <a:effectLst>
                <a:outerShdw algn="tl" blurRad="38100" dir="2700000" dist="38100">
                  <a:srgbClr val="000000"/>
                </a:outerShdw>
              </a:effectLst>
              <a:latin charset="0" panose="020B0604030504040204" pitchFamily="34" typeface="Verdana"/>
            </a:endParaRPr>
          </a:p>
          <a:p>
            <a:pPr algn="ctr" eaLnBrk="0" hangingPunct="0"/>
            <a:r>
              <a:rPr altLang="ru-RU" b="1" dirty="0" lang="ru-RU" smtClean="0">
                <a:effectLst>
                  <a:outerShdw algn="tl" blurRad="38100" dir="2700000" dist="38100">
                    <a:srgbClr val="000000"/>
                  </a:outerShdw>
                </a:effectLst>
                <a:latin charset="0" panose="020B0604030504040204" pitchFamily="34" typeface="Verdana"/>
              </a:rPr>
              <a:t>”</a:t>
            </a:r>
            <a:r>
              <a:rPr altLang="ru-RU" b="1" dirty="0" lang="ru-RU">
                <a:effectLst>
                  <a:outerShdw algn="tl" blurRad="38100" dir="2700000" dist="38100">
                    <a:srgbClr val="000000"/>
                  </a:outerShdw>
                </a:effectLst>
                <a:latin charset="0" panose="020B0604030504040204" pitchFamily="34" typeface="Verdana"/>
              </a:rPr>
              <a:t>Ловчий</a:t>
            </a:r>
            <a:r>
              <a:rPr altLang="ru-RU" b="1" dirty="0" lang="ru-RU" smtClean="0">
                <a:effectLst>
                  <a:outerShdw algn="tl" blurRad="38100" dir="2700000" dist="38100">
                    <a:srgbClr val="000000"/>
                  </a:outerShdw>
                </a:effectLst>
                <a:latin charset="0" panose="020B0604030504040204" pitchFamily="34" typeface="Verdana"/>
              </a:rPr>
              <a:t>“</a:t>
            </a:r>
          </a:p>
          <a:p>
            <a:pPr algn="ctr" eaLnBrk="0" hangingPunct="0"/>
            <a:r>
              <a:rPr altLang="ru-RU" b="1" dirty="0" lang="ru-RU" smtClean="0">
                <a:effectLst>
                  <a:outerShdw algn="tl" blurRad="38100" dir="2700000" dist="38100">
                    <a:srgbClr val="000000"/>
                  </a:outerShdw>
                </a:effectLst>
                <a:latin charset="0" panose="020B0604030504040204" pitchFamily="34" typeface="Verdana"/>
              </a:rPr>
              <a:t>(558 </a:t>
            </a:r>
            <a:r>
              <a:rPr altLang="ru-RU" b="1" dirty="0" lang="ru-RU">
                <a:effectLst>
                  <a:outerShdw algn="tl" blurRad="38100" dir="2700000" dist="38100">
                    <a:srgbClr val="000000"/>
                  </a:outerShdw>
                </a:effectLst>
                <a:latin charset="0" panose="020B0604030504040204" pitchFamily="34" typeface="Verdana"/>
              </a:rPr>
              <a:t>Авиационный </a:t>
            </a:r>
            <a:endParaRPr altLang="ru-RU" b="1" dirty="0" lang="ru-RU" smtClean="0">
              <a:effectLst>
                <a:outerShdw algn="tl" blurRad="38100" dir="2700000" dist="38100">
                  <a:srgbClr val="000000"/>
                </a:outerShdw>
              </a:effectLst>
              <a:latin charset="0" panose="020B0604030504040204" pitchFamily="34" typeface="Verdana"/>
            </a:endParaRPr>
          </a:p>
          <a:p>
            <a:pPr algn="ctr" eaLnBrk="0" hangingPunct="0"/>
            <a:r>
              <a:rPr altLang="ru-RU" b="1" dirty="0" lang="ru-RU" smtClean="0">
                <a:effectLst>
                  <a:outerShdw algn="tl" blurRad="38100" dir="2700000" dist="38100">
                    <a:srgbClr val="000000"/>
                  </a:outerShdw>
                </a:effectLst>
                <a:latin charset="0" panose="020B0604030504040204" pitchFamily="34" typeface="Verdana"/>
              </a:rPr>
              <a:t>ремонтный завод)</a:t>
            </a:r>
            <a:endParaRPr altLang="ru-RU" b="1" dirty="0" lang="en-US">
              <a:effectLst>
                <a:outerShdw algn="tl" blurRad="38100" dir="2700000" dist="38100">
                  <a:srgbClr val="000000"/>
                </a:outerShdw>
              </a:effectLst>
              <a:latin charset="0" panose="020B0604030504040204" pitchFamily="34" typeface="Verdana"/>
            </a:endParaRPr>
          </a:p>
        </p:txBody>
      </p:sp>
      <p:sp>
        <p:nvSpPr>
          <p:cNvPr id="28" name="AutoShape 36"/>
          <p:cNvSpPr>
            <a:spLocks noChangeArrowheads="1"/>
          </p:cNvSpPr>
          <p:nvPr/>
        </p:nvSpPr>
        <p:spPr bwMode="invGray">
          <a:xfrm>
            <a:off x="4932040" y="3782141"/>
            <a:ext cx="3816424" cy="1294864"/>
          </a:xfrm>
          <a:prstGeom prst="roundRect">
            <a:avLst>
              <a:gd fmla="val 50000" name="adj"/>
            </a:avLst>
          </a:prstGeom>
          <a:noFill/>
          <a:ln algn="ctr"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100000">
                      <a:schemeClr val="bg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algn="ctr" dir="3187806" dist="63500" rotWithShape="0">
                    <a:srgbClr val="001D3A"/>
                  </a:outerShdw>
                </a:effectLst>
              </a14:hiddenEffects>
            </a:ext>
          </a:extLst>
        </p:spPr>
        <p:txBody>
          <a:bodyPr anchor="ctr" wrap="none"/>
          <a:lstStyle/>
          <a:p>
            <a:pPr algn="ctr" eaLnBrk="0" hangingPunct="0"/>
            <a:r>
              <a:rPr altLang="ru-RU" b="1" dirty="0" lang="ru-RU">
                <a:effectLst>
                  <a:outerShdw algn="tl" blurRad="38100" dir="2700000" dist="38100">
                    <a:srgbClr val="000000"/>
                  </a:outerShdw>
                </a:effectLst>
                <a:latin charset="0" panose="020B0604030504040204" pitchFamily="34" typeface="Verdana"/>
              </a:rPr>
              <a:t>ударный БАК-камикадзе </a:t>
            </a:r>
            <a:endParaRPr altLang="ru-RU" b="1" dirty="0" lang="ru-RU" smtClean="0">
              <a:effectLst>
                <a:outerShdw algn="tl" blurRad="38100" dir="2700000" dist="38100">
                  <a:srgbClr val="000000"/>
                </a:outerShdw>
              </a:effectLst>
              <a:latin charset="0" panose="020B0604030504040204" pitchFamily="34" typeface="Verdana"/>
            </a:endParaRPr>
          </a:p>
          <a:p>
            <a:pPr algn="ctr" eaLnBrk="0" hangingPunct="0"/>
            <a:r>
              <a:rPr altLang="ru-RU" b="1" dirty="0" lang="ru-RU" smtClean="0">
                <a:effectLst>
                  <a:outerShdw algn="tl" blurRad="38100" dir="2700000" dist="38100">
                    <a:srgbClr val="000000"/>
                  </a:outerShdw>
                </a:effectLst>
                <a:latin charset="0" panose="020B0604030504040204" pitchFamily="34" typeface="Verdana"/>
              </a:rPr>
              <a:t>”</a:t>
            </a:r>
            <a:r>
              <a:rPr altLang="ru-RU" b="1" dirty="0" lang="ru-RU">
                <a:effectLst>
                  <a:outerShdw algn="tl" blurRad="38100" dir="2700000" dist="38100">
                    <a:srgbClr val="000000"/>
                  </a:outerShdw>
                </a:effectLst>
                <a:latin charset="0" panose="020B0604030504040204" pitchFamily="34" typeface="Verdana"/>
              </a:rPr>
              <a:t>Чекан“ </a:t>
            </a:r>
            <a:endParaRPr altLang="ru-RU" b="1" dirty="0" lang="ru-RU" smtClean="0">
              <a:effectLst>
                <a:outerShdw algn="tl" blurRad="38100" dir="2700000" dist="38100">
                  <a:srgbClr val="000000"/>
                </a:outerShdw>
              </a:effectLst>
              <a:latin charset="0" panose="020B0604030504040204" pitchFamily="34" typeface="Verdana"/>
            </a:endParaRPr>
          </a:p>
          <a:p>
            <a:pPr algn="ctr" eaLnBrk="0" hangingPunct="0"/>
            <a:r>
              <a:rPr altLang="ru-RU" b="1" dirty="0" lang="ru-RU" smtClean="0">
                <a:effectLst>
                  <a:outerShdw algn="tl" blurRad="38100" dir="2700000" dist="38100">
                    <a:srgbClr val="000000"/>
                  </a:outerShdw>
                </a:effectLst>
                <a:latin charset="0" panose="020B0604030504040204" pitchFamily="34" typeface="Verdana"/>
              </a:rPr>
              <a:t>(</a:t>
            </a:r>
            <a:r>
              <a:rPr altLang="ru-RU" b="1" dirty="0" lang="ru-RU">
                <a:effectLst>
                  <a:outerShdw algn="tl" blurRad="38100" dir="2700000" dist="38100">
                    <a:srgbClr val="000000"/>
                  </a:outerShdw>
                </a:effectLst>
                <a:latin charset="0" panose="020B0604030504040204" pitchFamily="34" typeface="Verdana"/>
              </a:rPr>
              <a:t>558 Авиационный </a:t>
            </a:r>
          </a:p>
          <a:p>
            <a:pPr algn="ctr" eaLnBrk="0" hangingPunct="0"/>
            <a:r>
              <a:rPr altLang="ru-RU" b="1" dirty="0" lang="ru-RU" smtClean="0">
                <a:effectLst>
                  <a:outerShdw algn="tl" blurRad="38100" dir="2700000" dist="38100">
                    <a:srgbClr val="000000"/>
                  </a:outerShdw>
                </a:effectLst>
                <a:latin charset="0" panose="020B0604030504040204" pitchFamily="34" typeface="Verdana"/>
              </a:rPr>
              <a:t>ремонтный завод)</a:t>
            </a:r>
            <a:endParaRPr altLang="ru-RU" b="1" dirty="0" lang="en-US">
              <a:effectLst>
                <a:outerShdw algn="tl" blurRad="38100" dir="2700000" dist="38100">
                  <a:srgbClr val="000000"/>
                </a:outerShdw>
              </a:effectLst>
              <a:latin charset="0" panose="020B0604030504040204" pitchFamily="34" typeface="Verdana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" l="15" r="146" t="1"/>
          <a:stretch/>
        </p:blipFill>
        <p:spPr>
          <a:xfrm>
            <a:off x="445848" y="3686157"/>
            <a:ext cx="3910128" cy="2781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7648477"/>
      </p:ext>
    </p:extLst>
  </p:cSld>
  <p:clrMapOvr>
    <a:masterClrMapping/>
  </p:clrMapOvr>
  <p:transition spd="slow">
    <p:push dir="u"/>
  </p:transition>
  <p:timing>
    <p:tnLst>
      <p:par>
        <p:cTn dur="indefinite" id="1" nodeType="tmRoot" restart="never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5224D-1794-428C-ACE5-87EAC99C5C24}" type="slidenum">
              <a:rPr lang="en-US" altLang="ru-RU" smtClean="0"/>
              <a:pPr/>
              <a:t>23</a:t>
            </a:fld>
            <a:endParaRPr lang="en-US" altLang="ru-RU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79512" y="476672"/>
            <a:ext cx="5256584" cy="563563"/>
          </a:xfrm>
        </p:spPr>
        <p:txBody>
          <a:bodyPr/>
          <a:lstStyle/>
          <a:p>
            <a:r>
              <a:rPr lang="ru-RU" sz="2400" dirty="0" smtClean="0"/>
              <a:t>Международное научно-техническое сотрудничество</a:t>
            </a:r>
            <a:endParaRPr lang="ru-RU" sz="2400" dirty="0"/>
          </a:p>
        </p:txBody>
      </p:sp>
      <p:sp>
        <p:nvSpPr>
          <p:cNvPr id="6" name="AutoShape 36"/>
          <p:cNvSpPr>
            <a:spLocks noChangeArrowheads="1"/>
          </p:cNvSpPr>
          <p:nvPr/>
        </p:nvSpPr>
        <p:spPr bwMode="invGray">
          <a:xfrm>
            <a:off x="395536" y="1412776"/>
            <a:ext cx="3528392" cy="576451"/>
          </a:xfrm>
          <a:prstGeom prst="roundRect">
            <a:avLst>
              <a:gd name="adj" fmla="val 50000"/>
            </a:avLst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100000">
                      <a:schemeClr val="bg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3187806" algn="ctr" rotWithShape="0">
                    <a:srgbClr val="001D3A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altLang="ru-RU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По лини НАН Беларуси</a:t>
            </a:r>
            <a:endParaRPr lang="en-US" altLang="ru-RU" b="1" dirty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</p:txBody>
      </p:sp>
      <p:sp>
        <p:nvSpPr>
          <p:cNvPr id="7" name="AutoShape 36"/>
          <p:cNvSpPr>
            <a:spLocks noChangeArrowheads="1"/>
          </p:cNvSpPr>
          <p:nvPr/>
        </p:nvSpPr>
        <p:spPr bwMode="invGray">
          <a:xfrm>
            <a:off x="4355976" y="1412776"/>
            <a:ext cx="4464496" cy="576451"/>
          </a:xfrm>
          <a:prstGeom prst="roundRect">
            <a:avLst>
              <a:gd name="adj" fmla="val 50000"/>
            </a:avLst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100000">
                      <a:schemeClr val="bg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3187806" algn="ctr" rotWithShape="0">
                    <a:srgbClr val="001D3A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altLang="ru-RU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действует более </a:t>
            </a:r>
          </a:p>
          <a:p>
            <a:pPr algn="ctr" eaLnBrk="0" hangingPunct="0"/>
            <a:r>
              <a:rPr lang="ru-RU" altLang="ru-RU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100 договоров о сотрудничестве </a:t>
            </a:r>
            <a:endParaRPr lang="en-US" altLang="ru-RU" b="1" dirty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</p:txBody>
      </p:sp>
      <p:sp>
        <p:nvSpPr>
          <p:cNvPr id="8" name="AutoShape 36"/>
          <p:cNvSpPr>
            <a:spLocks noChangeArrowheads="1"/>
          </p:cNvSpPr>
          <p:nvPr/>
        </p:nvSpPr>
        <p:spPr bwMode="invGray">
          <a:xfrm>
            <a:off x="4355976" y="2134150"/>
            <a:ext cx="4464496" cy="576451"/>
          </a:xfrm>
          <a:prstGeom prst="roundRect">
            <a:avLst>
              <a:gd name="adj" fmla="val 50000"/>
            </a:avLst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100000">
                      <a:schemeClr val="bg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3187806" algn="ctr" rotWithShape="0">
                    <a:srgbClr val="001D3A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altLang="ru-RU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87 государств-партнеров</a:t>
            </a:r>
            <a:endParaRPr lang="en-US" altLang="ru-RU" b="1" dirty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</p:txBody>
      </p:sp>
      <p:sp>
        <p:nvSpPr>
          <p:cNvPr id="9" name="AutoShape 36"/>
          <p:cNvSpPr>
            <a:spLocks noChangeArrowheads="1"/>
          </p:cNvSpPr>
          <p:nvPr/>
        </p:nvSpPr>
        <p:spPr bwMode="invGray">
          <a:xfrm>
            <a:off x="4355976" y="2855524"/>
            <a:ext cx="4464496" cy="576451"/>
          </a:xfrm>
          <a:prstGeom prst="roundRect">
            <a:avLst>
              <a:gd name="adj" fmla="val 50000"/>
            </a:avLst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100000">
                      <a:schemeClr val="bg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3187806" algn="ctr" rotWithShape="0">
                    <a:srgbClr val="001D3A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altLang="ru-RU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40 международных </a:t>
            </a:r>
            <a:endParaRPr lang="ru-RU" altLang="ru-RU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  <a:p>
            <a:pPr algn="ctr" eaLnBrk="0" hangingPunct="0"/>
            <a:r>
              <a:rPr lang="ru-RU" altLang="ru-RU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исследовательских </a:t>
            </a:r>
            <a:r>
              <a:rPr lang="ru-RU" altLang="ru-RU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центров </a:t>
            </a:r>
            <a:endParaRPr lang="en-US" altLang="ru-RU" b="1" dirty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</p:txBody>
      </p:sp>
      <p:cxnSp>
        <p:nvCxnSpPr>
          <p:cNvPr id="11" name="Прямая со стрелкой 10"/>
          <p:cNvCxnSpPr>
            <a:stCxn id="6" idx="3"/>
            <a:endCxn id="7" idx="1"/>
          </p:cNvCxnSpPr>
          <p:nvPr/>
        </p:nvCxnSpPr>
        <p:spPr>
          <a:xfrm>
            <a:off x="3923928" y="1701002"/>
            <a:ext cx="43204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6" idx="3"/>
            <a:endCxn id="8" idx="1"/>
          </p:cNvCxnSpPr>
          <p:nvPr/>
        </p:nvCxnSpPr>
        <p:spPr>
          <a:xfrm>
            <a:off x="3923928" y="1701002"/>
            <a:ext cx="432048" cy="7213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stCxn id="6" idx="3"/>
            <a:endCxn id="9" idx="1"/>
          </p:cNvCxnSpPr>
          <p:nvPr/>
        </p:nvCxnSpPr>
        <p:spPr>
          <a:xfrm>
            <a:off x="3923928" y="1701002"/>
            <a:ext cx="432048" cy="14427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AutoShape 8"/>
          <p:cNvSpPr>
            <a:spLocks noChangeArrowheads="1"/>
          </p:cNvSpPr>
          <p:nvPr/>
        </p:nvSpPr>
        <p:spPr bwMode="gray">
          <a:xfrm rot="5400000">
            <a:off x="1943156" y="2061339"/>
            <a:ext cx="433149" cy="288925"/>
          </a:xfrm>
          <a:prstGeom prst="rightArrow">
            <a:avLst>
              <a:gd name="adj1" fmla="val 35167"/>
              <a:gd name="adj2" fmla="val 121041"/>
            </a:avLst>
          </a:prstGeom>
          <a:gradFill rotWithShape="1">
            <a:gsLst>
              <a:gs pos="0">
                <a:schemeClr val="tx2">
                  <a:gamma/>
                  <a:tint val="51373"/>
                  <a:invGamma/>
                  <a:alpha val="0"/>
                </a:schemeClr>
              </a:gs>
              <a:gs pos="100000">
                <a:schemeClr val="tx2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1" name="AutoShape 36"/>
          <p:cNvSpPr>
            <a:spLocks noChangeArrowheads="1"/>
          </p:cNvSpPr>
          <p:nvPr/>
        </p:nvSpPr>
        <p:spPr bwMode="invGray">
          <a:xfrm>
            <a:off x="366627" y="2465891"/>
            <a:ext cx="3819856" cy="862415"/>
          </a:xfrm>
          <a:prstGeom prst="roundRect">
            <a:avLst>
              <a:gd name="adj" fmla="val 50000"/>
            </a:avLst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100000">
                      <a:schemeClr val="bg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3187806" algn="ctr" rotWithShape="0">
                    <a:srgbClr val="001D3A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altLang="ru-RU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организовано 83 </a:t>
            </a:r>
            <a:endParaRPr lang="ru-RU" altLang="ru-RU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  <a:p>
            <a:pPr algn="ctr" eaLnBrk="0" hangingPunct="0"/>
            <a:r>
              <a:rPr lang="ru-RU" altLang="ru-RU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международные </a:t>
            </a:r>
          </a:p>
          <a:p>
            <a:pPr algn="ctr" eaLnBrk="0" hangingPunct="0"/>
            <a:r>
              <a:rPr lang="ru-RU" altLang="ru-RU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научные </a:t>
            </a:r>
            <a:r>
              <a:rPr lang="ru-RU" altLang="ru-RU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конференции</a:t>
            </a:r>
            <a:endParaRPr lang="en-US" altLang="ru-RU" b="1" dirty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</p:txBody>
      </p:sp>
      <p:sp>
        <p:nvSpPr>
          <p:cNvPr id="22" name="AutoShape 36"/>
          <p:cNvSpPr>
            <a:spLocks noChangeArrowheads="1"/>
          </p:cNvSpPr>
          <p:nvPr/>
        </p:nvSpPr>
        <p:spPr bwMode="invGray">
          <a:xfrm>
            <a:off x="395536" y="3456592"/>
            <a:ext cx="3843700" cy="862415"/>
          </a:xfrm>
          <a:prstGeom prst="roundRect">
            <a:avLst>
              <a:gd name="adj" fmla="val 50000"/>
            </a:avLst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100000">
                      <a:schemeClr val="bg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3187806" algn="ctr" rotWithShape="0">
                    <a:srgbClr val="001D3A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altLang="ru-RU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участие </a:t>
            </a:r>
            <a:r>
              <a:rPr lang="ru-RU" altLang="ru-RU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более 1,1 тыс. </a:t>
            </a:r>
            <a:endParaRPr lang="ru-RU" altLang="ru-RU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  <a:p>
            <a:pPr algn="ctr" eaLnBrk="0" hangingPunct="0"/>
            <a:r>
              <a:rPr lang="ru-RU" altLang="ru-RU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зарубежных </a:t>
            </a:r>
            <a:r>
              <a:rPr lang="ru-RU" altLang="ru-RU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ученых</a:t>
            </a:r>
            <a:endParaRPr lang="en-US" altLang="ru-RU" b="1" dirty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</p:txBody>
      </p:sp>
      <p:sp>
        <p:nvSpPr>
          <p:cNvPr id="23" name="AutoShape 36"/>
          <p:cNvSpPr>
            <a:spLocks noChangeArrowheads="1"/>
          </p:cNvSpPr>
          <p:nvPr/>
        </p:nvSpPr>
        <p:spPr bwMode="invGray">
          <a:xfrm>
            <a:off x="395537" y="4447293"/>
            <a:ext cx="3843699" cy="862415"/>
          </a:xfrm>
          <a:prstGeom prst="roundRect">
            <a:avLst>
              <a:gd name="adj" fmla="val 50000"/>
            </a:avLst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100000">
                      <a:schemeClr val="bg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3187806" algn="ctr" rotWithShape="0">
                    <a:srgbClr val="001D3A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altLang="ru-RU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заключено 456 контрактов </a:t>
            </a:r>
            <a:endParaRPr lang="ru-RU" altLang="ru-RU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  <a:p>
            <a:pPr algn="ctr" eaLnBrk="0" hangingPunct="0"/>
            <a:r>
              <a:rPr lang="ru-RU" altLang="ru-RU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на </a:t>
            </a:r>
            <a:r>
              <a:rPr lang="ru-RU" altLang="ru-RU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поставку </a:t>
            </a:r>
            <a:r>
              <a:rPr lang="ru-RU" altLang="ru-RU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научно-</a:t>
            </a:r>
          </a:p>
          <a:p>
            <a:pPr algn="ctr" eaLnBrk="0" hangingPunct="0"/>
            <a:r>
              <a:rPr lang="ru-RU" altLang="ru-RU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технической продукции</a:t>
            </a:r>
            <a:endParaRPr lang="en-US" altLang="ru-RU" b="1" dirty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</p:txBody>
      </p:sp>
      <p:sp>
        <p:nvSpPr>
          <p:cNvPr id="24" name="AutoShape 36"/>
          <p:cNvSpPr>
            <a:spLocks noChangeArrowheads="1"/>
          </p:cNvSpPr>
          <p:nvPr/>
        </p:nvSpPr>
        <p:spPr bwMode="invGray">
          <a:xfrm>
            <a:off x="395536" y="5437994"/>
            <a:ext cx="3843699" cy="862415"/>
          </a:xfrm>
          <a:prstGeom prst="roundRect">
            <a:avLst>
              <a:gd name="adj" fmla="val 50000"/>
            </a:avLst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100000">
                      <a:schemeClr val="bg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3187806" algn="ctr" rotWithShape="0">
                    <a:srgbClr val="001D3A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altLang="ru-RU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на общую сумму </a:t>
            </a:r>
            <a:endParaRPr lang="ru-RU" altLang="ru-RU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  <a:p>
            <a:pPr algn="ctr" eaLnBrk="0" hangingPunct="0"/>
            <a:r>
              <a:rPr lang="ru-RU" altLang="ru-RU" sz="2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9,4</a:t>
            </a:r>
            <a:r>
              <a:rPr lang="ru-RU" altLang="ru-RU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 </a:t>
            </a:r>
            <a:r>
              <a:rPr lang="ru-RU" altLang="ru-RU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млн долларов США</a:t>
            </a:r>
            <a:endParaRPr lang="en-US" altLang="ru-RU" b="1" dirty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</p:txBody>
      </p:sp>
      <p:sp>
        <p:nvSpPr>
          <p:cNvPr id="25" name="AutoShape 6"/>
          <p:cNvSpPr>
            <a:spLocks noChangeArrowheads="1"/>
          </p:cNvSpPr>
          <p:nvPr/>
        </p:nvSpPr>
        <p:spPr bwMode="blackWhite">
          <a:xfrm rot="16200000">
            <a:off x="5112803" y="2854649"/>
            <a:ext cx="2950846" cy="4464495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chemeClr val="folHlink">
                  <a:gamma/>
                  <a:shade val="60784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shade val="60784"/>
                  <a:invGamma/>
                </a:schemeClr>
              </a:gs>
            </a:gsLst>
            <a:lin ang="2700000" scaled="1"/>
          </a:gra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vert" wrap="none" anchor="ctr"/>
          <a:lstStyle/>
          <a:p>
            <a:pPr algn="ctr" eaLnBrk="0" hangingPunct="0"/>
            <a:r>
              <a:rPr lang="ru-RU" sz="17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НАН Беларуси </a:t>
            </a:r>
            <a:r>
              <a:rPr lang="ru-RU" sz="17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продолжает</a:t>
            </a:r>
          </a:p>
          <a:p>
            <a:pPr algn="ctr" eaLnBrk="0" hangingPunct="0"/>
            <a:r>
              <a:rPr lang="ru-RU" sz="17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 </a:t>
            </a:r>
            <a:r>
              <a:rPr lang="ru-RU" sz="17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развивать </a:t>
            </a:r>
            <a:r>
              <a:rPr lang="ru-RU" sz="17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сотрудничество </a:t>
            </a:r>
            <a:endParaRPr lang="ru-RU" sz="1700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  <a:p>
            <a:pPr algn="ctr" eaLnBrk="0" hangingPunct="0"/>
            <a:r>
              <a:rPr lang="ru-RU" sz="17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в </a:t>
            </a:r>
            <a:r>
              <a:rPr lang="ru-RU" sz="17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рамках</a:t>
            </a:r>
          </a:p>
          <a:p>
            <a:pPr algn="ctr" eaLnBrk="0" hangingPunct="0"/>
            <a:r>
              <a:rPr lang="ru-RU" sz="17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 </a:t>
            </a:r>
            <a:r>
              <a:rPr lang="ru-RU" sz="17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Международной ассоциации </a:t>
            </a:r>
            <a:endParaRPr lang="ru-RU" sz="1700" b="1" dirty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  <a:p>
            <a:pPr algn="ctr" eaLnBrk="0" hangingPunct="0"/>
            <a:r>
              <a:rPr lang="ru-RU" sz="17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академий наук (25 организаций), </a:t>
            </a:r>
          </a:p>
          <a:p>
            <a:pPr algn="ctr" eaLnBrk="0" hangingPunct="0"/>
            <a:r>
              <a:rPr lang="ru-RU" sz="17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с 2017 г. Беларусь возглавляет </a:t>
            </a:r>
          </a:p>
          <a:p>
            <a:pPr algn="ctr" eaLnBrk="0" hangingPunct="0"/>
            <a:r>
              <a:rPr lang="ru-RU" sz="17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совет ассоциации</a:t>
            </a:r>
            <a:endParaRPr lang="en-US" altLang="ru-RU" sz="1700" b="1" dirty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529948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5224D-1794-428C-ACE5-87EAC99C5C24}" type="slidenum">
              <a:rPr lang="en-US" altLang="ru-RU" smtClean="0"/>
              <a:pPr/>
              <a:t>24</a:t>
            </a:fld>
            <a:endParaRPr lang="en-US" altLang="ru-RU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79512" y="476672"/>
            <a:ext cx="5256584" cy="563563"/>
          </a:xfrm>
        </p:spPr>
        <p:txBody>
          <a:bodyPr/>
          <a:lstStyle/>
          <a:p>
            <a:r>
              <a:rPr lang="ru-RU" sz="2400" dirty="0" smtClean="0"/>
              <a:t>Международное научно-техническое сотрудничество</a:t>
            </a:r>
            <a:endParaRPr lang="ru-RU" sz="2400" dirty="0"/>
          </a:p>
        </p:txBody>
      </p:sp>
      <p:sp>
        <p:nvSpPr>
          <p:cNvPr id="17" name="AutoShape 36"/>
          <p:cNvSpPr>
            <a:spLocks noChangeArrowheads="1"/>
          </p:cNvSpPr>
          <p:nvPr/>
        </p:nvSpPr>
        <p:spPr bwMode="invGray">
          <a:xfrm>
            <a:off x="395536" y="1412776"/>
            <a:ext cx="8352928" cy="576451"/>
          </a:xfrm>
          <a:prstGeom prst="roundRect">
            <a:avLst>
              <a:gd name="adj" fmla="val 50000"/>
            </a:avLst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100000">
                      <a:schemeClr val="bg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3187806" algn="ctr" rotWithShape="0">
                    <a:srgbClr val="001D3A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alt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Реализация </a:t>
            </a:r>
            <a:r>
              <a:rPr lang="ru-RU" altLang="ru-RU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научно-технических программ </a:t>
            </a:r>
            <a:endParaRPr lang="ru-RU" altLang="ru-RU" sz="2000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  <a:p>
            <a:pPr algn="ctr" eaLnBrk="0" hangingPunct="0"/>
            <a:r>
              <a:rPr lang="ru-RU" alt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Союзного </a:t>
            </a:r>
            <a:r>
              <a:rPr lang="ru-RU" altLang="ru-RU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государства</a:t>
            </a:r>
            <a:endParaRPr lang="en-US" altLang="ru-RU" sz="2000" b="1" dirty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</p:txBody>
      </p:sp>
      <p:sp>
        <p:nvSpPr>
          <p:cNvPr id="18" name="AutoShape 36"/>
          <p:cNvSpPr>
            <a:spLocks noChangeArrowheads="1"/>
          </p:cNvSpPr>
          <p:nvPr/>
        </p:nvSpPr>
        <p:spPr bwMode="invGray">
          <a:xfrm>
            <a:off x="1261936" y="2201440"/>
            <a:ext cx="6164708" cy="862415"/>
          </a:xfrm>
          <a:prstGeom prst="roundRect">
            <a:avLst>
              <a:gd name="adj" fmla="val 50000"/>
            </a:avLst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100000">
                      <a:schemeClr val="bg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3187806" algn="ctr" rotWithShape="0">
                    <a:srgbClr val="001D3A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altLang="ru-RU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Всего в 2000-х гг. было реализовано </a:t>
            </a:r>
            <a:endParaRPr lang="ru-RU" altLang="ru-RU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  <a:p>
            <a:pPr algn="ctr" eaLnBrk="0" hangingPunct="0"/>
            <a:r>
              <a:rPr lang="ru-RU" altLang="ru-RU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порядка </a:t>
            </a:r>
            <a:r>
              <a:rPr lang="ru-RU" altLang="ru-RU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60 союзных программ</a:t>
            </a:r>
            <a:endParaRPr lang="en-US" altLang="ru-RU" b="1" dirty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</p:txBody>
      </p:sp>
      <p:sp>
        <p:nvSpPr>
          <p:cNvPr id="19" name="AutoShape 36"/>
          <p:cNvSpPr>
            <a:spLocks noChangeArrowheads="1"/>
          </p:cNvSpPr>
          <p:nvPr/>
        </p:nvSpPr>
        <p:spPr bwMode="invGray">
          <a:xfrm>
            <a:off x="1264224" y="3286216"/>
            <a:ext cx="6162420" cy="1243240"/>
          </a:xfrm>
          <a:prstGeom prst="roundRect">
            <a:avLst>
              <a:gd name="adj" fmla="val 50000"/>
            </a:avLst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100000">
                      <a:schemeClr val="bg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3187806" algn="ctr" rotWithShape="0">
                    <a:srgbClr val="001D3A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altLang="ru-RU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В последние годы реализованы программы </a:t>
            </a:r>
            <a:endParaRPr lang="ru-RU" altLang="ru-RU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  <a:p>
            <a:pPr algn="ctr" eaLnBrk="0" hangingPunct="0"/>
            <a:r>
              <a:rPr lang="ru-RU" altLang="ru-RU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”</a:t>
            </a:r>
            <a:r>
              <a:rPr lang="ru-RU" altLang="ru-RU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Технология-СГ“, ”ДНК-идентификация“, </a:t>
            </a:r>
            <a:endParaRPr lang="ru-RU" altLang="ru-RU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  <a:p>
            <a:pPr algn="ctr" eaLnBrk="0" hangingPunct="0"/>
            <a:r>
              <a:rPr lang="ru-RU" altLang="ru-RU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”</a:t>
            </a:r>
            <a:r>
              <a:rPr lang="ru-RU" altLang="ru-RU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Комбикорм-СГ“, ”Интеграция-СГ“</a:t>
            </a:r>
            <a:endParaRPr lang="en-US" altLang="ru-RU" b="1" dirty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</p:txBody>
      </p:sp>
      <p:sp>
        <p:nvSpPr>
          <p:cNvPr id="26" name="AutoShape 36"/>
          <p:cNvSpPr>
            <a:spLocks noChangeArrowheads="1"/>
          </p:cNvSpPr>
          <p:nvPr/>
        </p:nvSpPr>
        <p:spPr bwMode="invGray">
          <a:xfrm>
            <a:off x="395536" y="4751816"/>
            <a:ext cx="8352928" cy="1485495"/>
          </a:xfrm>
          <a:prstGeom prst="roundRect">
            <a:avLst>
              <a:gd name="adj" fmla="val 50000"/>
            </a:avLst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100000">
                      <a:schemeClr val="bg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3187806" algn="ctr" rotWithShape="0">
                    <a:srgbClr val="001D3A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altLang="ru-RU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Все союзные программы нацелены не </a:t>
            </a:r>
            <a:r>
              <a:rPr lang="ru-RU" altLang="ru-RU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только</a:t>
            </a:r>
          </a:p>
          <a:p>
            <a:pPr algn="ctr" eaLnBrk="0" hangingPunct="0"/>
            <a:r>
              <a:rPr lang="ru-RU" altLang="ru-RU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 </a:t>
            </a:r>
            <a:r>
              <a:rPr lang="ru-RU" altLang="ru-RU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на замещение высокотехнологичного импорта наших стран, </a:t>
            </a:r>
            <a:endParaRPr lang="ru-RU" altLang="ru-RU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  <a:p>
            <a:pPr algn="ctr" eaLnBrk="0" hangingPunct="0"/>
            <a:r>
              <a:rPr lang="ru-RU" altLang="ru-RU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но </a:t>
            </a:r>
            <a:r>
              <a:rPr lang="ru-RU" altLang="ru-RU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и на обеспечение мирового лидерства </a:t>
            </a:r>
            <a:endParaRPr lang="ru-RU" altLang="ru-RU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  <a:p>
            <a:pPr algn="ctr" eaLnBrk="0" hangingPunct="0"/>
            <a:r>
              <a:rPr lang="ru-RU" altLang="ru-RU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по </a:t>
            </a:r>
            <a:r>
              <a:rPr lang="ru-RU" altLang="ru-RU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отдельным направлениям</a:t>
            </a:r>
            <a:endParaRPr lang="en-US" altLang="ru-RU" b="1" dirty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093070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5224D-1794-428C-ACE5-87EAC99C5C24}" type="slidenum">
              <a:rPr lang="en-US" altLang="ru-RU" smtClean="0"/>
              <a:pPr/>
              <a:t>25</a:t>
            </a:fld>
            <a:endParaRPr lang="en-US" altLang="ru-RU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79512" y="476672"/>
            <a:ext cx="5256584" cy="563563"/>
          </a:xfrm>
        </p:spPr>
        <p:txBody>
          <a:bodyPr/>
          <a:lstStyle/>
          <a:p>
            <a:r>
              <a:rPr lang="ru-RU" sz="2400" dirty="0" smtClean="0"/>
              <a:t>Обеспечение научно-технологической безопасности</a:t>
            </a:r>
            <a:endParaRPr lang="ru-RU" sz="2400" dirty="0"/>
          </a:p>
        </p:txBody>
      </p:sp>
      <p:sp>
        <p:nvSpPr>
          <p:cNvPr id="17" name="AutoShape 36"/>
          <p:cNvSpPr>
            <a:spLocks noChangeArrowheads="1"/>
          </p:cNvSpPr>
          <p:nvPr/>
        </p:nvSpPr>
        <p:spPr bwMode="invGray">
          <a:xfrm>
            <a:off x="359532" y="1412776"/>
            <a:ext cx="8352928" cy="576451"/>
          </a:xfrm>
          <a:prstGeom prst="roundRect">
            <a:avLst>
              <a:gd name="adj" fmla="val 50000"/>
            </a:avLst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100000">
                      <a:schemeClr val="bg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3187806" algn="ctr" rotWithShape="0">
                    <a:srgbClr val="001D3A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altLang="ru-RU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Основными национальными интересами </a:t>
            </a:r>
            <a:endParaRPr lang="ru-RU" altLang="ru-RU" sz="2000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  <a:p>
            <a:pPr algn="ctr" eaLnBrk="0" hangingPunct="0"/>
            <a:r>
              <a:rPr lang="ru-RU" alt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в </a:t>
            </a:r>
            <a:r>
              <a:rPr lang="ru-RU" altLang="ru-RU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научно-технологической сфере являются:</a:t>
            </a:r>
            <a:endParaRPr lang="en-US" altLang="ru-RU" sz="2000" b="1" dirty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</p:txBody>
      </p:sp>
      <p:sp>
        <p:nvSpPr>
          <p:cNvPr id="8" name="AutoShape 36"/>
          <p:cNvSpPr>
            <a:spLocks noChangeArrowheads="1"/>
          </p:cNvSpPr>
          <p:nvPr/>
        </p:nvSpPr>
        <p:spPr bwMode="invGray">
          <a:xfrm>
            <a:off x="374380" y="2597848"/>
            <a:ext cx="8424936" cy="772667"/>
          </a:xfrm>
          <a:prstGeom prst="roundRect">
            <a:avLst>
              <a:gd name="adj" fmla="val 50000"/>
            </a:avLst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100000">
                      <a:schemeClr val="bg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3187806" algn="ctr" rotWithShape="0">
                    <a:srgbClr val="001D3A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altLang="ru-RU" sz="1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дальнейшее развитие экономики и других </a:t>
            </a:r>
            <a:r>
              <a:rPr lang="ru-RU" altLang="ru-RU" sz="1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сфер, основанное </a:t>
            </a:r>
          </a:p>
          <a:p>
            <a:pPr algn="ctr" eaLnBrk="0" hangingPunct="0"/>
            <a:r>
              <a:rPr lang="ru-RU" altLang="ru-RU" sz="1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на </a:t>
            </a:r>
            <a:r>
              <a:rPr lang="ru-RU" altLang="ru-RU" sz="1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современных знаниях </a:t>
            </a:r>
            <a:r>
              <a:rPr lang="ru-RU" altLang="ru-RU" sz="1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и </a:t>
            </a:r>
            <a:r>
              <a:rPr lang="ru-RU" altLang="ru-RU" sz="1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научно-технологическом потенциале</a:t>
            </a:r>
            <a:endParaRPr lang="en-US" altLang="ru-RU" sz="1600" b="1" dirty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</p:txBody>
      </p:sp>
      <p:sp>
        <p:nvSpPr>
          <p:cNvPr id="14" name="AutoShape 36"/>
          <p:cNvSpPr>
            <a:spLocks noChangeArrowheads="1"/>
          </p:cNvSpPr>
          <p:nvPr/>
        </p:nvSpPr>
        <p:spPr bwMode="invGray">
          <a:xfrm>
            <a:off x="374380" y="3450133"/>
            <a:ext cx="8424936" cy="784478"/>
          </a:xfrm>
          <a:prstGeom prst="roundRect">
            <a:avLst>
              <a:gd name="adj" fmla="val 50000"/>
            </a:avLst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100000">
                      <a:schemeClr val="bg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3187806" algn="ctr" rotWithShape="0">
                    <a:srgbClr val="001D3A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altLang="ru-RU" sz="1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создание инновационных технологий, </a:t>
            </a:r>
            <a:r>
              <a:rPr lang="ru-RU" altLang="ru-RU" sz="1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интенсивное </a:t>
            </a:r>
            <a:r>
              <a:rPr lang="ru-RU" altLang="ru-RU" sz="1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обновление </a:t>
            </a:r>
            <a:endParaRPr lang="ru-RU" altLang="ru-RU" sz="1600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  <a:p>
            <a:pPr algn="ctr" eaLnBrk="0" hangingPunct="0"/>
            <a:r>
              <a:rPr lang="ru-RU" altLang="ru-RU" sz="1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на </a:t>
            </a:r>
            <a:r>
              <a:rPr lang="ru-RU" altLang="ru-RU" sz="1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их основе реального сектора экономики и внедрение </a:t>
            </a:r>
            <a:endParaRPr lang="ru-RU" altLang="ru-RU" sz="1600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  <a:p>
            <a:pPr algn="ctr" eaLnBrk="0" hangingPunct="0"/>
            <a:r>
              <a:rPr lang="ru-RU" altLang="ru-RU" sz="1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во </a:t>
            </a:r>
            <a:r>
              <a:rPr lang="ru-RU" altLang="ru-RU" sz="1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все сферы жизнедеятельности общества и государства</a:t>
            </a:r>
            <a:endParaRPr lang="en-US" altLang="ru-RU" sz="1600" b="1" dirty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</p:txBody>
      </p:sp>
      <p:sp>
        <p:nvSpPr>
          <p:cNvPr id="15" name="AutoShape 36"/>
          <p:cNvSpPr>
            <a:spLocks noChangeArrowheads="1"/>
          </p:cNvSpPr>
          <p:nvPr/>
        </p:nvSpPr>
        <p:spPr bwMode="invGray">
          <a:xfrm>
            <a:off x="374380" y="4314229"/>
            <a:ext cx="8424936" cy="784478"/>
          </a:xfrm>
          <a:prstGeom prst="roundRect">
            <a:avLst>
              <a:gd name="adj" fmla="val 50000"/>
            </a:avLst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100000">
                      <a:schemeClr val="bg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3187806" algn="ctr" rotWithShape="0">
                    <a:srgbClr val="001D3A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altLang="ru-RU" sz="1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расширение присутствия Беларуси на мировом рынке </a:t>
            </a:r>
            <a:endParaRPr lang="ru-RU" altLang="ru-RU" sz="1600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  <a:p>
            <a:pPr algn="ctr" eaLnBrk="0" hangingPunct="0"/>
            <a:r>
              <a:rPr lang="ru-RU" altLang="ru-RU" sz="1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наукоемкой </a:t>
            </a:r>
            <a:r>
              <a:rPr lang="ru-RU" altLang="ru-RU" sz="1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и высокотехнологичной продукции</a:t>
            </a:r>
            <a:endParaRPr lang="en-US" altLang="ru-RU" sz="1600" b="1" dirty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</p:txBody>
      </p:sp>
      <p:sp>
        <p:nvSpPr>
          <p:cNvPr id="16" name="AutoShape 36"/>
          <p:cNvSpPr>
            <a:spLocks noChangeArrowheads="1"/>
          </p:cNvSpPr>
          <p:nvPr/>
        </p:nvSpPr>
        <p:spPr bwMode="invGray">
          <a:xfrm>
            <a:off x="374380" y="5178325"/>
            <a:ext cx="8424936" cy="784478"/>
          </a:xfrm>
          <a:prstGeom prst="roundRect">
            <a:avLst>
              <a:gd name="adj" fmla="val 50000"/>
            </a:avLst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100000">
                      <a:schemeClr val="bg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3187806" algn="ctr" rotWithShape="0">
                    <a:srgbClr val="001D3A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altLang="ru-RU" sz="1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обеспечение различных сфер деятельности общества </a:t>
            </a:r>
            <a:endParaRPr lang="ru-RU" altLang="ru-RU" sz="1600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  <a:p>
            <a:pPr algn="ctr" eaLnBrk="0" hangingPunct="0"/>
            <a:r>
              <a:rPr lang="ru-RU" altLang="ru-RU" sz="1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и </a:t>
            </a:r>
            <a:r>
              <a:rPr lang="ru-RU" altLang="ru-RU" sz="1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государства научными </a:t>
            </a:r>
            <a:r>
              <a:rPr lang="ru-RU" altLang="ru-RU" sz="1600" b="1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кадрамим</a:t>
            </a:r>
            <a:endParaRPr lang="en-US" altLang="ru-RU" sz="1600" b="1" dirty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</p:txBody>
      </p:sp>
      <p:sp>
        <p:nvSpPr>
          <p:cNvPr id="20" name="AutoShape 8"/>
          <p:cNvSpPr>
            <a:spLocks noChangeArrowheads="1"/>
          </p:cNvSpPr>
          <p:nvPr/>
        </p:nvSpPr>
        <p:spPr bwMode="gray">
          <a:xfrm rot="5400000">
            <a:off x="4305373" y="2126239"/>
            <a:ext cx="562949" cy="288925"/>
          </a:xfrm>
          <a:prstGeom prst="rightArrow">
            <a:avLst>
              <a:gd name="adj1" fmla="val 35167"/>
              <a:gd name="adj2" fmla="val 121041"/>
            </a:avLst>
          </a:prstGeom>
          <a:gradFill rotWithShape="1">
            <a:gsLst>
              <a:gs pos="0">
                <a:schemeClr val="tx2">
                  <a:gamma/>
                  <a:tint val="51373"/>
                  <a:invGamma/>
                  <a:alpha val="0"/>
                </a:schemeClr>
              </a:gs>
              <a:gs pos="100000">
                <a:schemeClr val="tx2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123253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5224D-1794-428C-ACE5-87EAC99C5C24}" type="slidenum">
              <a:rPr lang="en-US" altLang="ru-RU" smtClean="0"/>
              <a:pPr/>
              <a:t>26</a:t>
            </a:fld>
            <a:endParaRPr lang="en-US" altLang="ru-RU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79512" y="476672"/>
            <a:ext cx="5256584" cy="563563"/>
          </a:xfrm>
        </p:spPr>
        <p:txBody>
          <a:bodyPr/>
          <a:lstStyle/>
          <a:p>
            <a:r>
              <a:rPr lang="ru-RU" sz="2400" dirty="0" smtClean="0"/>
              <a:t>Обеспечение научно-технологической безопасности</a:t>
            </a:r>
            <a:endParaRPr lang="ru-RU" sz="2400" dirty="0"/>
          </a:p>
        </p:txBody>
      </p:sp>
      <p:sp>
        <p:nvSpPr>
          <p:cNvPr id="17" name="AutoShape 36"/>
          <p:cNvSpPr>
            <a:spLocks noChangeArrowheads="1"/>
          </p:cNvSpPr>
          <p:nvPr/>
        </p:nvSpPr>
        <p:spPr bwMode="invGray">
          <a:xfrm>
            <a:off x="359532" y="1412776"/>
            <a:ext cx="8352928" cy="1512168"/>
          </a:xfrm>
          <a:prstGeom prst="roundRect">
            <a:avLst>
              <a:gd name="adj" fmla="val 50000"/>
            </a:avLst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100000">
                      <a:schemeClr val="bg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3187806" algn="ctr" rotWithShape="0">
                    <a:srgbClr val="001D3A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alt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Научный </a:t>
            </a:r>
            <a:r>
              <a:rPr lang="ru-RU" altLang="ru-RU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потенциал нашей страны концентрируется </a:t>
            </a:r>
            <a:endParaRPr lang="ru-RU" altLang="ru-RU" sz="2000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  <a:p>
            <a:pPr algn="ctr" eaLnBrk="0" hangingPunct="0"/>
            <a:r>
              <a:rPr lang="ru-RU" alt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на выполнении </a:t>
            </a:r>
            <a:r>
              <a:rPr lang="ru-RU" altLang="ru-RU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инновационных </a:t>
            </a:r>
            <a:r>
              <a:rPr lang="ru-RU" alt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проектов и научных</a:t>
            </a:r>
          </a:p>
          <a:p>
            <a:pPr algn="ctr" eaLnBrk="0" hangingPunct="0"/>
            <a:r>
              <a:rPr lang="ru-RU" alt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 </a:t>
            </a:r>
            <a:r>
              <a:rPr lang="ru-RU" altLang="ru-RU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разработок, имеющих стратегическое значение </a:t>
            </a:r>
            <a:endParaRPr lang="ru-RU" altLang="ru-RU" sz="2000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  <a:p>
            <a:pPr algn="ctr" eaLnBrk="0" hangingPunct="0"/>
            <a:r>
              <a:rPr lang="ru-RU" alt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для </a:t>
            </a:r>
            <a:r>
              <a:rPr lang="ru-RU" altLang="ru-RU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развития всех отраслей экономики</a:t>
            </a:r>
            <a:endParaRPr lang="en-US" altLang="ru-RU" sz="2000" b="1" dirty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</p:txBody>
      </p:sp>
      <p:sp>
        <p:nvSpPr>
          <p:cNvPr id="10" name="AutoShape 36"/>
          <p:cNvSpPr>
            <a:spLocks noChangeArrowheads="1"/>
          </p:cNvSpPr>
          <p:nvPr/>
        </p:nvSpPr>
        <p:spPr bwMode="invGray">
          <a:xfrm>
            <a:off x="359532" y="5517232"/>
            <a:ext cx="8352928" cy="936104"/>
          </a:xfrm>
          <a:prstGeom prst="roundRect">
            <a:avLst>
              <a:gd name="adj" fmla="val 50000"/>
            </a:avLst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100000">
                      <a:schemeClr val="bg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3187806" algn="ctr" rotWithShape="0">
                    <a:srgbClr val="001D3A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altLang="ru-RU" sz="20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Санкционное</a:t>
            </a:r>
            <a:r>
              <a:rPr lang="ru-RU" altLang="ru-RU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 давление западных стран на Беларусь </a:t>
            </a:r>
            <a:endParaRPr lang="ru-RU" altLang="ru-RU" sz="2000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  <a:p>
            <a:pPr algn="ctr" eaLnBrk="0" hangingPunct="0"/>
            <a:r>
              <a:rPr lang="ru-RU" alt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превращает </a:t>
            </a:r>
            <a:r>
              <a:rPr lang="ru-RU" altLang="ru-RU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вызовы современности в наши </a:t>
            </a:r>
            <a:r>
              <a:rPr lang="ru-RU" alt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новые</a:t>
            </a:r>
          </a:p>
          <a:p>
            <a:pPr algn="ctr" eaLnBrk="0" hangingPunct="0"/>
            <a:r>
              <a:rPr lang="ru-RU" alt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 </a:t>
            </a:r>
            <a:r>
              <a:rPr lang="ru-RU" altLang="ru-RU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возможности</a:t>
            </a:r>
            <a:r>
              <a:rPr lang="ru-RU" alt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. </a:t>
            </a:r>
            <a:endParaRPr lang="en-US" altLang="ru-RU" sz="2000" b="1" dirty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</p:txBody>
      </p:sp>
      <p:sp>
        <p:nvSpPr>
          <p:cNvPr id="11" name="AutoShape 6"/>
          <p:cNvSpPr>
            <a:spLocks noChangeArrowheads="1"/>
          </p:cNvSpPr>
          <p:nvPr/>
        </p:nvSpPr>
        <p:spPr bwMode="blackWhite">
          <a:xfrm rot="16200000">
            <a:off x="3418156" y="166354"/>
            <a:ext cx="2235679" cy="8136904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chemeClr val="folHlink">
                  <a:gamma/>
                  <a:shade val="60784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shade val="60784"/>
                  <a:invGamma/>
                </a:schemeClr>
              </a:gs>
            </a:gsLst>
            <a:lin ang="2700000" scaled="1"/>
          </a:gra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vert" wrap="none" anchor="ctr"/>
          <a:lstStyle/>
          <a:p>
            <a:pPr algn="ctr" eaLnBrk="0" hangingPunct="0"/>
            <a:r>
              <a:rPr lang="ru-RU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”Наука – фундамент нашей государственности. </a:t>
            </a:r>
            <a:endParaRPr lang="ru-RU" sz="2000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  <a:p>
            <a:pPr algn="ctr" eaLnBrk="0" hangingPunct="0"/>
            <a:r>
              <a:rPr 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Люди</a:t>
            </a:r>
            <a:r>
              <a:rPr lang="ru-RU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, которые посвящают свою жизнь </a:t>
            </a:r>
            <a:endParaRPr lang="ru-RU" sz="2000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  <a:p>
            <a:pPr algn="ctr" eaLnBrk="0" hangingPunct="0"/>
            <a:r>
              <a:rPr 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тяжелейшему труду </a:t>
            </a:r>
            <a:r>
              <a:rPr lang="ru-RU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ученого</a:t>
            </a:r>
            <a:r>
              <a:rPr 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, </a:t>
            </a:r>
          </a:p>
          <a:p>
            <a:pPr algn="ctr" eaLnBrk="0" hangingPunct="0"/>
            <a:r>
              <a:rPr 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– </a:t>
            </a:r>
            <a:r>
              <a:rPr lang="ru-RU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золотой фонд нашей нации</a:t>
            </a:r>
            <a:r>
              <a:rPr 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“.</a:t>
            </a:r>
          </a:p>
          <a:p>
            <a:pPr algn="r" eaLnBrk="0" hangingPunct="0"/>
            <a:endParaRPr lang="ru-RU" altLang="ru-RU" sz="2000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  <a:p>
            <a:pPr algn="r" eaLnBrk="0" hangingPunct="0"/>
            <a:r>
              <a:rPr lang="ru-RU" altLang="ru-RU" sz="2000" b="1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А.Г.Лукашенко</a:t>
            </a:r>
            <a:endParaRPr lang="en-US" altLang="ru-RU" sz="2000" b="1" dirty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423277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07504" y="2276872"/>
            <a:ext cx="6624736" cy="708025"/>
          </a:xfrm>
        </p:spPr>
        <p:txBody>
          <a:bodyPr/>
          <a:lstStyle/>
          <a:p>
            <a:r>
              <a:rPr lang="ru-RU" altLang="ru-RU" sz="320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СПАСИБО ЗА ВНИМАНИЕ!</a:t>
            </a:r>
            <a:endParaRPr lang="en-US" altLang="ru-RU" sz="320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6797"/>
            <a:ext cx="1982646" cy="1772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859429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76672"/>
            <a:ext cx="5256584" cy="563563"/>
          </a:xfrm>
        </p:spPr>
        <p:txBody>
          <a:bodyPr/>
          <a:lstStyle/>
          <a:p>
            <a:r>
              <a:rPr lang="ru-RU" sz="2400" dirty="0" smtClean="0"/>
              <a:t>Кадровый научный потенциал</a:t>
            </a: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5224D-1794-428C-ACE5-87EAC99C5C24}" type="slidenum">
              <a:rPr lang="en-US" altLang="ru-RU" smtClean="0"/>
              <a:pPr/>
              <a:t>3</a:t>
            </a:fld>
            <a:endParaRPr lang="en-US" altLang="ru-RU"/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gray">
          <a:xfrm rot="17973186">
            <a:off x="4777581" y="2534444"/>
            <a:ext cx="792163" cy="288925"/>
          </a:xfrm>
          <a:prstGeom prst="rightArrow">
            <a:avLst>
              <a:gd name="adj1" fmla="val 35167"/>
              <a:gd name="adj2" fmla="val 111029"/>
            </a:avLst>
          </a:prstGeom>
          <a:gradFill rotWithShape="1">
            <a:gsLst>
              <a:gs pos="0">
                <a:schemeClr val="tx2">
                  <a:gamma/>
                  <a:tint val="51373"/>
                  <a:invGamma/>
                  <a:alpha val="0"/>
                </a:schemeClr>
              </a:gs>
              <a:gs pos="100000">
                <a:schemeClr val="tx2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gray">
          <a:xfrm rot="3465783">
            <a:off x="4777582" y="4698206"/>
            <a:ext cx="792162" cy="288925"/>
          </a:xfrm>
          <a:prstGeom prst="rightArrow">
            <a:avLst>
              <a:gd name="adj1" fmla="val 35167"/>
              <a:gd name="adj2" fmla="val 111028"/>
            </a:avLst>
          </a:prstGeom>
          <a:gradFill rotWithShape="1">
            <a:gsLst>
              <a:gs pos="0">
                <a:schemeClr val="tx2">
                  <a:gamma/>
                  <a:tint val="51373"/>
                  <a:invGamma/>
                  <a:alpha val="0"/>
                </a:schemeClr>
              </a:gs>
              <a:gs pos="100000">
                <a:schemeClr val="tx2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" name="AutoShape 5"/>
          <p:cNvSpPr>
            <a:spLocks noChangeArrowheads="1"/>
          </p:cNvSpPr>
          <p:nvPr/>
        </p:nvSpPr>
        <p:spPr bwMode="gray">
          <a:xfrm rot="14369022">
            <a:off x="3558381" y="2610644"/>
            <a:ext cx="792163" cy="288925"/>
          </a:xfrm>
          <a:prstGeom prst="rightArrow">
            <a:avLst>
              <a:gd name="adj1" fmla="val 35167"/>
              <a:gd name="adj2" fmla="val 111029"/>
            </a:avLst>
          </a:prstGeom>
          <a:gradFill rotWithShape="1">
            <a:gsLst>
              <a:gs pos="0">
                <a:schemeClr val="tx2">
                  <a:gamma/>
                  <a:tint val="51373"/>
                  <a:invGamma/>
                  <a:alpha val="0"/>
                </a:schemeClr>
              </a:gs>
              <a:gs pos="100000">
                <a:schemeClr val="tx2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" name="AutoShape 6"/>
          <p:cNvSpPr>
            <a:spLocks noChangeArrowheads="1"/>
          </p:cNvSpPr>
          <p:nvPr/>
        </p:nvSpPr>
        <p:spPr bwMode="gray">
          <a:xfrm rot="7535209">
            <a:off x="3520281" y="4664869"/>
            <a:ext cx="792163" cy="288925"/>
          </a:xfrm>
          <a:prstGeom prst="rightArrow">
            <a:avLst>
              <a:gd name="adj1" fmla="val 35167"/>
              <a:gd name="adj2" fmla="val 111029"/>
            </a:avLst>
          </a:prstGeom>
          <a:gradFill rotWithShape="1">
            <a:gsLst>
              <a:gs pos="0">
                <a:schemeClr val="tx2">
                  <a:gamma/>
                  <a:tint val="51373"/>
                  <a:invGamma/>
                  <a:alpha val="0"/>
                </a:schemeClr>
              </a:gs>
              <a:gs pos="100000">
                <a:schemeClr val="tx2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" name="AutoShape 7"/>
          <p:cNvSpPr>
            <a:spLocks noChangeArrowheads="1"/>
          </p:cNvSpPr>
          <p:nvPr/>
        </p:nvSpPr>
        <p:spPr bwMode="gray">
          <a:xfrm>
            <a:off x="5356225" y="3662363"/>
            <a:ext cx="792163" cy="288925"/>
          </a:xfrm>
          <a:prstGeom prst="rightArrow">
            <a:avLst>
              <a:gd name="adj1" fmla="val 35167"/>
              <a:gd name="adj2" fmla="val 111029"/>
            </a:avLst>
          </a:prstGeom>
          <a:gradFill rotWithShape="1">
            <a:gsLst>
              <a:gs pos="0">
                <a:schemeClr val="tx2">
                  <a:gamma/>
                  <a:tint val="51373"/>
                  <a:invGamma/>
                  <a:alpha val="0"/>
                </a:schemeClr>
              </a:gs>
              <a:gs pos="100000">
                <a:schemeClr val="tx2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" name="AutoShape 8"/>
          <p:cNvSpPr>
            <a:spLocks noChangeArrowheads="1"/>
          </p:cNvSpPr>
          <p:nvPr/>
        </p:nvSpPr>
        <p:spPr bwMode="gray">
          <a:xfrm rot="10800000">
            <a:off x="2946400" y="3656013"/>
            <a:ext cx="863600" cy="288925"/>
          </a:xfrm>
          <a:prstGeom prst="rightArrow">
            <a:avLst>
              <a:gd name="adj1" fmla="val 35167"/>
              <a:gd name="adj2" fmla="val 121041"/>
            </a:avLst>
          </a:prstGeom>
          <a:gradFill rotWithShape="1">
            <a:gsLst>
              <a:gs pos="0">
                <a:schemeClr val="tx2">
                  <a:gamma/>
                  <a:tint val="51373"/>
                  <a:invGamma/>
                  <a:alpha val="0"/>
                </a:schemeClr>
              </a:gs>
              <a:gs pos="100000">
                <a:schemeClr val="tx2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1" name="Oval 9"/>
          <p:cNvSpPr>
            <a:spLocks noChangeArrowheads="1"/>
          </p:cNvSpPr>
          <p:nvPr/>
        </p:nvSpPr>
        <p:spPr bwMode="gray">
          <a:xfrm>
            <a:off x="2692400" y="1893888"/>
            <a:ext cx="3743325" cy="3744912"/>
          </a:xfrm>
          <a:prstGeom prst="ellipse">
            <a:avLst/>
          </a:prstGeom>
          <a:noFill/>
          <a:ln w="38100" algn="ctr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9250" dir="3267739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ru-RU"/>
          </a:p>
        </p:txBody>
      </p:sp>
      <p:grpSp>
        <p:nvGrpSpPr>
          <p:cNvPr id="12" name="Group 10"/>
          <p:cNvGrpSpPr>
            <a:grpSpLocks/>
          </p:cNvGrpSpPr>
          <p:nvPr/>
        </p:nvGrpSpPr>
        <p:grpSpPr bwMode="auto">
          <a:xfrm>
            <a:off x="3348038" y="5151438"/>
            <a:ext cx="360362" cy="360362"/>
            <a:chOff x="2109" y="3612"/>
            <a:chExt cx="227" cy="227"/>
          </a:xfrm>
        </p:grpSpPr>
        <p:sp>
          <p:nvSpPr>
            <p:cNvPr id="13" name="Oval 11"/>
            <p:cNvSpPr>
              <a:spLocks noChangeArrowheads="1"/>
            </p:cNvSpPr>
            <p:nvPr/>
          </p:nvSpPr>
          <p:spPr bwMode="gray">
            <a:xfrm>
              <a:off x="2109" y="3612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48627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52400" dir="16200000" sy="-100000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" name="Oval 12"/>
            <p:cNvSpPr>
              <a:spLocks noChangeArrowheads="1"/>
            </p:cNvSpPr>
            <p:nvPr/>
          </p:nvSpPr>
          <p:spPr bwMode="gray">
            <a:xfrm>
              <a:off x="2119" y="3631"/>
              <a:ext cx="141" cy="142"/>
            </a:xfrm>
            <a:prstGeom prst="ellipse">
              <a:avLst/>
            </a:prstGeom>
            <a:gradFill rotWithShape="1">
              <a:gsLst>
                <a:gs pos="0">
                  <a:schemeClr val="accent2">
                    <a:gamma/>
                    <a:tint val="36471"/>
                    <a:invGamma/>
                  </a:schemeClr>
                </a:gs>
                <a:gs pos="100000">
                  <a:schemeClr val="accent2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5" name="Oval 13"/>
          <p:cNvSpPr>
            <a:spLocks noChangeArrowheads="1"/>
          </p:cNvSpPr>
          <p:nvPr/>
        </p:nvSpPr>
        <p:spPr bwMode="gray">
          <a:xfrm>
            <a:off x="3624263" y="2846388"/>
            <a:ext cx="1944687" cy="1944687"/>
          </a:xfrm>
          <a:prstGeom prst="ellipse">
            <a:avLst/>
          </a:prstGeom>
          <a:gradFill rotWithShape="1">
            <a:gsLst>
              <a:gs pos="0">
                <a:schemeClr val="hlink">
                  <a:gamma/>
                  <a:tint val="0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tint val="0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9250" dir="3267739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6" name="Oval 14"/>
          <p:cNvSpPr>
            <a:spLocks noChangeArrowheads="1"/>
          </p:cNvSpPr>
          <p:nvPr/>
        </p:nvSpPr>
        <p:spPr bwMode="gray">
          <a:xfrm>
            <a:off x="3617913" y="2830513"/>
            <a:ext cx="1944687" cy="1944687"/>
          </a:xfrm>
          <a:prstGeom prst="ellipse">
            <a:avLst/>
          </a:prstGeom>
          <a:gradFill rotWithShape="1">
            <a:gsLst>
              <a:gs pos="0">
                <a:schemeClr val="hlink">
                  <a:alpha val="32001"/>
                </a:schemeClr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9250" dir="3267739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7" name="Oval 15"/>
          <p:cNvSpPr>
            <a:spLocks noChangeArrowheads="1"/>
          </p:cNvSpPr>
          <p:nvPr/>
        </p:nvSpPr>
        <p:spPr bwMode="gray">
          <a:xfrm>
            <a:off x="3751263" y="2973388"/>
            <a:ext cx="1690687" cy="1690687"/>
          </a:xfrm>
          <a:prstGeom prst="ellipse">
            <a:avLst/>
          </a:prstGeom>
          <a:gradFill rotWithShape="1">
            <a:gsLst>
              <a:gs pos="0">
                <a:schemeClr val="hlink">
                  <a:gamma/>
                  <a:shade val="54118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54118"/>
                  <a:invGamma/>
                </a:schemeClr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9250" dir="3267739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18" name="Oval 16"/>
          <p:cNvSpPr>
            <a:spLocks noChangeArrowheads="1"/>
          </p:cNvSpPr>
          <p:nvPr/>
        </p:nvSpPr>
        <p:spPr bwMode="gray">
          <a:xfrm>
            <a:off x="3733800" y="2946400"/>
            <a:ext cx="1690688" cy="1690688"/>
          </a:xfrm>
          <a:prstGeom prst="ellipse">
            <a:avLst/>
          </a:prstGeom>
          <a:gradFill rotWithShape="1">
            <a:gsLst>
              <a:gs pos="0">
                <a:schemeClr val="hlink">
                  <a:gamma/>
                  <a:shade val="63529"/>
                  <a:invGamma/>
                </a:schemeClr>
              </a:gs>
              <a:gs pos="100000">
                <a:schemeClr val="hlink">
                  <a:alpha val="0"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9250" dir="3267739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19" name="Oval 17"/>
          <p:cNvSpPr>
            <a:spLocks noChangeArrowheads="1"/>
          </p:cNvSpPr>
          <p:nvPr/>
        </p:nvSpPr>
        <p:spPr bwMode="gray">
          <a:xfrm>
            <a:off x="3835400" y="3057525"/>
            <a:ext cx="1522413" cy="1522413"/>
          </a:xfrm>
          <a:prstGeom prst="ellipse">
            <a:avLst/>
          </a:prstGeom>
          <a:solidFill>
            <a:srgbClr val="3333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9250" dir="3267739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20" name="Oval 18"/>
          <p:cNvSpPr>
            <a:spLocks noChangeArrowheads="1"/>
          </p:cNvSpPr>
          <p:nvPr/>
        </p:nvSpPr>
        <p:spPr bwMode="gray">
          <a:xfrm>
            <a:off x="3857625" y="3076575"/>
            <a:ext cx="1471613" cy="1473200"/>
          </a:xfrm>
          <a:prstGeom prst="ellipse">
            <a:avLst/>
          </a:prstGeom>
          <a:gradFill rotWithShape="1">
            <a:gsLst>
              <a:gs pos="0">
                <a:srgbClr val="D6E1E2">
                  <a:gamma/>
                  <a:shade val="46275"/>
                  <a:invGamma/>
                </a:srgbClr>
              </a:gs>
              <a:gs pos="100000">
                <a:srgbClr val="D6E1E2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ru-RU"/>
          </a:p>
        </p:txBody>
      </p:sp>
      <p:sp>
        <p:nvSpPr>
          <p:cNvPr id="21" name="Oval 19"/>
          <p:cNvSpPr>
            <a:spLocks noChangeArrowheads="1"/>
          </p:cNvSpPr>
          <p:nvPr/>
        </p:nvSpPr>
        <p:spPr bwMode="gray">
          <a:xfrm>
            <a:off x="3875088" y="3086100"/>
            <a:ext cx="1438275" cy="1435100"/>
          </a:xfrm>
          <a:prstGeom prst="ellipse">
            <a:avLst/>
          </a:prstGeom>
          <a:gradFill rotWithShape="1">
            <a:gsLst>
              <a:gs pos="0">
                <a:srgbClr val="D6E1E2">
                  <a:alpha val="0"/>
                </a:srgbClr>
              </a:gs>
              <a:gs pos="100000">
                <a:srgbClr val="D6E1E2">
                  <a:gamma/>
                  <a:tint val="34902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ru-RU"/>
          </a:p>
        </p:txBody>
      </p:sp>
      <p:sp>
        <p:nvSpPr>
          <p:cNvPr id="22" name="Oval 20"/>
          <p:cNvSpPr>
            <a:spLocks noChangeArrowheads="1"/>
          </p:cNvSpPr>
          <p:nvPr/>
        </p:nvSpPr>
        <p:spPr bwMode="gray">
          <a:xfrm>
            <a:off x="3890963" y="3100388"/>
            <a:ext cx="1366837" cy="1341437"/>
          </a:xfrm>
          <a:prstGeom prst="ellipse">
            <a:avLst/>
          </a:prstGeom>
          <a:gradFill rotWithShape="1">
            <a:gsLst>
              <a:gs pos="0">
                <a:srgbClr val="D6E1E2">
                  <a:gamma/>
                  <a:shade val="79216"/>
                  <a:invGamma/>
                </a:srgbClr>
              </a:gs>
              <a:gs pos="100000">
                <a:srgbClr val="D6E1E2">
                  <a:alpha val="48000"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ru-RU"/>
          </a:p>
        </p:txBody>
      </p:sp>
      <p:sp>
        <p:nvSpPr>
          <p:cNvPr id="23" name="Oval 21"/>
          <p:cNvSpPr>
            <a:spLocks noChangeArrowheads="1"/>
          </p:cNvSpPr>
          <p:nvPr/>
        </p:nvSpPr>
        <p:spPr bwMode="gray">
          <a:xfrm>
            <a:off x="3971925" y="3136900"/>
            <a:ext cx="1214438" cy="1090613"/>
          </a:xfrm>
          <a:prstGeom prst="ellipse">
            <a:avLst/>
          </a:prstGeom>
          <a:gradFill rotWithShape="1">
            <a:gsLst>
              <a:gs pos="0">
                <a:srgbClr val="D6E1E2">
                  <a:gamma/>
                  <a:tint val="0"/>
                  <a:invGamma/>
                </a:srgbClr>
              </a:gs>
              <a:gs pos="100000">
                <a:srgbClr val="D6E1E2">
                  <a:alpha val="38000"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ru-RU"/>
          </a:p>
        </p:txBody>
      </p:sp>
      <p:sp>
        <p:nvSpPr>
          <p:cNvPr id="24" name="Text Box 22"/>
          <p:cNvSpPr txBox="1">
            <a:spLocks noChangeArrowheads="1"/>
          </p:cNvSpPr>
          <p:nvPr/>
        </p:nvSpPr>
        <p:spPr bwMode="gray">
          <a:xfrm>
            <a:off x="3886743" y="3419684"/>
            <a:ext cx="1440907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ru-RU" altLang="ru-RU" sz="2000" dirty="0" smtClean="0">
                <a:solidFill>
                  <a:srgbClr val="000000"/>
                </a:solidFill>
              </a:rPr>
              <a:t>Научный</a:t>
            </a:r>
          </a:p>
          <a:p>
            <a:pPr algn="ctr" eaLnBrk="0" hangingPunct="0"/>
            <a:r>
              <a:rPr lang="ru-RU" altLang="ru-RU" sz="2000" dirty="0" smtClean="0">
                <a:solidFill>
                  <a:srgbClr val="000000"/>
                </a:solidFill>
              </a:rPr>
              <a:t>потенциал</a:t>
            </a:r>
            <a:endParaRPr lang="en-US" altLang="ru-RU" sz="2000" dirty="0">
              <a:solidFill>
                <a:srgbClr val="000000"/>
              </a:solidFill>
            </a:endParaRPr>
          </a:p>
        </p:txBody>
      </p:sp>
      <p:sp>
        <p:nvSpPr>
          <p:cNvPr id="25" name="Text Box 23"/>
          <p:cNvSpPr txBox="1">
            <a:spLocks noChangeArrowheads="1"/>
          </p:cNvSpPr>
          <p:nvPr/>
        </p:nvSpPr>
        <p:spPr bwMode="auto">
          <a:xfrm>
            <a:off x="5589588" y="1820357"/>
            <a:ext cx="360329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ru-RU" altLang="ru-RU" dirty="0" smtClean="0"/>
              <a:t>25 644 человек занято </a:t>
            </a:r>
          </a:p>
          <a:p>
            <a:pPr eaLnBrk="0" hangingPunct="0"/>
            <a:r>
              <a:rPr lang="ru-RU" altLang="ru-RU" dirty="0" smtClean="0"/>
              <a:t>в сфере научных исследований</a:t>
            </a:r>
            <a:endParaRPr lang="en-US" altLang="ru-RU" dirty="0"/>
          </a:p>
        </p:txBody>
      </p:sp>
      <p:sp>
        <p:nvSpPr>
          <p:cNvPr id="26" name="Text Box 24"/>
          <p:cNvSpPr txBox="1">
            <a:spLocks noChangeArrowheads="1"/>
          </p:cNvSpPr>
          <p:nvPr/>
        </p:nvSpPr>
        <p:spPr bwMode="auto">
          <a:xfrm>
            <a:off x="456637" y="1879600"/>
            <a:ext cx="294061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0" hangingPunct="0"/>
            <a:r>
              <a:rPr lang="ru-RU" altLang="ru-RU" dirty="0" smtClean="0"/>
              <a:t>445 научных организаций</a:t>
            </a:r>
            <a:endParaRPr lang="en-US" altLang="ru-RU" dirty="0"/>
          </a:p>
        </p:txBody>
      </p:sp>
      <p:sp>
        <p:nvSpPr>
          <p:cNvPr id="27" name="Text Box 25"/>
          <p:cNvSpPr txBox="1">
            <a:spLocks noChangeArrowheads="1"/>
          </p:cNvSpPr>
          <p:nvPr/>
        </p:nvSpPr>
        <p:spPr bwMode="auto">
          <a:xfrm>
            <a:off x="6568736" y="3620800"/>
            <a:ext cx="2427734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ru-RU" altLang="ru-RU" dirty="0" smtClean="0"/>
              <a:t>16 321 проводят </a:t>
            </a:r>
          </a:p>
          <a:p>
            <a:pPr eaLnBrk="0" hangingPunct="0"/>
            <a:r>
              <a:rPr lang="ru-RU" altLang="ru-RU" dirty="0" smtClean="0"/>
              <a:t>научные исследования </a:t>
            </a:r>
            <a:endParaRPr lang="en-US" altLang="ru-RU" dirty="0"/>
          </a:p>
        </p:txBody>
      </p:sp>
      <p:sp>
        <p:nvSpPr>
          <p:cNvPr id="28" name="Text Box 26"/>
          <p:cNvSpPr txBox="1">
            <a:spLocks noChangeArrowheads="1"/>
          </p:cNvSpPr>
          <p:nvPr/>
        </p:nvSpPr>
        <p:spPr bwMode="auto">
          <a:xfrm>
            <a:off x="5715000" y="5232400"/>
            <a:ext cx="214578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ru-RU" altLang="ru-RU" dirty="0" smtClean="0"/>
              <a:t>548 докторов наук</a:t>
            </a:r>
            <a:endParaRPr lang="en-US" altLang="ru-RU" dirty="0"/>
          </a:p>
        </p:txBody>
      </p:sp>
      <p:sp>
        <p:nvSpPr>
          <p:cNvPr id="29" name="Text Box 27"/>
          <p:cNvSpPr txBox="1">
            <a:spLocks noChangeArrowheads="1"/>
          </p:cNvSpPr>
          <p:nvPr/>
        </p:nvSpPr>
        <p:spPr bwMode="auto">
          <a:xfrm>
            <a:off x="-99440" y="3556298"/>
            <a:ext cx="273357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0" hangingPunct="0"/>
            <a:r>
              <a:rPr lang="ru-RU" altLang="ru-RU" dirty="0" smtClean="0"/>
              <a:t>20,7 % от общего числа</a:t>
            </a:r>
          </a:p>
          <a:p>
            <a:pPr algn="r" eaLnBrk="0" hangingPunct="0"/>
            <a:r>
              <a:rPr lang="ru-RU" altLang="ru-RU" dirty="0" smtClean="0"/>
              <a:t> исследователей – </a:t>
            </a:r>
          </a:p>
          <a:p>
            <a:pPr algn="r" eaLnBrk="0" hangingPunct="0"/>
            <a:r>
              <a:rPr lang="ru-RU" altLang="ru-RU" dirty="0" smtClean="0"/>
              <a:t>молодежь до 29 лет</a:t>
            </a:r>
            <a:endParaRPr lang="en-US" altLang="ru-RU" dirty="0"/>
          </a:p>
        </p:txBody>
      </p:sp>
      <p:sp>
        <p:nvSpPr>
          <p:cNvPr id="30" name="Text Box 28"/>
          <p:cNvSpPr txBox="1">
            <a:spLocks noChangeArrowheads="1"/>
          </p:cNvSpPr>
          <p:nvPr/>
        </p:nvSpPr>
        <p:spPr bwMode="auto">
          <a:xfrm>
            <a:off x="722582" y="5170488"/>
            <a:ext cx="259846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0" hangingPunct="0"/>
            <a:r>
              <a:rPr lang="ru-RU" altLang="ru-RU" dirty="0" smtClean="0"/>
              <a:t>2 624 кандидатов наук</a:t>
            </a:r>
            <a:endParaRPr lang="en-US" altLang="ru-RU" dirty="0"/>
          </a:p>
        </p:txBody>
      </p:sp>
      <p:grpSp>
        <p:nvGrpSpPr>
          <p:cNvPr id="31" name="Group 29"/>
          <p:cNvGrpSpPr>
            <a:grpSpLocks/>
          </p:cNvGrpSpPr>
          <p:nvPr/>
        </p:nvGrpSpPr>
        <p:grpSpPr bwMode="auto">
          <a:xfrm>
            <a:off x="2514600" y="3657600"/>
            <a:ext cx="360363" cy="360363"/>
            <a:chOff x="2109" y="3612"/>
            <a:chExt cx="227" cy="227"/>
          </a:xfrm>
        </p:grpSpPr>
        <p:sp>
          <p:nvSpPr>
            <p:cNvPr id="32" name="Oval 30"/>
            <p:cNvSpPr>
              <a:spLocks noChangeArrowheads="1"/>
            </p:cNvSpPr>
            <p:nvPr/>
          </p:nvSpPr>
          <p:spPr bwMode="gray">
            <a:xfrm>
              <a:off x="2109" y="3612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48627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52400" dir="16200000" sy="-100000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3" name="Oval 31"/>
            <p:cNvSpPr>
              <a:spLocks noChangeArrowheads="1"/>
            </p:cNvSpPr>
            <p:nvPr/>
          </p:nvSpPr>
          <p:spPr bwMode="gray">
            <a:xfrm>
              <a:off x="2119" y="3631"/>
              <a:ext cx="141" cy="142"/>
            </a:xfrm>
            <a:prstGeom prst="ellipse">
              <a:avLst/>
            </a:prstGeom>
            <a:gradFill rotWithShape="1">
              <a:gsLst>
                <a:gs pos="0">
                  <a:schemeClr val="accent2">
                    <a:gamma/>
                    <a:tint val="36471"/>
                    <a:invGamma/>
                  </a:schemeClr>
                </a:gs>
                <a:gs pos="100000">
                  <a:schemeClr val="accent2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34" name="Group 32"/>
          <p:cNvGrpSpPr>
            <a:grpSpLocks/>
          </p:cNvGrpSpPr>
          <p:nvPr/>
        </p:nvGrpSpPr>
        <p:grpSpPr bwMode="auto">
          <a:xfrm>
            <a:off x="3352800" y="1981200"/>
            <a:ext cx="360363" cy="360363"/>
            <a:chOff x="2109" y="3612"/>
            <a:chExt cx="227" cy="227"/>
          </a:xfrm>
        </p:grpSpPr>
        <p:sp>
          <p:nvSpPr>
            <p:cNvPr id="35" name="Oval 33"/>
            <p:cNvSpPr>
              <a:spLocks noChangeArrowheads="1"/>
            </p:cNvSpPr>
            <p:nvPr/>
          </p:nvSpPr>
          <p:spPr bwMode="gray">
            <a:xfrm>
              <a:off x="2109" y="3612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48627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52400" dir="16200000" sy="-100000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6" name="Oval 34"/>
            <p:cNvSpPr>
              <a:spLocks noChangeArrowheads="1"/>
            </p:cNvSpPr>
            <p:nvPr/>
          </p:nvSpPr>
          <p:spPr bwMode="gray">
            <a:xfrm>
              <a:off x="2119" y="3631"/>
              <a:ext cx="141" cy="142"/>
            </a:xfrm>
            <a:prstGeom prst="ellipse">
              <a:avLst/>
            </a:prstGeom>
            <a:gradFill rotWithShape="1">
              <a:gsLst>
                <a:gs pos="0">
                  <a:schemeClr val="accent2">
                    <a:gamma/>
                    <a:tint val="36471"/>
                    <a:invGamma/>
                  </a:schemeClr>
                </a:gs>
                <a:gs pos="100000">
                  <a:schemeClr val="accent2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37" name="Group 35"/>
          <p:cNvGrpSpPr>
            <a:grpSpLocks/>
          </p:cNvGrpSpPr>
          <p:nvPr/>
        </p:nvGrpSpPr>
        <p:grpSpPr bwMode="auto">
          <a:xfrm>
            <a:off x="5334000" y="1981200"/>
            <a:ext cx="360363" cy="360363"/>
            <a:chOff x="2109" y="3612"/>
            <a:chExt cx="227" cy="227"/>
          </a:xfrm>
        </p:grpSpPr>
        <p:sp>
          <p:nvSpPr>
            <p:cNvPr id="38" name="Oval 36"/>
            <p:cNvSpPr>
              <a:spLocks noChangeArrowheads="1"/>
            </p:cNvSpPr>
            <p:nvPr/>
          </p:nvSpPr>
          <p:spPr bwMode="gray">
            <a:xfrm>
              <a:off x="2109" y="3612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48627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52400" dir="16200000" sy="-100000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9" name="Oval 37"/>
            <p:cNvSpPr>
              <a:spLocks noChangeArrowheads="1"/>
            </p:cNvSpPr>
            <p:nvPr/>
          </p:nvSpPr>
          <p:spPr bwMode="gray">
            <a:xfrm>
              <a:off x="2119" y="3631"/>
              <a:ext cx="141" cy="142"/>
            </a:xfrm>
            <a:prstGeom prst="ellipse">
              <a:avLst/>
            </a:prstGeom>
            <a:gradFill rotWithShape="1">
              <a:gsLst>
                <a:gs pos="0">
                  <a:schemeClr val="accent2">
                    <a:gamma/>
                    <a:tint val="36471"/>
                    <a:invGamma/>
                  </a:schemeClr>
                </a:gs>
                <a:gs pos="100000">
                  <a:schemeClr val="accent2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40" name="Group 38"/>
          <p:cNvGrpSpPr>
            <a:grpSpLocks/>
          </p:cNvGrpSpPr>
          <p:nvPr/>
        </p:nvGrpSpPr>
        <p:grpSpPr bwMode="auto">
          <a:xfrm>
            <a:off x="6248400" y="3581400"/>
            <a:ext cx="360363" cy="360363"/>
            <a:chOff x="2109" y="3612"/>
            <a:chExt cx="227" cy="227"/>
          </a:xfrm>
        </p:grpSpPr>
        <p:sp>
          <p:nvSpPr>
            <p:cNvPr id="41" name="Oval 39"/>
            <p:cNvSpPr>
              <a:spLocks noChangeArrowheads="1"/>
            </p:cNvSpPr>
            <p:nvPr/>
          </p:nvSpPr>
          <p:spPr bwMode="gray">
            <a:xfrm>
              <a:off x="2109" y="3612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48627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52400" dir="16200000" sy="-100000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2" name="Oval 40"/>
            <p:cNvSpPr>
              <a:spLocks noChangeArrowheads="1"/>
            </p:cNvSpPr>
            <p:nvPr/>
          </p:nvSpPr>
          <p:spPr bwMode="gray">
            <a:xfrm>
              <a:off x="2119" y="3631"/>
              <a:ext cx="141" cy="142"/>
            </a:xfrm>
            <a:prstGeom prst="ellipse">
              <a:avLst/>
            </a:prstGeom>
            <a:gradFill rotWithShape="1">
              <a:gsLst>
                <a:gs pos="0">
                  <a:schemeClr val="accent2">
                    <a:gamma/>
                    <a:tint val="36471"/>
                    <a:invGamma/>
                  </a:schemeClr>
                </a:gs>
                <a:gs pos="100000">
                  <a:schemeClr val="accent2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43" name="Group 41"/>
          <p:cNvGrpSpPr>
            <a:grpSpLocks/>
          </p:cNvGrpSpPr>
          <p:nvPr/>
        </p:nvGrpSpPr>
        <p:grpSpPr bwMode="auto">
          <a:xfrm>
            <a:off x="5410200" y="5105400"/>
            <a:ext cx="360363" cy="360363"/>
            <a:chOff x="2109" y="3612"/>
            <a:chExt cx="227" cy="227"/>
          </a:xfrm>
        </p:grpSpPr>
        <p:sp>
          <p:nvSpPr>
            <p:cNvPr id="44" name="Oval 42"/>
            <p:cNvSpPr>
              <a:spLocks noChangeArrowheads="1"/>
            </p:cNvSpPr>
            <p:nvPr/>
          </p:nvSpPr>
          <p:spPr bwMode="gray">
            <a:xfrm>
              <a:off x="2109" y="3612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48627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52400" dir="16200000" sy="-100000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5" name="Oval 43"/>
            <p:cNvSpPr>
              <a:spLocks noChangeArrowheads="1"/>
            </p:cNvSpPr>
            <p:nvPr/>
          </p:nvSpPr>
          <p:spPr bwMode="gray">
            <a:xfrm>
              <a:off x="2119" y="3631"/>
              <a:ext cx="141" cy="142"/>
            </a:xfrm>
            <a:prstGeom prst="ellipse">
              <a:avLst/>
            </a:prstGeom>
            <a:gradFill rotWithShape="1">
              <a:gsLst>
                <a:gs pos="0">
                  <a:schemeClr val="accent2">
                    <a:gamma/>
                    <a:tint val="36471"/>
                    <a:invGamma/>
                  </a:schemeClr>
                </a:gs>
                <a:gs pos="100000">
                  <a:schemeClr val="accent2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33960544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5224D-1794-428C-ACE5-87EAC99C5C24}" type="slidenum">
              <a:rPr lang="en-US" altLang="ru-RU" smtClean="0"/>
              <a:pPr/>
              <a:t>4</a:t>
            </a:fld>
            <a:endParaRPr lang="en-US" altLang="ru-RU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79512" y="476672"/>
            <a:ext cx="5256584" cy="563563"/>
          </a:xfrm>
        </p:spPr>
        <p:txBody>
          <a:bodyPr/>
          <a:lstStyle/>
          <a:p>
            <a:r>
              <a:rPr lang="ru-RU" sz="2400" dirty="0" smtClean="0"/>
              <a:t>Кадровый научный потенциал</a:t>
            </a:r>
            <a:endParaRPr lang="ru-RU" sz="2400" dirty="0"/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invGray">
          <a:xfrm>
            <a:off x="5374449" y="2890829"/>
            <a:ext cx="2155825" cy="1398314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100000">
                <a:schemeClr val="accent2">
                  <a:alpha val="0"/>
                </a:schemeClr>
              </a:gs>
            </a:gsLst>
            <a:lin ang="5400000" scaled="1"/>
          </a:gra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lang="ru-RU" altLang="ru-RU">
              <a:latin typeface="Verdana" panose="020B0604030504040204" pitchFamily="34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5459116" y="3068821"/>
            <a:ext cx="207327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ru-RU" altLang="ru-RU" sz="2000" b="1" dirty="0" smtClean="0"/>
              <a:t>АСПИРАНТУРА</a:t>
            </a:r>
            <a:endParaRPr lang="en-US" altLang="ru-RU" sz="1400" dirty="0"/>
          </a:p>
        </p:txBody>
      </p:sp>
      <p:sp>
        <p:nvSpPr>
          <p:cNvPr id="8" name="AutoShape 6"/>
          <p:cNvSpPr>
            <a:spLocks noChangeArrowheads="1"/>
          </p:cNvSpPr>
          <p:nvPr/>
        </p:nvSpPr>
        <p:spPr bwMode="invGray">
          <a:xfrm>
            <a:off x="1262528" y="2903316"/>
            <a:ext cx="2155825" cy="1398314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100000">
                <a:schemeClr val="accent2">
                  <a:alpha val="0"/>
                </a:schemeClr>
              </a:gs>
            </a:gsLst>
            <a:lin ang="5400000" scaled="1"/>
          </a:gra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lang="ru-RU" altLang="ru-RU">
              <a:latin typeface="Verdana" panose="020B0604030504040204" pitchFamily="34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1325151" y="3096697"/>
            <a:ext cx="211286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ru-RU" altLang="ru-RU" b="1" dirty="0" smtClean="0"/>
              <a:t>ДОКТОРАНТУРА</a:t>
            </a:r>
            <a:endParaRPr lang="en-US" altLang="ru-RU" sz="1200" dirty="0"/>
          </a:p>
        </p:txBody>
      </p:sp>
      <p:sp>
        <p:nvSpPr>
          <p:cNvPr id="10" name="Freeform 8"/>
          <p:cNvSpPr>
            <a:spLocks/>
          </p:cNvSpPr>
          <p:nvPr/>
        </p:nvSpPr>
        <p:spPr bwMode="gray">
          <a:xfrm>
            <a:off x="3224678" y="2809653"/>
            <a:ext cx="850900" cy="1185863"/>
          </a:xfrm>
          <a:custGeom>
            <a:avLst/>
            <a:gdLst>
              <a:gd name="T0" fmla="*/ 580 w 580"/>
              <a:gd name="T1" fmla="*/ 0 h 798"/>
              <a:gd name="T2" fmla="*/ 578 w 580"/>
              <a:gd name="T3" fmla="*/ 90 h 798"/>
              <a:gd name="T4" fmla="*/ 568 w 580"/>
              <a:gd name="T5" fmla="*/ 174 h 798"/>
              <a:gd name="T6" fmla="*/ 552 w 580"/>
              <a:gd name="T7" fmla="*/ 252 h 798"/>
              <a:gd name="T8" fmla="*/ 526 w 580"/>
              <a:gd name="T9" fmla="*/ 324 h 798"/>
              <a:gd name="T10" fmla="*/ 494 w 580"/>
              <a:gd name="T11" fmla="*/ 390 h 798"/>
              <a:gd name="T12" fmla="*/ 452 w 580"/>
              <a:gd name="T13" fmla="*/ 450 h 798"/>
              <a:gd name="T14" fmla="*/ 402 w 580"/>
              <a:gd name="T15" fmla="*/ 508 h 798"/>
              <a:gd name="T16" fmla="*/ 342 w 580"/>
              <a:gd name="T17" fmla="*/ 560 h 798"/>
              <a:gd name="T18" fmla="*/ 270 w 580"/>
              <a:gd name="T19" fmla="*/ 610 h 798"/>
              <a:gd name="T20" fmla="*/ 188 w 580"/>
              <a:gd name="T21" fmla="*/ 656 h 798"/>
              <a:gd name="T22" fmla="*/ 188 w 580"/>
              <a:gd name="T23" fmla="*/ 798 h 798"/>
              <a:gd name="T24" fmla="*/ 0 w 580"/>
              <a:gd name="T25" fmla="*/ 514 h 798"/>
              <a:gd name="T26" fmla="*/ 188 w 580"/>
              <a:gd name="T27" fmla="*/ 230 h 798"/>
              <a:gd name="T28" fmla="*/ 188 w 580"/>
              <a:gd name="T29" fmla="*/ 372 h 798"/>
              <a:gd name="T30" fmla="*/ 224 w 580"/>
              <a:gd name="T31" fmla="*/ 368 h 798"/>
              <a:gd name="T32" fmla="*/ 264 w 580"/>
              <a:gd name="T33" fmla="*/ 356 h 798"/>
              <a:gd name="T34" fmla="*/ 306 w 580"/>
              <a:gd name="T35" fmla="*/ 336 h 798"/>
              <a:gd name="T36" fmla="*/ 348 w 580"/>
              <a:gd name="T37" fmla="*/ 310 h 798"/>
              <a:gd name="T38" fmla="*/ 392 w 580"/>
              <a:gd name="T39" fmla="*/ 280 h 798"/>
              <a:gd name="T40" fmla="*/ 432 w 580"/>
              <a:gd name="T41" fmla="*/ 246 h 798"/>
              <a:gd name="T42" fmla="*/ 472 w 580"/>
              <a:gd name="T43" fmla="*/ 208 h 798"/>
              <a:gd name="T44" fmla="*/ 506 w 580"/>
              <a:gd name="T45" fmla="*/ 166 h 798"/>
              <a:gd name="T46" fmla="*/ 536 w 580"/>
              <a:gd name="T47" fmla="*/ 124 h 798"/>
              <a:gd name="T48" fmla="*/ 558 w 580"/>
              <a:gd name="T49" fmla="*/ 82 h 798"/>
              <a:gd name="T50" fmla="*/ 574 w 580"/>
              <a:gd name="T51" fmla="*/ 40 h 798"/>
              <a:gd name="T52" fmla="*/ 578 w 580"/>
              <a:gd name="T53" fmla="*/ 0 h 798"/>
              <a:gd name="T54" fmla="*/ 580 w 580"/>
              <a:gd name="T55" fmla="*/ 0 h 7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31765"/>
                  <a:invGamma/>
                </a:scheme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A06C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" name="AutoShape 9"/>
          <p:cNvSpPr>
            <a:spLocks noChangeAspect="1" noChangeArrowheads="1" noTextEdit="1"/>
          </p:cNvSpPr>
          <p:nvPr/>
        </p:nvSpPr>
        <p:spPr bwMode="gray">
          <a:xfrm flipH="1">
            <a:off x="4720399" y="2793991"/>
            <a:ext cx="857250" cy="118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" name="Freeform 10"/>
          <p:cNvSpPr>
            <a:spLocks/>
          </p:cNvSpPr>
          <p:nvPr/>
        </p:nvSpPr>
        <p:spPr bwMode="gray">
          <a:xfrm flipH="1">
            <a:off x="4725162" y="2797166"/>
            <a:ext cx="852487" cy="1185863"/>
          </a:xfrm>
          <a:custGeom>
            <a:avLst/>
            <a:gdLst>
              <a:gd name="T0" fmla="*/ 580 w 580"/>
              <a:gd name="T1" fmla="*/ 0 h 798"/>
              <a:gd name="T2" fmla="*/ 578 w 580"/>
              <a:gd name="T3" fmla="*/ 90 h 798"/>
              <a:gd name="T4" fmla="*/ 568 w 580"/>
              <a:gd name="T5" fmla="*/ 174 h 798"/>
              <a:gd name="T6" fmla="*/ 552 w 580"/>
              <a:gd name="T7" fmla="*/ 252 h 798"/>
              <a:gd name="T8" fmla="*/ 526 w 580"/>
              <a:gd name="T9" fmla="*/ 324 h 798"/>
              <a:gd name="T10" fmla="*/ 494 w 580"/>
              <a:gd name="T11" fmla="*/ 390 h 798"/>
              <a:gd name="T12" fmla="*/ 452 w 580"/>
              <a:gd name="T13" fmla="*/ 450 h 798"/>
              <a:gd name="T14" fmla="*/ 402 w 580"/>
              <a:gd name="T15" fmla="*/ 508 h 798"/>
              <a:gd name="T16" fmla="*/ 342 w 580"/>
              <a:gd name="T17" fmla="*/ 560 h 798"/>
              <a:gd name="T18" fmla="*/ 270 w 580"/>
              <a:gd name="T19" fmla="*/ 610 h 798"/>
              <a:gd name="T20" fmla="*/ 188 w 580"/>
              <a:gd name="T21" fmla="*/ 656 h 798"/>
              <a:gd name="T22" fmla="*/ 188 w 580"/>
              <a:gd name="T23" fmla="*/ 798 h 798"/>
              <a:gd name="T24" fmla="*/ 0 w 580"/>
              <a:gd name="T25" fmla="*/ 514 h 798"/>
              <a:gd name="T26" fmla="*/ 188 w 580"/>
              <a:gd name="T27" fmla="*/ 230 h 798"/>
              <a:gd name="T28" fmla="*/ 188 w 580"/>
              <a:gd name="T29" fmla="*/ 372 h 798"/>
              <a:gd name="T30" fmla="*/ 224 w 580"/>
              <a:gd name="T31" fmla="*/ 368 h 798"/>
              <a:gd name="T32" fmla="*/ 264 w 580"/>
              <a:gd name="T33" fmla="*/ 356 h 798"/>
              <a:gd name="T34" fmla="*/ 306 w 580"/>
              <a:gd name="T35" fmla="*/ 336 h 798"/>
              <a:gd name="T36" fmla="*/ 348 w 580"/>
              <a:gd name="T37" fmla="*/ 310 h 798"/>
              <a:gd name="T38" fmla="*/ 392 w 580"/>
              <a:gd name="T39" fmla="*/ 280 h 798"/>
              <a:gd name="T40" fmla="*/ 432 w 580"/>
              <a:gd name="T41" fmla="*/ 246 h 798"/>
              <a:gd name="T42" fmla="*/ 472 w 580"/>
              <a:gd name="T43" fmla="*/ 208 h 798"/>
              <a:gd name="T44" fmla="*/ 506 w 580"/>
              <a:gd name="T45" fmla="*/ 166 h 798"/>
              <a:gd name="T46" fmla="*/ 536 w 580"/>
              <a:gd name="T47" fmla="*/ 124 h 798"/>
              <a:gd name="T48" fmla="*/ 558 w 580"/>
              <a:gd name="T49" fmla="*/ 82 h 798"/>
              <a:gd name="T50" fmla="*/ 574 w 580"/>
              <a:gd name="T51" fmla="*/ 40 h 798"/>
              <a:gd name="T52" fmla="*/ 578 w 580"/>
              <a:gd name="T53" fmla="*/ 0 h 798"/>
              <a:gd name="T54" fmla="*/ 580 w 580"/>
              <a:gd name="T55" fmla="*/ 0 h 7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tint val="31765"/>
                  <a:invGamma/>
                </a:scheme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A06C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13" name="Group 11"/>
          <p:cNvGrpSpPr>
            <a:grpSpLocks/>
          </p:cNvGrpSpPr>
          <p:nvPr/>
        </p:nvGrpSpPr>
        <p:grpSpPr bwMode="auto">
          <a:xfrm>
            <a:off x="2992363" y="1422722"/>
            <a:ext cx="2827338" cy="1340645"/>
            <a:chOff x="1997" y="1314"/>
            <a:chExt cx="1889" cy="1009"/>
          </a:xfrm>
        </p:grpSpPr>
        <p:grpSp>
          <p:nvGrpSpPr>
            <p:cNvPr id="14" name="Group 12"/>
            <p:cNvGrpSpPr>
              <a:grpSpLocks/>
            </p:cNvGrpSpPr>
            <p:nvPr/>
          </p:nvGrpSpPr>
          <p:grpSpPr bwMode="auto">
            <a:xfrm>
              <a:off x="1997" y="1404"/>
              <a:ext cx="1889" cy="919"/>
              <a:chOff x="1973" y="1027"/>
              <a:chExt cx="1926" cy="937"/>
            </a:xfrm>
          </p:grpSpPr>
          <p:sp>
            <p:nvSpPr>
              <p:cNvPr id="19" name="Oval 13"/>
              <p:cNvSpPr>
                <a:spLocks noChangeArrowheads="1"/>
              </p:cNvSpPr>
              <p:nvPr/>
            </p:nvSpPr>
            <p:spPr bwMode="gray">
              <a:xfrm>
                <a:off x="1994" y="105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shade val="48627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" name="Oval 14"/>
              <p:cNvSpPr>
                <a:spLocks noChangeArrowheads="1"/>
              </p:cNvSpPr>
              <p:nvPr/>
            </p:nvSpPr>
            <p:spPr bwMode="gray">
              <a:xfrm>
                <a:off x="1973" y="102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tx2">
                      <a:gamma/>
                      <a:tint val="44314"/>
                      <a:invGamma/>
                    </a:schemeClr>
                  </a:gs>
                  <a:gs pos="100000">
                    <a:schemeClr val="tx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15" name="Oval 15"/>
            <p:cNvSpPr>
              <a:spLocks noChangeArrowheads="1"/>
            </p:cNvSpPr>
            <p:nvPr/>
          </p:nvSpPr>
          <p:spPr bwMode="gray">
            <a:xfrm>
              <a:off x="2086" y="1314"/>
              <a:ext cx="1691" cy="845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16" name="Oval 16"/>
            <p:cNvSpPr>
              <a:spLocks noChangeArrowheads="1"/>
            </p:cNvSpPr>
            <p:nvPr/>
          </p:nvSpPr>
          <p:spPr bwMode="gray">
            <a:xfrm>
              <a:off x="2108" y="1319"/>
              <a:ext cx="1650" cy="82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alpha val="0"/>
                  </a:schemeClr>
                </a:gs>
                <a:gs pos="100000">
                  <a:schemeClr val="accent1">
                    <a:gamma/>
                    <a:tint val="34902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17" name="Oval 17"/>
            <p:cNvSpPr>
              <a:spLocks noChangeArrowheads="1"/>
            </p:cNvSpPr>
            <p:nvPr/>
          </p:nvSpPr>
          <p:spPr bwMode="gray">
            <a:xfrm>
              <a:off x="2125" y="1327"/>
              <a:ext cx="1570" cy="770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79216"/>
                    <a:invGamma/>
                  </a:schemeClr>
                </a:gs>
                <a:gs pos="100000">
                  <a:schemeClr val="accent1">
                    <a:alpha val="48000"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18" name="Oval 18"/>
            <p:cNvSpPr>
              <a:spLocks noChangeArrowheads="1"/>
            </p:cNvSpPr>
            <p:nvPr/>
          </p:nvSpPr>
          <p:spPr bwMode="gray">
            <a:xfrm>
              <a:off x="2208" y="1344"/>
              <a:ext cx="1382" cy="62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0"/>
                    <a:invGamma/>
                  </a:schemeClr>
                </a:gs>
                <a:gs pos="100000">
                  <a:schemeClr val="accent1">
                    <a:alpha val="38000"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ru-RU"/>
            </a:p>
          </p:txBody>
        </p:sp>
      </p:grpSp>
      <p:sp>
        <p:nvSpPr>
          <p:cNvPr id="21" name="Text Box 19"/>
          <p:cNvSpPr txBox="1">
            <a:spLocks noChangeArrowheads="1"/>
          </p:cNvSpPr>
          <p:nvPr/>
        </p:nvSpPr>
        <p:spPr bwMode="auto">
          <a:xfrm>
            <a:off x="3641012" y="1613222"/>
            <a:ext cx="144590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ru-RU" altLang="ru-RU" sz="2400" b="1" dirty="0" smtClean="0">
                <a:solidFill>
                  <a:srgbClr val="000000"/>
                </a:solidFill>
              </a:rPr>
              <a:t>В 2021 г.</a:t>
            </a:r>
            <a:endParaRPr lang="en-US" altLang="ru-RU" sz="1400" dirty="0">
              <a:solidFill>
                <a:srgbClr val="00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446976" y="3589986"/>
            <a:ext cx="17458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700 человек</a:t>
            </a:r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5579455" y="3569694"/>
            <a:ext cx="17458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4067 человек</a:t>
            </a:r>
            <a:endParaRPr lang="ru-RU" dirty="0"/>
          </a:p>
        </p:txBody>
      </p:sp>
      <p:sp>
        <p:nvSpPr>
          <p:cNvPr id="24" name="AutoShape 6"/>
          <p:cNvSpPr>
            <a:spLocks noChangeArrowheads="1"/>
          </p:cNvSpPr>
          <p:nvPr/>
        </p:nvSpPr>
        <p:spPr bwMode="invGray">
          <a:xfrm>
            <a:off x="1282188" y="4495011"/>
            <a:ext cx="2155825" cy="1312541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100000">
                <a:schemeClr val="accent2">
                  <a:alpha val="0"/>
                </a:schemeClr>
              </a:gs>
            </a:gsLst>
            <a:lin ang="5400000" scaled="1"/>
          </a:gra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lang="ru-RU" altLang="ru-RU">
              <a:latin typeface="Verdana" panose="020B0604030504040204" pitchFamily="34" charset="0"/>
            </a:endParaRPr>
          </a:p>
        </p:txBody>
      </p:sp>
      <p:sp>
        <p:nvSpPr>
          <p:cNvPr id="25" name="AutoShape 6"/>
          <p:cNvSpPr>
            <a:spLocks noChangeArrowheads="1"/>
          </p:cNvSpPr>
          <p:nvPr/>
        </p:nvSpPr>
        <p:spPr bwMode="invGray">
          <a:xfrm>
            <a:off x="5374448" y="4495744"/>
            <a:ext cx="2155825" cy="1299321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100000">
                <a:schemeClr val="accent2">
                  <a:alpha val="0"/>
                </a:schemeClr>
              </a:gs>
            </a:gsLst>
            <a:lin ang="5400000" scaled="1"/>
          </a:gra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lang="ru-RU" altLang="ru-RU">
              <a:latin typeface="Verdana" panose="020B0604030504040204" pitchFamily="34" charset="0"/>
            </a:endParaRPr>
          </a:p>
        </p:txBody>
      </p:sp>
      <p:sp>
        <p:nvSpPr>
          <p:cNvPr id="26" name="Freeform 8"/>
          <p:cNvSpPr>
            <a:spLocks/>
          </p:cNvSpPr>
          <p:nvPr/>
        </p:nvSpPr>
        <p:spPr bwMode="gray">
          <a:xfrm>
            <a:off x="3477090" y="3400997"/>
            <a:ext cx="850900" cy="2053207"/>
          </a:xfrm>
          <a:custGeom>
            <a:avLst/>
            <a:gdLst>
              <a:gd name="T0" fmla="*/ 580 w 580"/>
              <a:gd name="T1" fmla="*/ 0 h 798"/>
              <a:gd name="T2" fmla="*/ 578 w 580"/>
              <a:gd name="T3" fmla="*/ 90 h 798"/>
              <a:gd name="T4" fmla="*/ 568 w 580"/>
              <a:gd name="T5" fmla="*/ 174 h 798"/>
              <a:gd name="T6" fmla="*/ 552 w 580"/>
              <a:gd name="T7" fmla="*/ 252 h 798"/>
              <a:gd name="T8" fmla="*/ 526 w 580"/>
              <a:gd name="T9" fmla="*/ 324 h 798"/>
              <a:gd name="T10" fmla="*/ 494 w 580"/>
              <a:gd name="T11" fmla="*/ 390 h 798"/>
              <a:gd name="T12" fmla="*/ 452 w 580"/>
              <a:gd name="T13" fmla="*/ 450 h 798"/>
              <a:gd name="T14" fmla="*/ 402 w 580"/>
              <a:gd name="T15" fmla="*/ 508 h 798"/>
              <a:gd name="T16" fmla="*/ 342 w 580"/>
              <a:gd name="T17" fmla="*/ 560 h 798"/>
              <a:gd name="T18" fmla="*/ 270 w 580"/>
              <a:gd name="T19" fmla="*/ 610 h 798"/>
              <a:gd name="T20" fmla="*/ 188 w 580"/>
              <a:gd name="T21" fmla="*/ 656 h 798"/>
              <a:gd name="T22" fmla="*/ 188 w 580"/>
              <a:gd name="T23" fmla="*/ 798 h 798"/>
              <a:gd name="T24" fmla="*/ 0 w 580"/>
              <a:gd name="T25" fmla="*/ 514 h 798"/>
              <a:gd name="T26" fmla="*/ 188 w 580"/>
              <a:gd name="T27" fmla="*/ 230 h 798"/>
              <a:gd name="T28" fmla="*/ 188 w 580"/>
              <a:gd name="T29" fmla="*/ 372 h 798"/>
              <a:gd name="T30" fmla="*/ 224 w 580"/>
              <a:gd name="T31" fmla="*/ 368 h 798"/>
              <a:gd name="T32" fmla="*/ 264 w 580"/>
              <a:gd name="T33" fmla="*/ 356 h 798"/>
              <a:gd name="T34" fmla="*/ 306 w 580"/>
              <a:gd name="T35" fmla="*/ 336 h 798"/>
              <a:gd name="T36" fmla="*/ 348 w 580"/>
              <a:gd name="T37" fmla="*/ 310 h 798"/>
              <a:gd name="T38" fmla="*/ 392 w 580"/>
              <a:gd name="T39" fmla="*/ 280 h 798"/>
              <a:gd name="T40" fmla="*/ 432 w 580"/>
              <a:gd name="T41" fmla="*/ 246 h 798"/>
              <a:gd name="T42" fmla="*/ 472 w 580"/>
              <a:gd name="T43" fmla="*/ 208 h 798"/>
              <a:gd name="T44" fmla="*/ 506 w 580"/>
              <a:gd name="T45" fmla="*/ 166 h 798"/>
              <a:gd name="T46" fmla="*/ 536 w 580"/>
              <a:gd name="T47" fmla="*/ 124 h 798"/>
              <a:gd name="T48" fmla="*/ 558 w 580"/>
              <a:gd name="T49" fmla="*/ 82 h 798"/>
              <a:gd name="T50" fmla="*/ 574 w 580"/>
              <a:gd name="T51" fmla="*/ 40 h 798"/>
              <a:gd name="T52" fmla="*/ 578 w 580"/>
              <a:gd name="T53" fmla="*/ 0 h 798"/>
              <a:gd name="T54" fmla="*/ 580 w 580"/>
              <a:gd name="T55" fmla="*/ 0 h 7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31765"/>
                  <a:invGamma/>
                </a:scheme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A06C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7" name="Freeform 10"/>
          <p:cNvSpPr>
            <a:spLocks/>
          </p:cNvSpPr>
          <p:nvPr/>
        </p:nvSpPr>
        <p:spPr bwMode="gray">
          <a:xfrm flipH="1">
            <a:off x="4446263" y="3419950"/>
            <a:ext cx="834421" cy="1919151"/>
          </a:xfrm>
          <a:custGeom>
            <a:avLst/>
            <a:gdLst>
              <a:gd name="T0" fmla="*/ 580 w 580"/>
              <a:gd name="T1" fmla="*/ 0 h 798"/>
              <a:gd name="T2" fmla="*/ 578 w 580"/>
              <a:gd name="T3" fmla="*/ 90 h 798"/>
              <a:gd name="T4" fmla="*/ 568 w 580"/>
              <a:gd name="T5" fmla="*/ 174 h 798"/>
              <a:gd name="T6" fmla="*/ 552 w 580"/>
              <a:gd name="T7" fmla="*/ 252 h 798"/>
              <a:gd name="T8" fmla="*/ 526 w 580"/>
              <a:gd name="T9" fmla="*/ 324 h 798"/>
              <a:gd name="T10" fmla="*/ 494 w 580"/>
              <a:gd name="T11" fmla="*/ 390 h 798"/>
              <a:gd name="T12" fmla="*/ 452 w 580"/>
              <a:gd name="T13" fmla="*/ 450 h 798"/>
              <a:gd name="T14" fmla="*/ 402 w 580"/>
              <a:gd name="T15" fmla="*/ 508 h 798"/>
              <a:gd name="T16" fmla="*/ 342 w 580"/>
              <a:gd name="T17" fmla="*/ 560 h 798"/>
              <a:gd name="T18" fmla="*/ 270 w 580"/>
              <a:gd name="T19" fmla="*/ 610 h 798"/>
              <a:gd name="T20" fmla="*/ 188 w 580"/>
              <a:gd name="T21" fmla="*/ 656 h 798"/>
              <a:gd name="T22" fmla="*/ 188 w 580"/>
              <a:gd name="T23" fmla="*/ 798 h 798"/>
              <a:gd name="T24" fmla="*/ 0 w 580"/>
              <a:gd name="T25" fmla="*/ 514 h 798"/>
              <a:gd name="T26" fmla="*/ 188 w 580"/>
              <a:gd name="T27" fmla="*/ 230 h 798"/>
              <a:gd name="T28" fmla="*/ 188 w 580"/>
              <a:gd name="T29" fmla="*/ 372 h 798"/>
              <a:gd name="T30" fmla="*/ 224 w 580"/>
              <a:gd name="T31" fmla="*/ 368 h 798"/>
              <a:gd name="T32" fmla="*/ 264 w 580"/>
              <a:gd name="T33" fmla="*/ 356 h 798"/>
              <a:gd name="T34" fmla="*/ 306 w 580"/>
              <a:gd name="T35" fmla="*/ 336 h 798"/>
              <a:gd name="T36" fmla="*/ 348 w 580"/>
              <a:gd name="T37" fmla="*/ 310 h 798"/>
              <a:gd name="T38" fmla="*/ 392 w 580"/>
              <a:gd name="T39" fmla="*/ 280 h 798"/>
              <a:gd name="T40" fmla="*/ 432 w 580"/>
              <a:gd name="T41" fmla="*/ 246 h 798"/>
              <a:gd name="T42" fmla="*/ 472 w 580"/>
              <a:gd name="T43" fmla="*/ 208 h 798"/>
              <a:gd name="T44" fmla="*/ 506 w 580"/>
              <a:gd name="T45" fmla="*/ 166 h 798"/>
              <a:gd name="T46" fmla="*/ 536 w 580"/>
              <a:gd name="T47" fmla="*/ 124 h 798"/>
              <a:gd name="T48" fmla="*/ 558 w 580"/>
              <a:gd name="T49" fmla="*/ 82 h 798"/>
              <a:gd name="T50" fmla="*/ 574 w 580"/>
              <a:gd name="T51" fmla="*/ 40 h 798"/>
              <a:gd name="T52" fmla="*/ 578 w 580"/>
              <a:gd name="T53" fmla="*/ 0 h 798"/>
              <a:gd name="T54" fmla="*/ 580 w 580"/>
              <a:gd name="T55" fmla="*/ 0 h 7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tint val="31765"/>
                  <a:invGamma/>
                </a:scheme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A06C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8" name="TextBox 27"/>
          <p:cNvSpPr txBox="1"/>
          <p:nvPr/>
        </p:nvSpPr>
        <p:spPr>
          <a:xfrm>
            <a:off x="1608115" y="4580232"/>
            <a:ext cx="18041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Средний возраст доктора наук 50,2 лет</a:t>
            </a:r>
            <a:endParaRPr lang="ru-RU" dirty="0"/>
          </a:p>
        </p:txBody>
      </p:sp>
      <p:sp>
        <p:nvSpPr>
          <p:cNvPr id="29" name="TextBox 28"/>
          <p:cNvSpPr txBox="1"/>
          <p:nvPr/>
        </p:nvSpPr>
        <p:spPr>
          <a:xfrm>
            <a:off x="5726089" y="4594736"/>
            <a:ext cx="18041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Средний возраст кандидата наук 36,9 лет</a:t>
            </a:r>
            <a:endParaRPr lang="ru-RU" dirty="0"/>
          </a:p>
        </p:txBody>
      </p:sp>
      <p:sp>
        <p:nvSpPr>
          <p:cNvPr id="30" name="AutoShape 6"/>
          <p:cNvSpPr>
            <a:spLocks noChangeArrowheads="1"/>
          </p:cNvSpPr>
          <p:nvPr/>
        </p:nvSpPr>
        <p:spPr bwMode="invGray">
          <a:xfrm>
            <a:off x="395535" y="5935181"/>
            <a:ext cx="8352929" cy="61124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100000">
                <a:schemeClr val="accent2">
                  <a:alpha val="0"/>
                </a:schemeClr>
              </a:gs>
            </a:gsLst>
            <a:lin ang="5400000" scaled="1"/>
          </a:gra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lang="ru-RU" altLang="ru-RU">
              <a:latin typeface="Verdana" panose="020B060403050404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23528" y="5961646"/>
            <a:ext cx="84249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Ученая степень доктора наук присуждена 37 гражданам Республики Беларусь, кандидата наук – 315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83743129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400" dirty="0" smtClean="0"/>
              <a:t>Основной кадровый научный потенциал сосредоточен:</a:t>
            </a: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5224D-1794-428C-ACE5-87EAC99C5C24}" type="slidenum">
              <a:rPr lang="en-US" altLang="ru-RU" smtClean="0"/>
              <a:pPr/>
              <a:t>5</a:t>
            </a:fld>
            <a:endParaRPr lang="en-US" altLang="ru-RU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79512" y="476672"/>
            <a:ext cx="5256584" cy="563563"/>
          </a:xfrm>
        </p:spPr>
        <p:txBody>
          <a:bodyPr/>
          <a:lstStyle/>
          <a:p>
            <a:r>
              <a:rPr lang="ru-RU" sz="2400" dirty="0" smtClean="0"/>
              <a:t>Кадровый научный потенциал</a:t>
            </a:r>
            <a:endParaRPr lang="ru-RU" sz="2400" dirty="0"/>
          </a:p>
        </p:txBody>
      </p: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827584" y="2465610"/>
            <a:ext cx="7543800" cy="3584998"/>
            <a:chOff x="550" y="1231"/>
            <a:chExt cx="4752" cy="2308"/>
          </a:xfrm>
        </p:grpSpPr>
        <p:sp>
          <p:nvSpPr>
            <p:cNvPr id="27" name="Freeform 26"/>
            <p:cNvSpPr>
              <a:spLocks/>
            </p:cNvSpPr>
            <p:nvPr/>
          </p:nvSpPr>
          <p:spPr bwMode="gray">
            <a:xfrm>
              <a:off x="2006" y="1231"/>
              <a:ext cx="1426" cy="2021"/>
            </a:xfrm>
            <a:custGeom>
              <a:avLst/>
              <a:gdLst>
                <a:gd name="T0" fmla="*/ 12 w 1824"/>
                <a:gd name="T1" fmla="*/ 2464 h 2648"/>
                <a:gd name="T2" fmla="*/ 56 w 1824"/>
                <a:gd name="T3" fmla="*/ 2120 h 2648"/>
                <a:gd name="T4" fmla="*/ 124 w 1824"/>
                <a:gd name="T5" fmla="*/ 1808 h 2648"/>
                <a:gd name="T6" fmla="*/ 212 w 1824"/>
                <a:gd name="T7" fmla="*/ 1524 h 2648"/>
                <a:gd name="T8" fmla="*/ 316 w 1824"/>
                <a:gd name="T9" fmla="*/ 1270 h 2648"/>
                <a:gd name="T10" fmla="*/ 430 w 1824"/>
                <a:gd name="T11" fmla="*/ 1044 h 2648"/>
                <a:gd name="T12" fmla="*/ 550 w 1824"/>
                <a:gd name="T13" fmla="*/ 846 h 2648"/>
                <a:gd name="T14" fmla="*/ 672 w 1824"/>
                <a:gd name="T15" fmla="*/ 674 h 2648"/>
                <a:gd name="T16" fmla="*/ 792 w 1824"/>
                <a:gd name="T17" fmla="*/ 528 h 2648"/>
                <a:gd name="T18" fmla="*/ 906 w 1824"/>
                <a:gd name="T19" fmla="*/ 408 h 2648"/>
                <a:gd name="T20" fmla="*/ 1010 w 1824"/>
                <a:gd name="T21" fmla="*/ 310 h 2648"/>
                <a:gd name="T22" fmla="*/ 1096 w 1824"/>
                <a:gd name="T23" fmla="*/ 236 h 2648"/>
                <a:gd name="T24" fmla="*/ 1164 w 1824"/>
                <a:gd name="T25" fmla="*/ 184 h 2648"/>
                <a:gd name="T26" fmla="*/ 1208 w 1824"/>
                <a:gd name="T27" fmla="*/ 154 h 2648"/>
                <a:gd name="T28" fmla="*/ 1224 w 1824"/>
                <a:gd name="T29" fmla="*/ 144 h 2648"/>
                <a:gd name="T30" fmla="*/ 1728 w 1824"/>
                <a:gd name="T31" fmla="*/ 56 h 2648"/>
                <a:gd name="T32" fmla="*/ 1568 w 1824"/>
                <a:gd name="T33" fmla="*/ 328 h 2648"/>
                <a:gd name="T34" fmla="*/ 1554 w 1824"/>
                <a:gd name="T35" fmla="*/ 332 h 2648"/>
                <a:gd name="T36" fmla="*/ 1514 w 1824"/>
                <a:gd name="T37" fmla="*/ 346 h 2648"/>
                <a:gd name="T38" fmla="*/ 1452 w 1824"/>
                <a:gd name="T39" fmla="*/ 370 h 2648"/>
                <a:gd name="T40" fmla="*/ 1370 w 1824"/>
                <a:gd name="T41" fmla="*/ 410 h 2648"/>
                <a:gd name="T42" fmla="*/ 1270 w 1824"/>
                <a:gd name="T43" fmla="*/ 466 h 2648"/>
                <a:gd name="T44" fmla="*/ 1158 w 1824"/>
                <a:gd name="T45" fmla="*/ 540 h 2648"/>
                <a:gd name="T46" fmla="*/ 1034 w 1824"/>
                <a:gd name="T47" fmla="*/ 636 h 2648"/>
                <a:gd name="T48" fmla="*/ 904 w 1824"/>
                <a:gd name="T49" fmla="*/ 756 h 2648"/>
                <a:gd name="T50" fmla="*/ 770 w 1824"/>
                <a:gd name="T51" fmla="*/ 900 h 2648"/>
                <a:gd name="T52" fmla="*/ 632 w 1824"/>
                <a:gd name="T53" fmla="*/ 1076 h 2648"/>
                <a:gd name="T54" fmla="*/ 498 w 1824"/>
                <a:gd name="T55" fmla="*/ 1280 h 2648"/>
                <a:gd name="T56" fmla="*/ 370 w 1824"/>
                <a:gd name="T57" fmla="*/ 1518 h 2648"/>
                <a:gd name="T58" fmla="*/ 248 w 1824"/>
                <a:gd name="T59" fmla="*/ 1792 h 2648"/>
                <a:gd name="T60" fmla="*/ 138 w 1824"/>
                <a:gd name="T61" fmla="*/ 2104 h 2648"/>
                <a:gd name="T62" fmla="*/ 42 w 1824"/>
                <a:gd name="T63" fmla="*/ 2456 h 26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824" h="2648">
                  <a:moveTo>
                    <a:pt x="0" y="2648"/>
                  </a:moveTo>
                  <a:lnTo>
                    <a:pt x="12" y="2464"/>
                  </a:lnTo>
                  <a:lnTo>
                    <a:pt x="32" y="2288"/>
                  </a:lnTo>
                  <a:lnTo>
                    <a:pt x="56" y="2120"/>
                  </a:lnTo>
                  <a:lnTo>
                    <a:pt x="88" y="1960"/>
                  </a:lnTo>
                  <a:lnTo>
                    <a:pt x="124" y="1808"/>
                  </a:lnTo>
                  <a:lnTo>
                    <a:pt x="166" y="1662"/>
                  </a:lnTo>
                  <a:lnTo>
                    <a:pt x="212" y="1524"/>
                  </a:lnTo>
                  <a:lnTo>
                    <a:pt x="262" y="1394"/>
                  </a:lnTo>
                  <a:lnTo>
                    <a:pt x="316" y="1270"/>
                  </a:lnTo>
                  <a:lnTo>
                    <a:pt x="372" y="1154"/>
                  </a:lnTo>
                  <a:lnTo>
                    <a:pt x="430" y="1044"/>
                  </a:lnTo>
                  <a:lnTo>
                    <a:pt x="490" y="942"/>
                  </a:lnTo>
                  <a:lnTo>
                    <a:pt x="550" y="846"/>
                  </a:lnTo>
                  <a:lnTo>
                    <a:pt x="612" y="758"/>
                  </a:lnTo>
                  <a:lnTo>
                    <a:pt x="672" y="674"/>
                  </a:lnTo>
                  <a:lnTo>
                    <a:pt x="734" y="598"/>
                  </a:lnTo>
                  <a:lnTo>
                    <a:pt x="792" y="528"/>
                  </a:lnTo>
                  <a:lnTo>
                    <a:pt x="850" y="464"/>
                  </a:lnTo>
                  <a:lnTo>
                    <a:pt x="906" y="408"/>
                  </a:lnTo>
                  <a:lnTo>
                    <a:pt x="960" y="356"/>
                  </a:lnTo>
                  <a:lnTo>
                    <a:pt x="1010" y="310"/>
                  </a:lnTo>
                  <a:lnTo>
                    <a:pt x="1056" y="270"/>
                  </a:lnTo>
                  <a:lnTo>
                    <a:pt x="1096" y="236"/>
                  </a:lnTo>
                  <a:lnTo>
                    <a:pt x="1134" y="208"/>
                  </a:lnTo>
                  <a:lnTo>
                    <a:pt x="1164" y="184"/>
                  </a:lnTo>
                  <a:lnTo>
                    <a:pt x="1190" y="166"/>
                  </a:lnTo>
                  <a:lnTo>
                    <a:pt x="1208" y="154"/>
                  </a:lnTo>
                  <a:lnTo>
                    <a:pt x="1220" y="146"/>
                  </a:lnTo>
                  <a:lnTo>
                    <a:pt x="1224" y="144"/>
                  </a:lnTo>
                  <a:lnTo>
                    <a:pt x="848" y="0"/>
                  </a:lnTo>
                  <a:lnTo>
                    <a:pt x="1728" y="56"/>
                  </a:lnTo>
                  <a:lnTo>
                    <a:pt x="1824" y="480"/>
                  </a:lnTo>
                  <a:lnTo>
                    <a:pt x="1568" y="328"/>
                  </a:lnTo>
                  <a:lnTo>
                    <a:pt x="1564" y="328"/>
                  </a:lnTo>
                  <a:lnTo>
                    <a:pt x="1554" y="332"/>
                  </a:lnTo>
                  <a:lnTo>
                    <a:pt x="1538" y="338"/>
                  </a:lnTo>
                  <a:lnTo>
                    <a:pt x="1514" y="346"/>
                  </a:lnTo>
                  <a:lnTo>
                    <a:pt x="1486" y="356"/>
                  </a:lnTo>
                  <a:lnTo>
                    <a:pt x="1452" y="370"/>
                  </a:lnTo>
                  <a:lnTo>
                    <a:pt x="1412" y="388"/>
                  </a:lnTo>
                  <a:lnTo>
                    <a:pt x="1370" y="410"/>
                  </a:lnTo>
                  <a:lnTo>
                    <a:pt x="1322" y="436"/>
                  </a:lnTo>
                  <a:lnTo>
                    <a:pt x="1270" y="466"/>
                  </a:lnTo>
                  <a:lnTo>
                    <a:pt x="1216" y="500"/>
                  </a:lnTo>
                  <a:lnTo>
                    <a:pt x="1158" y="540"/>
                  </a:lnTo>
                  <a:lnTo>
                    <a:pt x="1098" y="584"/>
                  </a:lnTo>
                  <a:lnTo>
                    <a:pt x="1034" y="636"/>
                  </a:lnTo>
                  <a:lnTo>
                    <a:pt x="970" y="692"/>
                  </a:lnTo>
                  <a:lnTo>
                    <a:pt x="904" y="756"/>
                  </a:lnTo>
                  <a:lnTo>
                    <a:pt x="836" y="824"/>
                  </a:lnTo>
                  <a:lnTo>
                    <a:pt x="770" y="900"/>
                  </a:lnTo>
                  <a:lnTo>
                    <a:pt x="700" y="984"/>
                  </a:lnTo>
                  <a:lnTo>
                    <a:pt x="632" y="1076"/>
                  </a:lnTo>
                  <a:lnTo>
                    <a:pt x="566" y="1174"/>
                  </a:lnTo>
                  <a:lnTo>
                    <a:pt x="498" y="1280"/>
                  </a:lnTo>
                  <a:lnTo>
                    <a:pt x="434" y="1394"/>
                  </a:lnTo>
                  <a:lnTo>
                    <a:pt x="370" y="1518"/>
                  </a:lnTo>
                  <a:lnTo>
                    <a:pt x="308" y="1650"/>
                  </a:lnTo>
                  <a:lnTo>
                    <a:pt x="248" y="1792"/>
                  </a:lnTo>
                  <a:lnTo>
                    <a:pt x="192" y="1944"/>
                  </a:lnTo>
                  <a:lnTo>
                    <a:pt x="138" y="2104"/>
                  </a:lnTo>
                  <a:lnTo>
                    <a:pt x="88" y="2274"/>
                  </a:lnTo>
                  <a:lnTo>
                    <a:pt x="42" y="2456"/>
                  </a:lnTo>
                  <a:lnTo>
                    <a:pt x="0" y="2648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>
                    <a:gamma/>
                    <a:tint val="54510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FACD69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gray">
            <a:xfrm>
              <a:off x="4935" y="1440"/>
              <a:ext cx="363" cy="533"/>
            </a:xfrm>
            <a:custGeom>
              <a:avLst/>
              <a:gdLst>
                <a:gd name="T0" fmla="*/ 308 w 308"/>
                <a:gd name="T1" fmla="*/ 120 h 444"/>
                <a:gd name="T2" fmla="*/ 0 w 308"/>
                <a:gd name="T3" fmla="*/ 444 h 444"/>
                <a:gd name="T4" fmla="*/ 0 w 308"/>
                <a:gd name="T5" fmla="*/ 286 h 444"/>
                <a:gd name="T6" fmla="*/ 308 w 308"/>
                <a:gd name="T7" fmla="*/ 0 h 444"/>
                <a:gd name="T8" fmla="*/ 308 w 308"/>
                <a:gd name="T9" fmla="*/ 120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8" h="444">
                  <a:moveTo>
                    <a:pt x="308" y="120"/>
                  </a:moveTo>
                  <a:lnTo>
                    <a:pt x="0" y="444"/>
                  </a:lnTo>
                  <a:lnTo>
                    <a:pt x="0" y="286"/>
                  </a:lnTo>
                  <a:lnTo>
                    <a:pt x="308" y="0"/>
                  </a:lnTo>
                  <a:lnTo>
                    <a:pt x="308" y="120"/>
                  </a:lnTo>
                  <a:close/>
                </a:path>
              </a:pathLst>
            </a:custGeom>
            <a:gradFill rotWithShape="1">
              <a:gsLst>
                <a:gs pos="0">
                  <a:schemeClr val="hlink">
                    <a:gamma/>
                    <a:shade val="46275"/>
                    <a:invGamma/>
                  </a:schemeClr>
                </a:gs>
                <a:gs pos="100000">
                  <a:schemeClr val="hlink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D1D1D1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gray">
            <a:xfrm>
              <a:off x="3196" y="1440"/>
              <a:ext cx="2106" cy="341"/>
            </a:xfrm>
            <a:custGeom>
              <a:avLst/>
              <a:gdLst>
                <a:gd name="T0" fmla="*/ 1478 w 1786"/>
                <a:gd name="T1" fmla="*/ 284 h 284"/>
                <a:gd name="T2" fmla="*/ 0 w 1786"/>
                <a:gd name="T3" fmla="*/ 284 h 284"/>
                <a:gd name="T4" fmla="*/ 446 w 1786"/>
                <a:gd name="T5" fmla="*/ 0 h 284"/>
                <a:gd name="T6" fmla="*/ 1786 w 1786"/>
                <a:gd name="T7" fmla="*/ 0 h 284"/>
                <a:gd name="T8" fmla="*/ 1478 w 1786"/>
                <a:gd name="T9" fmla="*/ 284 h 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86" h="284">
                  <a:moveTo>
                    <a:pt x="1478" y="284"/>
                  </a:moveTo>
                  <a:lnTo>
                    <a:pt x="0" y="284"/>
                  </a:lnTo>
                  <a:lnTo>
                    <a:pt x="446" y="0"/>
                  </a:lnTo>
                  <a:lnTo>
                    <a:pt x="1786" y="0"/>
                  </a:lnTo>
                  <a:lnTo>
                    <a:pt x="1478" y="284"/>
                  </a:lnTo>
                  <a:close/>
                </a:path>
              </a:pathLst>
            </a:custGeom>
            <a:gradFill rotWithShape="1">
              <a:gsLst>
                <a:gs pos="0">
                  <a:schemeClr val="hlink">
                    <a:gamma/>
                    <a:shade val="62353"/>
                    <a:invGamma/>
                  </a:schemeClr>
                </a:gs>
                <a:gs pos="100000">
                  <a:schemeClr val="hlink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80808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gray">
            <a:xfrm>
              <a:off x="4570" y="1964"/>
              <a:ext cx="363" cy="530"/>
            </a:xfrm>
            <a:custGeom>
              <a:avLst/>
              <a:gdLst>
                <a:gd name="T0" fmla="*/ 308 w 308"/>
                <a:gd name="T1" fmla="*/ 120 h 442"/>
                <a:gd name="T2" fmla="*/ 0 w 308"/>
                <a:gd name="T3" fmla="*/ 442 h 442"/>
                <a:gd name="T4" fmla="*/ 0 w 308"/>
                <a:gd name="T5" fmla="*/ 286 h 442"/>
                <a:gd name="T6" fmla="*/ 308 w 308"/>
                <a:gd name="T7" fmla="*/ 0 h 442"/>
                <a:gd name="T8" fmla="*/ 308 w 308"/>
                <a:gd name="T9" fmla="*/ 120 h 4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8" h="442">
                  <a:moveTo>
                    <a:pt x="308" y="120"/>
                  </a:moveTo>
                  <a:lnTo>
                    <a:pt x="0" y="442"/>
                  </a:lnTo>
                  <a:lnTo>
                    <a:pt x="0" y="286"/>
                  </a:lnTo>
                  <a:lnTo>
                    <a:pt x="308" y="0"/>
                  </a:lnTo>
                  <a:lnTo>
                    <a:pt x="308" y="120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D1D1D1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gray">
            <a:xfrm>
              <a:off x="2673" y="1964"/>
              <a:ext cx="2264" cy="340"/>
            </a:xfrm>
            <a:custGeom>
              <a:avLst/>
              <a:gdLst>
                <a:gd name="T0" fmla="*/ 1612 w 1920"/>
                <a:gd name="T1" fmla="*/ 284 h 284"/>
                <a:gd name="T2" fmla="*/ 0 w 1920"/>
                <a:gd name="T3" fmla="*/ 284 h 284"/>
                <a:gd name="T4" fmla="*/ 446 w 1920"/>
                <a:gd name="T5" fmla="*/ 0 h 284"/>
                <a:gd name="T6" fmla="*/ 1920 w 1920"/>
                <a:gd name="T7" fmla="*/ 0 h 284"/>
                <a:gd name="T8" fmla="*/ 1612 w 1920"/>
                <a:gd name="T9" fmla="*/ 284 h 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20" h="284">
                  <a:moveTo>
                    <a:pt x="1612" y="284"/>
                  </a:moveTo>
                  <a:lnTo>
                    <a:pt x="0" y="284"/>
                  </a:lnTo>
                  <a:lnTo>
                    <a:pt x="446" y="0"/>
                  </a:lnTo>
                  <a:lnTo>
                    <a:pt x="1920" y="0"/>
                  </a:lnTo>
                  <a:lnTo>
                    <a:pt x="1612" y="284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50000">
                  <a:schemeClr val="accent1">
                    <a:gamma/>
                    <a:shade val="62353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80808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gray">
            <a:xfrm>
              <a:off x="4204" y="2488"/>
              <a:ext cx="361" cy="532"/>
            </a:xfrm>
            <a:custGeom>
              <a:avLst/>
              <a:gdLst>
                <a:gd name="T0" fmla="*/ 306 w 306"/>
                <a:gd name="T1" fmla="*/ 122 h 444"/>
                <a:gd name="T2" fmla="*/ 0 w 306"/>
                <a:gd name="T3" fmla="*/ 444 h 444"/>
                <a:gd name="T4" fmla="*/ 0 w 306"/>
                <a:gd name="T5" fmla="*/ 286 h 444"/>
                <a:gd name="T6" fmla="*/ 306 w 306"/>
                <a:gd name="T7" fmla="*/ 0 h 444"/>
                <a:gd name="T8" fmla="*/ 306 w 306"/>
                <a:gd name="T9" fmla="*/ 122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6" h="444">
                  <a:moveTo>
                    <a:pt x="306" y="122"/>
                  </a:moveTo>
                  <a:lnTo>
                    <a:pt x="0" y="444"/>
                  </a:lnTo>
                  <a:lnTo>
                    <a:pt x="0" y="286"/>
                  </a:lnTo>
                  <a:lnTo>
                    <a:pt x="306" y="0"/>
                  </a:lnTo>
                  <a:lnTo>
                    <a:pt x="306" y="122"/>
                  </a:lnTo>
                  <a:close/>
                </a:path>
              </a:pathLst>
            </a:custGeom>
            <a:gradFill rotWithShape="1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D1D1D1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gray">
            <a:xfrm>
              <a:off x="3840" y="3006"/>
              <a:ext cx="364" cy="533"/>
            </a:xfrm>
            <a:custGeom>
              <a:avLst/>
              <a:gdLst>
                <a:gd name="T0" fmla="*/ 308 w 308"/>
                <a:gd name="T1" fmla="*/ 122 h 444"/>
                <a:gd name="T2" fmla="*/ 0 w 308"/>
                <a:gd name="T3" fmla="*/ 444 h 444"/>
                <a:gd name="T4" fmla="*/ 0 w 308"/>
                <a:gd name="T5" fmla="*/ 286 h 444"/>
                <a:gd name="T6" fmla="*/ 308 w 308"/>
                <a:gd name="T7" fmla="*/ 0 h 444"/>
                <a:gd name="T8" fmla="*/ 308 w 308"/>
                <a:gd name="T9" fmla="*/ 122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8" h="444">
                  <a:moveTo>
                    <a:pt x="308" y="122"/>
                  </a:moveTo>
                  <a:lnTo>
                    <a:pt x="0" y="444"/>
                  </a:lnTo>
                  <a:lnTo>
                    <a:pt x="0" y="286"/>
                  </a:lnTo>
                  <a:lnTo>
                    <a:pt x="308" y="0"/>
                  </a:lnTo>
                  <a:lnTo>
                    <a:pt x="308" y="122"/>
                  </a:lnTo>
                  <a:close/>
                </a:path>
              </a:pathLst>
            </a:custGeom>
            <a:gradFill rotWithShape="1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D1D1D1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gray">
            <a:xfrm>
              <a:off x="1633" y="3009"/>
              <a:ext cx="2571" cy="340"/>
            </a:xfrm>
            <a:custGeom>
              <a:avLst/>
              <a:gdLst>
                <a:gd name="T0" fmla="*/ 1872 w 2180"/>
                <a:gd name="T1" fmla="*/ 284 h 284"/>
                <a:gd name="T2" fmla="*/ 0 w 2180"/>
                <a:gd name="T3" fmla="*/ 284 h 284"/>
                <a:gd name="T4" fmla="*/ 446 w 2180"/>
                <a:gd name="T5" fmla="*/ 0 h 284"/>
                <a:gd name="T6" fmla="*/ 2180 w 2180"/>
                <a:gd name="T7" fmla="*/ 0 h 284"/>
                <a:gd name="T8" fmla="*/ 1872 w 2180"/>
                <a:gd name="T9" fmla="*/ 284 h 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80" h="284">
                  <a:moveTo>
                    <a:pt x="1872" y="284"/>
                  </a:moveTo>
                  <a:lnTo>
                    <a:pt x="0" y="284"/>
                  </a:lnTo>
                  <a:lnTo>
                    <a:pt x="446" y="0"/>
                  </a:lnTo>
                  <a:lnTo>
                    <a:pt x="2180" y="0"/>
                  </a:lnTo>
                  <a:lnTo>
                    <a:pt x="1872" y="284"/>
                  </a:lnTo>
                  <a:close/>
                </a:path>
              </a:pathLst>
            </a:custGeom>
            <a:gradFill rotWithShape="1">
              <a:gsLst>
                <a:gs pos="0">
                  <a:schemeClr val="accent2">
                    <a:gamma/>
                    <a:shade val="51373"/>
                    <a:invGamma/>
                  </a:schemeClr>
                </a:gs>
                <a:gs pos="100000">
                  <a:schemeClr val="accent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80808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" name="Line 13"/>
            <p:cNvSpPr>
              <a:spLocks noChangeShapeType="1"/>
            </p:cNvSpPr>
            <p:nvPr/>
          </p:nvSpPr>
          <p:spPr bwMode="black">
            <a:xfrm flipH="1">
              <a:off x="550" y="3527"/>
              <a:ext cx="1044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" name="Line 14"/>
            <p:cNvSpPr>
              <a:spLocks noChangeShapeType="1"/>
            </p:cNvSpPr>
            <p:nvPr/>
          </p:nvSpPr>
          <p:spPr bwMode="black">
            <a:xfrm flipH="1">
              <a:off x="550" y="3013"/>
              <a:ext cx="15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6" name="Line 15"/>
            <p:cNvSpPr>
              <a:spLocks noChangeShapeType="1"/>
            </p:cNvSpPr>
            <p:nvPr/>
          </p:nvSpPr>
          <p:spPr bwMode="black">
            <a:xfrm flipH="1">
              <a:off x="550" y="2490"/>
              <a:ext cx="21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" name="Line 16"/>
            <p:cNvSpPr>
              <a:spLocks noChangeShapeType="1"/>
            </p:cNvSpPr>
            <p:nvPr/>
          </p:nvSpPr>
          <p:spPr bwMode="black">
            <a:xfrm flipH="1">
              <a:off x="550" y="1968"/>
              <a:ext cx="26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" name="Line 17"/>
            <p:cNvSpPr>
              <a:spLocks noChangeShapeType="1"/>
            </p:cNvSpPr>
            <p:nvPr/>
          </p:nvSpPr>
          <p:spPr bwMode="black">
            <a:xfrm flipH="1" flipV="1">
              <a:off x="550" y="1438"/>
              <a:ext cx="317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9" name="Line 18"/>
            <p:cNvSpPr>
              <a:spLocks noChangeShapeType="1"/>
            </p:cNvSpPr>
            <p:nvPr/>
          </p:nvSpPr>
          <p:spPr bwMode="black">
            <a:xfrm>
              <a:off x="646" y="1434"/>
              <a:ext cx="0" cy="54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" name="Line 19"/>
            <p:cNvSpPr>
              <a:spLocks noChangeShapeType="1"/>
            </p:cNvSpPr>
            <p:nvPr/>
          </p:nvSpPr>
          <p:spPr bwMode="black">
            <a:xfrm>
              <a:off x="646" y="1983"/>
              <a:ext cx="0" cy="51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1" name="Line 20"/>
            <p:cNvSpPr>
              <a:spLocks noChangeShapeType="1"/>
            </p:cNvSpPr>
            <p:nvPr/>
          </p:nvSpPr>
          <p:spPr bwMode="black">
            <a:xfrm>
              <a:off x="646" y="2498"/>
              <a:ext cx="0" cy="5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" name="Line 21"/>
            <p:cNvSpPr>
              <a:spLocks noChangeShapeType="1"/>
            </p:cNvSpPr>
            <p:nvPr/>
          </p:nvSpPr>
          <p:spPr bwMode="black">
            <a:xfrm>
              <a:off x="646" y="3013"/>
              <a:ext cx="0" cy="5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3" name="Text Box 22"/>
            <p:cNvSpPr txBox="1">
              <a:spLocks noChangeArrowheads="1"/>
            </p:cNvSpPr>
            <p:nvPr/>
          </p:nvSpPr>
          <p:spPr bwMode="black">
            <a:xfrm>
              <a:off x="646" y="1622"/>
              <a:ext cx="2229" cy="1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ru-RU" altLang="ru-RU" sz="1400" b="1" dirty="0" smtClean="0">
                  <a:latin typeface="Verdana" panose="020B0604030504040204" pitchFamily="34" charset="0"/>
                </a:rPr>
                <a:t>Министерство промышленности</a:t>
              </a:r>
              <a:endParaRPr lang="en-US" altLang="ru-RU" sz="1400" b="1" dirty="0">
                <a:latin typeface="Verdana" panose="020B0604030504040204" pitchFamily="34" charset="0"/>
              </a:endParaRPr>
            </a:p>
          </p:txBody>
        </p:sp>
        <p:sp>
          <p:nvSpPr>
            <p:cNvPr id="24" name="Text Box 23"/>
            <p:cNvSpPr txBox="1">
              <a:spLocks noChangeArrowheads="1"/>
            </p:cNvSpPr>
            <p:nvPr/>
          </p:nvSpPr>
          <p:spPr bwMode="black">
            <a:xfrm>
              <a:off x="708" y="2025"/>
              <a:ext cx="1737" cy="4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ru-RU" altLang="ru-RU" sz="1400" b="1" dirty="0" smtClean="0">
                  <a:latin typeface="Verdana" panose="020B0604030504040204" pitchFamily="34" charset="0"/>
                </a:rPr>
                <a:t>Государственный </a:t>
              </a:r>
            </a:p>
            <a:p>
              <a:pPr eaLnBrk="0" hangingPunct="0"/>
              <a:r>
                <a:rPr lang="ru-RU" altLang="ru-RU" sz="1400" b="1" dirty="0" smtClean="0">
                  <a:latin typeface="Verdana" panose="020B0604030504040204" pitchFamily="34" charset="0"/>
                </a:rPr>
                <a:t>военно-промышленный </a:t>
              </a:r>
            </a:p>
            <a:p>
              <a:pPr eaLnBrk="0" hangingPunct="0"/>
              <a:r>
                <a:rPr lang="ru-RU" altLang="ru-RU" sz="1400" b="1" dirty="0" smtClean="0">
                  <a:latin typeface="Verdana" panose="020B0604030504040204" pitchFamily="34" charset="0"/>
                </a:rPr>
                <a:t>комитет</a:t>
              </a:r>
              <a:endParaRPr lang="en-US" altLang="ru-RU" sz="1400" b="1" dirty="0">
                <a:latin typeface="Verdana" panose="020B0604030504040204" pitchFamily="34" charset="0"/>
              </a:endParaRPr>
            </a:p>
          </p:txBody>
        </p:sp>
        <p:sp>
          <p:nvSpPr>
            <p:cNvPr id="25" name="Text Box 24"/>
            <p:cNvSpPr txBox="1">
              <a:spLocks noChangeArrowheads="1"/>
            </p:cNvSpPr>
            <p:nvPr/>
          </p:nvSpPr>
          <p:spPr bwMode="black">
            <a:xfrm>
              <a:off x="716" y="2591"/>
              <a:ext cx="1072" cy="3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ru-RU" altLang="ru-RU" sz="1400" b="1" dirty="0" smtClean="0">
                  <a:latin typeface="Verdana" panose="020B0604030504040204" pitchFamily="34" charset="0"/>
                </a:rPr>
                <a:t>Министерство </a:t>
              </a:r>
            </a:p>
            <a:p>
              <a:pPr eaLnBrk="0" hangingPunct="0"/>
              <a:r>
                <a:rPr lang="ru-RU" altLang="ru-RU" sz="1400" b="1" dirty="0" smtClean="0">
                  <a:latin typeface="Verdana" panose="020B0604030504040204" pitchFamily="34" charset="0"/>
                </a:rPr>
                <a:t>образования</a:t>
              </a:r>
              <a:endParaRPr lang="en-US" altLang="ru-RU" sz="1400" b="1" dirty="0">
                <a:latin typeface="Verdana" panose="020B0604030504040204" pitchFamily="34" charset="0"/>
              </a:endParaRPr>
            </a:p>
          </p:txBody>
        </p:sp>
        <p:sp>
          <p:nvSpPr>
            <p:cNvPr id="26" name="Text Box 25"/>
            <p:cNvSpPr txBox="1">
              <a:spLocks noChangeArrowheads="1"/>
            </p:cNvSpPr>
            <p:nvPr/>
          </p:nvSpPr>
          <p:spPr bwMode="black">
            <a:xfrm>
              <a:off x="625" y="3043"/>
              <a:ext cx="1275" cy="3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ru-RU" altLang="ru-RU" sz="1400" b="1" dirty="0" smtClean="0">
                  <a:latin typeface="Verdana" panose="020B0604030504040204" pitchFamily="34" charset="0"/>
                </a:rPr>
                <a:t>Министерство </a:t>
              </a:r>
            </a:p>
            <a:p>
              <a:pPr eaLnBrk="0" hangingPunct="0"/>
              <a:r>
                <a:rPr lang="ru-RU" altLang="ru-RU" sz="1400" b="1" dirty="0" smtClean="0">
                  <a:latin typeface="Verdana" panose="020B0604030504040204" pitchFamily="34" charset="0"/>
                </a:rPr>
                <a:t>здравоохранения</a:t>
              </a:r>
              <a:endParaRPr lang="en-US" altLang="ru-RU" sz="1400" b="1" dirty="0">
                <a:latin typeface="Verdana" panose="020B0604030504040204" pitchFamily="34" charset="0"/>
              </a:endParaRPr>
            </a:p>
          </p:txBody>
        </p:sp>
        <p:sp>
          <p:nvSpPr>
            <p:cNvPr id="28" name="Rectangle 27"/>
            <p:cNvSpPr>
              <a:spLocks noChangeArrowheads="1"/>
            </p:cNvSpPr>
            <p:nvPr/>
          </p:nvSpPr>
          <p:spPr bwMode="gray">
            <a:xfrm>
              <a:off x="3200" y="1781"/>
              <a:ext cx="1743" cy="192"/>
            </a:xfrm>
            <a:prstGeom prst="rect">
              <a:avLst/>
            </a:prstGeom>
            <a:gradFill rotWithShape="1">
              <a:gsLst>
                <a:gs pos="0">
                  <a:schemeClr val="hlink"/>
                </a:gs>
                <a:gs pos="50000">
                  <a:schemeClr val="hlink">
                    <a:gamma/>
                    <a:tint val="54510"/>
                    <a:invGamma/>
                  </a:schemeClr>
                </a:gs>
                <a:gs pos="100000">
                  <a:schemeClr val="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ru-RU" altLang="ru-RU" sz="1600" dirty="0" smtClean="0">
                  <a:latin typeface="Verdana" panose="020B0604030504040204" pitchFamily="34" charset="0"/>
                </a:rPr>
                <a:t>7 тыс. человек</a:t>
              </a:r>
              <a:endParaRPr lang="en-US" altLang="ru-RU" sz="1600" dirty="0">
                <a:latin typeface="Verdana" panose="020B0604030504040204" pitchFamily="34" charset="0"/>
              </a:endParaRPr>
            </a:p>
          </p:txBody>
        </p:sp>
        <p:sp>
          <p:nvSpPr>
            <p:cNvPr id="29" name="Rectangle 28"/>
            <p:cNvSpPr>
              <a:spLocks noChangeArrowheads="1"/>
            </p:cNvSpPr>
            <p:nvPr/>
          </p:nvSpPr>
          <p:spPr bwMode="gray">
            <a:xfrm>
              <a:off x="2674" y="2304"/>
              <a:ext cx="1900" cy="188"/>
            </a:xfrm>
            <a:prstGeom prst="rect">
              <a:avLst/>
            </a:prstGeom>
            <a:gradFill rotWithShape="1">
              <a:gsLst>
                <a:gs pos="0">
                  <a:schemeClr val="accent1"/>
                </a:gs>
                <a:gs pos="50000">
                  <a:schemeClr val="accent1">
                    <a:gamma/>
                    <a:tint val="54510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ru-RU" altLang="ru-RU" sz="1600" dirty="0" smtClean="0">
                  <a:latin typeface="Verdana" panose="020B0604030504040204" pitchFamily="34" charset="0"/>
                </a:rPr>
                <a:t>3,1 тыс. человек</a:t>
              </a:r>
              <a:endParaRPr lang="en-US" altLang="ru-RU" sz="1600" dirty="0">
                <a:latin typeface="Verdana" panose="020B0604030504040204" pitchFamily="34" charset="0"/>
              </a:endParaRPr>
            </a:p>
          </p:txBody>
        </p:sp>
        <p:sp>
          <p:nvSpPr>
            <p:cNvPr id="30" name="Freeform 29"/>
            <p:cNvSpPr>
              <a:spLocks/>
            </p:cNvSpPr>
            <p:nvPr/>
          </p:nvSpPr>
          <p:spPr bwMode="gray">
            <a:xfrm>
              <a:off x="2154" y="2488"/>
              <a:ext cx="2415" cy="343"/>
            </a:xfrm>
            <a:custGeom>
              <a:avLst/>
              <a:gdLst>
                <a:gd name="T0" fmla="*/ 1742 w 2048"/>
                <a:gd name="T1" fmla="*/ 286 h 286"/>
                <a:gd name="T2" fmla="*/ 0 w 2048"/>
                <a:gd name="T3" fmla="*/ 286 h 286"/>
                <a:gd name="T4" fmla="*/ 446 w 2048"/>
                <a:gd name="T5" fmla="*/ 0 h 286"/>
                <a:gd name="T6" fmla="*/ 2048 w 2048"/>
                <a:gd name="T7" fmla="*/ 0 h 286"/>
                <a:gd name="T8" fmla="*/ 1742 w 2048"/>
                <a:gd name="T9" fmla="*/ 286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48" h="286">
                  <a:moveTo>
                    <a:pt x="1742" y="286"/>
                  </a:moveTo>
                  <a:lnTo>
                    <a:pt x="0" y="286"/>
                  </a:lnTo>
                  <a:lnTo>
                    <a:pt x="446" y="0"/>
                  </a:lnTo>
                  <a:lnTo>
                    <a:pt x="2048" y="0"/>
                  </a:lnTo>
                  <a:lnTo>
                    <a:pt x="1742" y="286"/>
                  </a:lnTo>
                  <a:close/>
                </a:path>
              </a:pathLst>
            </a:custGeom>
            <a:gradFill rotWithShape="1">
              <a:gsLst>
                <a:gs pos="0">
                  <a:schemeClr val="folHlink">
                    <a:gamma/>
                    <a:shade val="42353"/>
                    <a:invGamma/>
                  </a:schemeClr>
                </a:gs>
                <a:gs pos="100000">
                  <a:schemeClr val="folHlink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80808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1" name="Rectangle 30"/>
            <p:cNvSpPr>
              <a:spLocks noChangeArrowheads="1"/>
            </p:cNvSpPr>
            <p:nvPr/>
          </p:nvSpPr>
          <p:spPr bwMode="gray">
            <a:xfrm>
              <a:off x="2156" y="2830"/>
              <a:ext cx="2056" cy="188"/>
            </a:xfrm>
            <a:prstGeom prst="rect">
              <a:avLst/>
            </a:prstGeom>
            <a:gradFill rotWithShape="1">
              <a:gsLst>
                <a:gs pos="0">
                  <a:schemeClr val="folHlink"/>
                </a:gs>
                <a:gs pos="50000">
                  <a:schemeClr val="folHlink">
                    <a:gamma/>
                    <a:tint val="54510"/>
                    <a:invGamma/>
                  </a:schemeClr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ru-RU" altLang="ru-RU" sz="1600" dirty="0" smtClean="0">
                  <a:latin typeface="Verdana" panose="020B0604030504040204" pitchFamily="34" charset="0"/>
                </a:rPr>
                <a:t>1,8 тыс. человек</a:t>
              </a:r>
              <a:endParaRPr lang="en-US" altLang="ru-RU" sz="1600" dirty="0">
                <a:latin typeface="Verdana" panose="020B0604030504040204" pitchFamily="34" charset="0"/>
              </a:endParaRPr>
            </a:p>
          </p:txBody>
        </p:sp>
        <p:sp>
          <p:nvSpPr>
            <p:cNvPr id="32" name="Rectangle 31"/>
            <p:cNvSpPr>
              <a:spLocks noChangeArrowheads="1"/>
            </p:cNvSpPr>
            <p:nvPr/>
          </p:nvSpPr>
          <p:spPr bwMode="gray">
            <a:xfrm>
              <a:off x="1632" y="3350"/>
              <a:ext cx="2213" cy="187"/>
            </a:xfrm>
            <a:prstGeom prst="rect">
              <a:avLst/>
            </a:prstGeom>
            <a:gradFill rotWithShape="1">
              <a:gsLst>
                <a:gs pos="0">
                  <a:schemeClr val="accent2"/>
                </a:gs>
                <a:gs pos="50000">
                  <a:schemeClr val="accent2">
                    <a:gamma/>
                    <a:tint val="54510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ru-RU" altLang="ru-RU" sz="1600" dirty="0" smtClean="0">
                  <a:latin typeface="Verdana" panose="020B0604030504040204" pitchFamily="34" charset="0"/>
                </a:rPr>
                <a:t>1,2 тыс. человек</a:t>
              </a:r>
              <a:endParaRPr lang="en-US" altLang="ru-RU" sz="1600" dirty="0">
                <a:latin typeface="Verdana" panose="020B0604030504040204" pitchFamily="34" charset="0"/>
              </a:endParaRPr>
            </a:p>
          </p:txBody>
        </p:sp>
      </p:grpSp>
      <p:sp>
        <p:nvSpPr>
          <p:cNvPr id="33" name="Freeform 6"/>
          <p:cNvSpPr>
            <a:spLocks/>
          </p:cNvSpPr>
          <p:nvPr/>
        </p:nvSpPr>
        <p:spPr bwMode="gray">
          <a:xfrm>
            <a:off x="5861547" y="1963897"/>
            <a:ext cx="2958925" cy="539859"/>
          </a:xfrm>
          <a:custGeom>
            <a:avLst/>
            <a:gdLst>
              <a:gd name="T0" fmla="*/ 1478 w 1786"/>
              <a:gd name="T1" fmla="*/ 284 h 284"/>
              <a:gd name="T2" fmla="*/ 0 w 1786"/>
              <a:gd name="T3" fmla="*/ 284 h 284"/>
              <a:gd name="T4" fmla="*/ 446 w 1786"/>
              <a:gd name="T5" fmla="*/ 0 h 284"/>
              <a:gd name="T6" fmla="*/ 1786 w 1786"/>
              <a:gd name="T7" fmla="*/ 0 h 284"/>
              <a:gd name="T8" fmla="*/ 1478 w 1786"/>
              <a:gd name="T9" fmla="*/ 284 h 2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86" h="284">
                <a:moveTo>
                  <a:pt x="1478" y="284"/>
                </a:moveTo>
                <a:lnTo>
                  <a:pt x="0" y="284"/>
                </a:lnTo>
                <a:lnTo>
                  <a:pt x="446" y="0"/>
                </a:lnTo>
                <a:lnTo>
                  <a:pt x="1786" y="0"/>
                </a:lnTo>
                <a:lnTo>
                  <a:pt x="1478" y="284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 w="0">
            <a:solidFill>
              <a:srgbClr val="80808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4" name="Rectangle 27"/>
          <p:cNvSpPr>
            <a:spLocks noChangeArrowheads="1"/>
          </p:cNvSpPr>
          <p:nvPr/>
        </p:nvSpPr>
        <p:spPr bwMode="gray">
          <a:xfrm>
            <a:off x="5861548" y="2496675"/>
            <a:ext cx="2503487" cy="278907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rgbClr val="00B05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ru-RU" altLang="ru-RU" sz="1600" dirty="0" smtClean="0">
                <a:latin typeface="Verdana" panose="020B0604030504040204" pitchFamily="34" charset="0"/>
              </a:rPr>
              <a:t>7,2 тыс. человек</a:t>
            </a:r>
            <a:endParaRPr lang="en-US" altLang="ru-RU" sz="1600" dirty="0">
              <a:latin typeface="Verdana" panose="020B0604030504040204" pitchFamily="34" charset="0"/>
            </a:endParaRPr>
          </a:p>
        </p:txBody>
      </p:sp>
      <p:sp>
        <p:nvSpPr>
          <p:cNvPr id="35" name="Freeform 5"/>
          <p:cNvSpPr>
            <a:spLocks/>
          </p:cNvSpPr>
          <p:nvPr/>
        </p:nvSpPr>
        <p:spPr bwMode="gray">
          <a:xfrm rot="21346886">
            <a:off x="8304246" y="1990133"/>
            <a:ext cx="535638" cy="790632"/>
          </a:xfrm>
          <a:custGeom>
            <a:avLst/>
            <a:gdLst>
              <a:gd name="T0" fmla="*/ 308 w 308"/>
              <a:gd name="T1" fmla="*/ 120 h 444"/>
              <a:gd name="T2" fmla="*/ 0 w 308"/>
              <a:gd name="T3" fmla="*/ 444 h 444"/>
              <a:gd name="T4" fmla="*/ 0 w 308"/>
              <a:gd name="T5" fmla="*/ 286 h 444"/>
              <a:gd name="T6" fmla="*/ 308 w 308"/>
              <a:gd name="T7" fmla="*/ 0 h 444"/>
              <a:gd name="T8" fmla="*/ 308 w 308"/>
              <a:gd name="T9" fmla="*/ 120 h 4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08" h="444">
                <a:moveTo>
                  <a:pt x="308" y="120"/>
                </a:moveTo>
                <a:lnTo>
                  <a:pt x="0" y="444"/>
                </a:lnTo>
                <a:lnTo>
                  <a:pt x="0" y="286"/>
                </a:lnTo>
                <a:lnTo>
                  <a:pt x="308" y="0"/>
                </a:lnTo>
                <a:lnTo>
                  <a:pt x="308" y="12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 w="0">
            <a:solidFill>
              <a:srgbClr val="D1D1D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6" name="Line 17"/>
          <p:cNvSpPr>
            <a:spLocks noChangeShapeType="1"/>
          </p:cNvSpPr>
          <p:nvPr/>
        </p:nvSpPr>
        <p:spPr bwMode="black">
          <a:xfrm flipH="1">
            <a:off x="869735" y="1973218"/>
            <a:ext cx="5771273" cy="1579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76200" dir="10800000" kx="-3284103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64" name="Line 18"/>
          <p:cNvSpPr>
            <a:spLocks noChangeShapeType="1"/>
          </p:cNvSpPr>
          <p:nvPr/>
        </p:nvSpPr>
        <p:spPr bwMode="black">
          <a:xfrm>
            <a:off x="979984" y="1971504"/>
            <a:ext cx="0" cy="85275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76200" dir="10800000" kx="-3284103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65" name="Text Box 22"/>
          <p:cNvSpPr txBox="1">
            <a:spLocks noChangeArrowheads="1"/>
          </p:cNvSpPr>
          <p:nvPr/>
        </p:nvSpPr>
        <p:spPr bwMode="black">
          <a:xfrm>
            <a:off x="1089497" y="2201239"/>
            <a:ext cx="4360489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ru-RU" altLang="ru-RU" sz="1400" b="1" dirty="0" smtClean="0">
                <a:latin typeface="Verdana" panose="020B0604030504040204" pitchFamily="34" charset="0"/>
              </a:rPr>
              <a:t>Национальная академия наук Беларуси</a:t>
            </a:r>
            <a:endParaRPr lang="en-US" altLang="ru-RU" sz="1400" b="1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413824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5224D-1794-428C-ACE5-87EAC99C5C24}" type="slidenum">
              <a:rPr lang="en-US" altLang="ru-RU" smtClean="0"/>
              <a:pPr/>
              <a:t>6</a:t>
            </a:fld>
            <a:endParaRPr lang="en-US" altLang="ru-RU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79512" y="476672"/>
            <a:ext cx="5256584" cy="563563"/>
          </a:xfrm>
        </p:spPr>
        <p:txBody>
          <a:bodyPr/>
          <a:lstStyle/>
          <a:p>
            <a:r>
              <a:rPr lang="ru-RU" sz="2400" dirty="0" smtClean="0"/>
              <a:t>Кадровый научный потенциал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5580112" y="476672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Белорусские научные школы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23528" y="1412776"/>
            <a:ext cx="8496944" cy="54661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97000"/>
              </a:lnSpc>
              <a:spcAft>
                <a:spcPts val="0"/>
              </a:spcAft>
            </a:pPr>
            <a:r>
              <a:rPr lang="ru-RU" sz="2000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- школа в области трансплантологии органов и тканей (Минский научно-практический центр хирургии, трансплантологии и гематологии, руководитель – член-корреспондент НАН Беларуси </a:t>
            </a:r>
            <a:r>
              <a:rPr lang="ru-RU" sz="2000" dirty="0" err="1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Руммо</a:t>
            </a:r>
            <a:r>
              <a:rPr lang="ru-RU" sz="2000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О.О.);</a:t>
            </a:r>
            <a:endParaRPr lang="ru-RU" sz="1400" dirty="0" smtClean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97000"/>
              </a:lnSpc>
              <a:spcAft>
                <a:spcPts val="0"/>
              </a:spcAft>
            </a:pPr>
            <a:r>
              <a:rPr lang="ru-RU" sz="2000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- школа в области квантовых исследований и разработок (Институт физики имени </a:t>
            </a:r>
            <a:r>
              <a:rPr lang="ru-RU" sz="2000" dirty="0" err="1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Б.И.Степанова</a:t>
            </a:r>
            <a:r>
              <a:rPr lang="ru-RU" sz="2000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НАН Беларуси, руководитель – академик НАН Беларуси </a:t>
            </a:r>
            <a:r>
              <a:rPr lang="ru-RU" sz="2000" dirty="0" err="1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Килин</a:t>
            </a:r>
            <a:r>
              <a:rPr lang="ru-RU" sz="2000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С.Я.); </a:t>
            </a:r>
            <a:endParaRPr lang="ru-RU" sz="1400" dirty="0" smtClean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97000"/>
              </a:lnSpc>
              <a:spcAft>
                <a:spcPts val="0"/>
              </a:spcAft>
            </a:pPr>
            <a:r>
              <a:rPr lang="ru-RU" sz="20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- школа 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компьютерного моделирования и расчета машин и их компонентов (цифровые технологии в машиностроении) (Объединенный институт машиностроения НАН Беларуси, руководитель – член-корреспондент НАН Беларуси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Федосюк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В.М</a:t>
            </a:r>
            <a:r>
              <a:rPr lang="ru-RU" sz="20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.);</a:t>
            </a:r>
          </a:p>
          <a:p>
            <a:pPr indent="450215" algn="just">
              <a:lnSpc>
                <a:spcPct val="97000"/>
              </a:lnSpc>
              <a:spcAft>
                <a:spcPts val="0"/>
              </a:spcAft>
            </a:pP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-	нейрофизиологическая школа (Институт физиологии НАН Беларуси, научный руководитель – академик НАН Беларуси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Кульчицкий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В.А.);</a:t>
            </a:r>
          </a:p>
          <a:p>
            <a:pPr indent="450215" algn="just">
              <a:lnSpc>
                <a:spcPct val="97000"/>
              </a:lnSpc>
              <a:spcAft>
                <a:spcPts val="0"/>
              </a:spcAft>
            </a:pP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-	школа по инженерии поверхности (Физико-технический институт НАН Беларуси, руководители – академик Коновалов Е.Г., </a:t>
            </a:r>
            <a:r>
              <a:rPr lang="ru-RU" sz="20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член-корреспонденты 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Гурский Л.И.,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Точицкий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Э.И.)</a:t>
            </a:r>
          </a:p>
          <a:p>
            <a:pPr indent="450215" algn="just">
              <a:lnSpc>
                <a:spcPct val="97000"/>
              </a:lnSpc>
              <a:spcAft>
                <a:spcPts val="0"/>
              </a:spcAft>
            </a:pPr>
            <a:endParaRPr lang="ru-RU" sz="20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113092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5224D-1794-428C-ACE5-87EAC99C5C24}" type="slidenum">
              <a:rPr lang="en-US" altLang="ru-RU" smtClean="0"/>
              <a:pPr/>
              <a:t>7</a:t>
            </a:fld>
            <a:endParaRPr lang="en-US" altLang="ru-RU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79512" y="476672"/>
            <a:ext cx="5256584" cy="563563"/>
          </a:xfrm>
        </p:spPr>
        <p:txBody>
          <a:bodyPr/>
          <a:lstStyle/>
          <a:p>
            <a:r>
              <a:rPr lang="ru-RU" sz="2400" dirty="0" smtClean="0"/>
              <a:t>Кадровый научный потенциал</a:t>
            </a:r>
            <a:endParaRPr lang="ru-RU" sz="2400" dirty="0"/>
          </a:p>
        </p:txBody>
      </p:sp>
      <p:grpSp>
        <p:nvGrpSpPr>
          <p:cNvPr id="8" name="Group 6"/>
          <p:cNvGrpSpPr>
            <a:grpSpLocks/>
          </p:cNvGrpSpPr>
          <p:nvPr/>
        </p:nvGrpSpPr>
        <p:grpSpPr bwMode="auto">
          <a:xfrm rot="3877067">
            <a:off x="4290556" y="4027016"/>
            <a:ext cx="2916486" cy="862013"/>
            <a:chOff x="2290" y="2725"/>
            <a:chExt cx="1832" cy="713"/>
          </a:xfrm>
        </p:grpSpPr>
        <p:grpSp>
          <p:nvGrpSpPr>
            <p:cNvPr id="9" name="Group 7"/>
            <p:cNvGrpSpPr>
              <a:grpSpLocks/>
            </p:cNvGrpSpPr>
            <p:nvPr/>
          </p:nvGrpSpPr>
          <p:grpSpPr bwMode="auto">
            <a:xfrm>
              <a:off x="2290" y="3030"/>
              <a:ext cx="1832" cy="408"/>
              <a:chOff x="2290" y="3030"/>
              <a:chExt cx="1832" cy="408"/>
            </a:xfrm>
          </p:grpSpPr>
          <p:sp>
            <p:nvSpPr>
              <p:cNvPr id="13" name="Freeform 8"/>
              <p:cNvSpPr>
                <a:spLocks/>
              </p:cNvSpPr>
              <p:nvPr/>
            </p:nvSpPr>
            <p:spPr bwMode="gray">
              <a:xfrm>
                <a:off x="2290" y="3030"/>
                <a:ext cx="1832" cy="408"/>
              </a:xfrm>
              <a:custGeom>
                <a:avLst/>
                <a:gdLst>
                  <a:gd name="T0" fmla="*/ 1832 w 1832"/>
                  <a:gd name="T1" fmla="*/ 32 h 408"/>
                  <a:gd name="T2" fmla="*/ 1830 w 1832"/>
                  <a:gd name="T3" fmla="*/ 66 h 408"/>
                  <a:gd name="T4" fmla="*/ 1814 w 1832"/>
                  <a:gd name="T5" fmla="*/ 128 h 408"/>
                  <a:gd name="T6" fmla="*/ 1788 w 1832"/>
                  <a:gd name="T7" fmla="*/ 188 h 408"/>
                  <a:gd name="T8" fmla="*/ 1754 w 1832"/>
                  <a:gd name="T9" fmla="*/ 240 h 408"/>
                  <a:gd name="T10" fmla="*/ 1712 w 1832"/>
                  <a:gd name="T11" fmla="*/ 288 h 408"/>
                  <a:gd name="T12" fmla="*/ 1664 w 1832"/>
                  <a:gd name="T13" fmla="*/ 330 h 408"/>
                  <a:gd name="T14" fmla="*/ 1610 w 1832"/>
                  <a:gd name="T15" fmla="*/ 362 h 408"/>
                  <a:gd name="T16" fmla="*/ 1550 w 1832"/>
                  <a:gd name="T17" fmla="*/ 388 h 408"/>
                  <a:gd name="T18" fmla="*/ 1486 w 1832"/>
                  <a:gd name="T19" fmla="*/ 402 h 408"/>
                  <a:gd name="T20" fmla="*/ 1418 w 1832"/>
                  <a:gd name="T21" fmla="*/ 408 h 408"/>
                  <a:gd name="T22" fmla="*/ 0 w 1832"/>
                  <a:gd name="T23" fmla="*/ 408 h 408"/>
                  <a:gd name="T24" fmla="*/ 0 w 1832"/>
                  <a:gd name="T25" fmla="*/ 0 h 408"/>
                  <a:gd name="T26" fmla="*/ 1832 w 1832"/>
                  <a:gd name="T27" fmla="*/ 0 h 408"/>
                  <a:gd name="T28" fmla="*/ 1832 w 1832"/>
                  <a:gd name="T29" fmla="*/ 32 h 408"/>
                  <a:gd name="T30" fmla="*/ 1832 w 1832"/>
                  <a:gd name="T31" fmla="*/ 32 h 4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832" h="408">
                    <a:moveTo>
                      <a:pt x="1832" y="32"/>
                    </a:moveTo>
                    <a:lnTo>
                      <a:pt x="1830" y="66"/>
                    </a:lnTo>
                    <a:lnTo>
                      <a:pt x="1814" y="128"/>
                    </a:lnTo>
                    <a:lnTo>
                      <a:pt x="1788" y="188"/>
                    </a:lnTo>
                    <a:lnTo>
                      <a:pt x="1754" y="240"/>
                    </a:lnTo>
                    <a:lnTo>
                      <a:pt x="1712" y="288"/>
                    </a:lnTo>
                    <a:lnTo>
                      <a:pt x="1664" y="330"/>
                    </a:lnTo>
                    <a:lnTo>
                      <a:pt x="1610" y="362"/>
                    </a:lnTo>
                    <a:lnTo>
                      <a:pt x="1550" y="388"/>
                    </a:lnTo>
                    <a:lnTo>
                      <a:pt x="1486" y="402"/>
                    </a:lnTo>
                    <a:lnTo>
                      <a:pt x="1418" y="408"/>
                    </a:lnTo>
                    <a:lnTo>
                      <a:pt x="0" y="408"/>
                    </a:lnTo>
                    <a:lnTo>
                      <a:pt x="0" y="0"/>
                    </a:lnTo>
                    <a:lnTo>
                      <a:pt x="1832" y="0"/>
                    </a:lnTo>
                    <a:lnTo>
                      <a:pt x="1832" y="32"/>
                    </a:lnTo>
                    <a:lnTo>
                      <a:pt x="1832" y="32"/>
                    </a:lnTo>
                    <a:close/>
                  </a:path>
                </a:pathLst>
              </a:custGeom>
              <a:solidFill>
                <a:srgbClr val="60878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DF5908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" name="Freeform 9"/>
              <p:cNvSpPr>
                <a:spLocks/>
              </p:cNvSpPr>
              <p:nvPr/>
            </p:nvSpPr>
            <p:spPr bwMode="gray">
              <a:xfrm>
                <a:off x="3810" y="3058"/>
                <a:ext cx="288" cy="334"/>
              </a:xfrm>
              <a:custGeom>
                <a:avLst/>
                <a:gdLst>
                  <a:gd name="T0" fmla="*/ 288 w 288"/>
                  <a:gd name="T1" fmla="*/ 0 h 334"/>
                  <a:gd name="T2" fmla="*/ 284 w 288"/>
                  <a:gd name="T3" fmla="*/ 52 h 334"/>
                  <a:gd name="T4" fmla="*/ 272 w 288"/>
                  <a:gd name="T5" fmla="*/ 98 h 334"/>
                  <a:gd name="T6" fmla="*/ 254 w 288"/>
                  <a:gd name="T7" fmla="*/ 140 h 334"/>
                  <a:gd name="T8" fmla="*/ 230 w 288"/>
                  <a:gd name="T9" fmla="*/ 176 h 334"/>
                  <a:gd name="T10" fmla="*/ 204 w 288"/>
                  <a:gd name="T11" fmla="*/ 208 h 334"/>
                  <a:gd name="T12" fmla="*/ 174 w 288"/>
                  <a:gd name="T13" fmla="*/ 238 h 334"/>
                  <a:gd name="T14" fmla="*/ 144 w 288"/>
                  <a:gd name="T15" fmla="*/ 262 h 334"/>
                  <a:gd name="T16" fmla="*/ 112 w 288"/>
                  <a:gd name="T17" fmla="*/ 282 h 334"/>
                  <a:gd name="T18" fmla="*/ 84 w 288"/>
                  <a:gd name="T19" fmla="*/ 298 h 334"/>
                  <a:gd name="T20" fmla="*/ 56 w 288"/>
                  <a:gd name="T21" fmla="*/ 312 h 334"/>
                  <a:gd name="T22" fmla="*/ 34 w 288"/>
                  <a:gd name="T23" fmla="*/ 322 h 334"/>
                  <a:gd name="T24" fmla="*/ 16 w 288"/>
                  <a:gd name="T25" fmla="*/ 328 h 334"/>
                  <a:gd name="T26" fmla="*/ 4 w 288"/>
                  <a:gd name="T27" fmla="*/ 332 h 334"/>
                  <a:gd name="T28" fmla="*/ 0 w 288"/>
                  <a:gd name="T29" fmla="*/ 334 h 334"/>
                  <a:gd name="T30" fmla="*/ 4 w 288"/>
                  <a:gd name="T31" fmla="*/ 332 h 334"/>
                  <a:gd name="T32" fmla="*/ 16 w 288"/>
                  <a:gd name="T33" fmla="*/ 326 h 334"/>
                  <a:gd name="T34" fmla="*/ 34 w 288"/>
                  <a:gd name="T35" fmla="*/ 318 h 334"/>
                  <a:gd name="T36" fmla="*/ 56 w 288"/>
                  <a:gd name="T37" fmla="*/ 304 h 334"/>
                  <a:gd name="T38" fmla="*/ 84 w 288"/>
                  <a:gd name="T39" fmla="*/ 288 h 334"/>
                  <a:gd name="T40" fmla="*/ 112 w 288"/>
                  <a:gd name="T41" fmla="*/ 266 h 334"/>
                  <a:gd name="T42" fmla="*/ 142 w 288"/>
                  <a:gd name="T43" fmla="*/ 242 h 334"/>
                  <a:gd name="T44" fmla="*/ 170 w 288"/>
                  <a:gd name="T45" fmla="*/ 212 h 334"/>
                  <a:gd name="T46" fmla="*/ 196 w 288"/>
                  <a:gd name="T47" fmla="*/ 180 h 334"/>
                  <a:gd name="T48" fmla="*/ 220 w 288"/>
                  <a:gd name="T49" fmla="*/ 142 h 334"/>
                  <a:gd name="T50" fmla="*/ 238 w 288"/>
                  <a:gd name="T51" fmla="*/ 100 h 334"/>
                  <a:gd name="T52" fmla="*/ 250 w 288"/>
                  <a:gd name="T53" fmla="*/ 54 h 334"/>
                  <a:gd name="T54" fmla="*/ 254 w 288"/>
                  <a:gd name="T55" fmla="*/ 2 h 334"/>
                  <a:gd name="T56" fmla="*/ 288 w 288"/>
                  <a:gd name="T57" fmla="*/ 0 h 3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288" h="334">
                    <a:moveTo>
                      <a:pt x="288" y="0"/>
                    </a:moveTo>
                    <a:lnTo>
                      <a:pt x="284" y="52"/>
                    </a:lnTo>
                    <a:lnTo>
                      <a:pt x="272" y="98"/>
                    </a:lnTo>
                    <a:lnTo>
                      <a:pt x="254" y="140"/>
                    </a:lnTo>
                    <a:lnTo>
                      <a:pt x="230" y="176"/>
                    </a:lnTo>
                    <a:lnTo>
                      <a:pt x="204" y="208"/>
                    </a:lnTo>
                    <a:lnTo>
                      <a:pt x="174" y="238"/>
                    </a:lnTo>
                    <a:lnTo>
                      <a:pt x="144" y="262"/>
                    </a:lnTo>
                    <a:lnTo>
                      <a:pt x="112" y="282"/>
                    </a:lnTo>
                    <a:lnTo>
                      <a:pt x="84" y="298"/>
                    </a:lnTo>
                    <a:lnTo>
                      <a:pt x="56" y="312"/>
                    </a:lnTo>
                    <a:lnTo>
                      <a:pt x="34" y="322"/>
                    </a:lnTo>
                    <a:lnTo>
                      <a:pt x="16" y="328"/>
                    </a:lnTo>
                    <a:lnTo>
                      <a:pt x="4" y="332"/>
                    </a:lnTo>
                    <a:lnTo>
                      <a:pt x="0" y="334"/>
                    </a:lnTo>
                    <a:lnTo>
                      <a:pt x="4" y="332"/>
                    </a:lnTo>
                    <a:lnTo>
                      <a:pt x="16" y="326"/>
                    </a:lnTo>
                    <a:lnTo>
                      <a:pt x="34" y="318"/>
                    </a:lnTo>
                    <a:lnTo>
                      <a:pt x="56" y="304"/>
                    </a:lnTo>
                    <a:lnTo>
                      <a:pt x="84" y="288"/>
                    </a:lnTo>
                    <a:lnTo>
                      <a:pt x="112" y="266"/>
                    </a:lnTo>
                    <a:lnTo>
                      <a:pt x="142" y="242"/>
                    </a:lnTo>
                    <a:lnTo>
                      <a:pt x="170" y="212"/>
                    </a:lnTo>
                    <a:lnTo>
                      <a:pt x="196" y="180"/>
                    </a:lnTo>
                    <a:lnTo>
                      <a:pt x="220" y="142"/>
                    </a:lnTo>
                    <a:lnTo>
                      <a:pt x="238" y="100"/>
                    </a:lnTo>
                    <a:lnTo>
                      <a:pt x="250" y="54"/>
                    </a:lnTo>
                    <a:lnTo>
                      <a:pt x="254" y="2"/>
                    </a:lnTo>
                    <a:lnTo>
                      <a:pt x="288" y="0"/>
                    </a:lnTo>
                    <a:close/>
                  </a:path>
                </a:pathLst>
              </a:custGeom>
              <a:solidFill>
                <a:srgbClr val="FFFFFF">
                  <a:alpha val="49001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FFFFFF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0" name="Group 10"/>
            <p:cNvGrpSpPr>
              <a:grpSpLocks/>
            </p:cNvGrpSpPr>
            <p:nvPr/>
          </p:nvGrpSpPr>
          <p:grpSpPr bwMode="auto">
            <a:xfrm flipV="1">
              <a:off x="2290" y="2725"/>
              <a:ext cx="1406" cy="313"/>
              <a:chOff x="2290" y="3030"/>
              <a:chExt cx="1832" cy="408"/>
            </a:xfrm>
          </p:grpSpPr>
          <p:sp>
            <p:nvSpPr>
              <p:cNvPr id="11" name="Freeform 11"/>
              <p:cNvSpPr>
                <a:spLocks/>
              </p:cNvSpPr>
              <p:nvPr/>
            </p:nvSpPr>
            <p:spPr bwMode="gray">
              <a:xfrm>
                <a:off x="2290" y="3030"/>
                <a:ext cx="1832" cy="408"/>
              </a:xfrm>
              <a:custGeom>
                <a:avLst/>
                <a:gdLst>
                  <a:gd name="T0" fmla="*/ 1832 w 1832"/>
                  <a:gd name="T1" fmla="*/ 32 h 408"/>
                  <a:gd name="T2" fmla="*/ 1830 w 1832"/>
                  <a:gd name="T3" fmla="*/ 66 h 408"/>
                  <a:gd name="T4" fmla="*/ 1814 w 1832"/>
                  <a:gd name="T5" fmla="*/ 128 h 408"/>
                  <a:gd name="T6" fmla="*/ 1788 w 1832"/>
                  <a:gd name="T7" fmla="*/ 188 h 408"/>
                  <a:gd name="T8" fmla="*/ 1754 w 1832"/>
                  <a:gd name="T9" fmla="*/ 240 h 408"/>
                  <a:gd name="T10" fmla="*/ 1712 w 1832"/>
                  <a:gd name="T11" fmla="*/ 288 h 408"/>
                  <a:gd name="T12" fmla="*/ 1664 w 1832"/>
                  <a:gd name="T13" fmla="*/ 330 h 408"/>
                  <a:gd name="T14" fmla="*/ 1610 w 1832"/>
                  <a:gd name="T15" fmla="*/ 362 h 408"/>
                  <a:gd name="T16" fmla="*/ 1550 w 1832"/>
                  <a:gd name="T17" fmla="*/ 388 h 408"/>
                  <a:gd name="T18" fmla="*/ 1486 w 1832"/>
                  <a:gd name="T19" fmla="*/ 402 h 408"/>
                  <a:gd name="T20" fmla="*/ 1418 w 1832"/>
                  <a:gd name="T21" fmla="*/ 408 h 408"/>
                  <a:gd name="T22" fmla="*/ 0 w 1832"/>
                  <a:gd name="T23" fmla="*/ 408 h 408"/>
                  <a:gd name="T24" fmla="*/ 0 w 1832"/>
                  <a:gd name="T25" fmla="*/ 0 h 408"/>
                  <a:gd name="T26" fmla="*/ 1832 w 1832"/>
                  <a:gd name="T27" fmla="*/ 0 h 408"/>
                  <a:gd name="T28" fmla="*/ 1832 w 1832"/>
                  <a:gd name="T29" fmla="*/ 32 h 408"/>
                  <a:gd name="T30" fmla="*/ 1832 w 1832"/>
                  <a:gd name="T31" fmla="*/ 32 h 4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832" h="408">
                    <a:moveTo>
                      <a:pt x="1832" y="32"/>
                    </a:moveTo>
                    <a:lnTo>
                      <a:pt x="1830" y="66"/>
                    </a:lnTo>
                    <a:lnTo>
                      <a:pt x="1814" y="128"/>
                    </a:lnTo>
                    <a:lnTo>
                      <a:pt x="1788" y="188"/>
                    </a:lnTo>
                    <a:lnTo>
                      <a:pt x="1754" y="240"/>
                    </a:lnTo>
                    <a:lnTo>
                      <a:pt x="1712" y="288"/>
                    </a:lnTo>
                    <a:lnTo>
                      <a:pt x="1664" y="330"/>
                    </a:lnTo>
                    <a:lnTo>
                      <a:pt x="1610" y="362"/>
                    </a:lnTo>
                    <a:lnTo>
                      <a:pt x="1550" y="388"/>
                    </a:lnTo>
                    <a:lnTo>
                      <a:pt x="1486" y="402"/>
                    </a:lnTo>
                    <a:lnTo>
                      <a:pt x="1418" y="408"/>
                    </a:lnTo>
                    <a:lnTo>
                      <a:pt x="0" y="408"/>
                    </a:lnTo>
                    <a:lnTo>
                      <a:pt x="0" y="0"/>
                    </a:lnTo>
                    <a:lnTo>
                      <a:pt x="1832" y="0"/>
                    </a:lnTo>
                    <a:lnTo>
                      <a:pt x="1832" y="32"/>
                    </a:lnTo>
                    <a:lnTo>
                      <a:pt x="1832" y="32"/>
                    </a:lnTo>
                    <a:close/>
                  </a:path>
                </a:pathLst>
              </a:custGeom>
              <a:solidFill>
                <a:srgbClr val="98B5B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DF5908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" name="Freeform 12"/>
              <p:cNvSpPr>
                <a:spLocks/>
              </p:cNvSpPr>
              <p:nvPr/>
            </p:nvSpPr>
            <p:spPr bwMode="gray">
              <a:xfrm>
                <a:off x="3810" y="3058"/>
                <a:ext cx="288" cy="334"/>
              </a:xfrm>
              <a:custGeom>
                <a:avLst/>
                <a:gdLst>
                  <a:gd name="T0" fmla="*/ 288 w 288"/>
                  <a:gd name="T1" fmla="*/ 0 h 334"/>
                  <a:gd name="T2" fmla="*/ 284 w 288"/>
                  <a:gd name="T3" fmla="*/ 52 h 334"/>
                  <a:gd name="T4" fmla="*/ 272 w 288"/>
                  <a:gd name="T5" fmla="*/ 98 h 334"/>
                  <a:gd name="T6" fmla="*/ 254 w 288"/>
                  <a:gd name="T7" fmla="*/ 140 h 334"/>
                  <a:gd name="T8" fmla="*/ 230 w 288"/>
                  <a:gd name="T9" fmla="*/ 176 h 334"/>
                  <a:gd name="T10" fmla="*/ 204 w 288"/>
                  <a:gd name="T11" fmla="*/ 208 h 334"/>
                  <a:gd name="T12" fmla="*/ 174 w 288"/>
                  <a:gd name="T13" fmla="*/ 238 h 334"/>
                  <a:gd name="T14" fmla="*/ 144 w 288"/>
                  <a:gd name="T15" fmla="*/ 262 h 334"/>
                  <a:gd name="T16" fmla="*/ 112 w 288"/>
                  <a:gd name="T17" fmla="*/ 282 h 334"/>
                  <a:gd name="T18" fmla="*/ 84 w 288"/>
                  <a:gd name="T19" fmla="*/ 298 h 334"/>
                  <a:gd name="T20" fmla="*/ 56 w 288"/>
                  <a:gd name="T21" fmla="*/ 312 h 334"/>
                  <a:gd name="T22" fmla="*/ 34 w 288"/>
                  <a:gd name="T23" fmla="*/ 322 h 334"/>
                  <a:gd name="T24" fmla="*/ 16 w 288"/>
                  <a:gd name="T25" fmla="*/ 328 h 334"/>
                  <a:gd name="T26" fmla="*/ 4 w 288"/>
                  <a:gd name="T27" fmla="*/ 332 h 334"/>
                  <a:gd name="T28" fmla="*/ 0 w 288"/>
                  <a:gd name="T29" fmla="*/ 334 h 334"/>
                  <a:gd name="T30" fmla="*/ 4 w 288"/>
                  <a:gd name="T31" fmla="*/ 332 h 334"/>
                  <a:gd name="T32" fmla="*/ 16 w 288"/>
                  <a:gd name="T33" fmla="*/ 326 h 334"/>
                  <a:gd name="T34" fmla="*/ 34 w 288"/>
                  <a:gd name="T35" fmla="*/ 318 h 334"/>
                  <a:gd name="T36" fmla="*/ 56 w 288"/>
                  <a:gd name="T37" fmla="*/ 304 h 334"/>
                  <a:gd name="T38" fmla="*/ 84 w 288"/>
                  <a:gd name="T39" fmla="*/ 288 h 334"/>
                  <a:gd name="T40" fmla="*/ 112 w 288"/>
                  <a:gd name="T41" fmla="*/ 266 h 334"/>
                  <a:gd name="T42" fmla="*/ 142 w 288"/>
                  <a:gd name="T43" fmla="*/ 242 h 334"/>
                  <a:gd name="T44" fmla="*/ 170 w 288"/>
                  <a:gd name="T45" fmla="*/ 212 h 334"/>
                  <a:gd name="T46" fmla="*/ 196 w 288"/>
                  <a:gd name="T47" fmla="*/ 180 h 334"/>
                  <a:gd name="T48" fmla="*/ 220 w 288"/>
                  <a:gd name="T49" fmla="*/ 142 h 334"/>
                  <a:gd name="T50" fmla="*/ 238 w 288"/>
                  <a:gd name="T51" fmla="*/ 100 h 334"/>
                  <a:gd name="T52" fmla="*/ 250 w 288"/>
                  <a:gd name="T53" fmla="*/ 54 h 334"/>
                  <a:gd name="T54" fmla="*/ 254 w 288"/>
                  <a:gd name="T55" fmla="*/ 2 h 334"/>
                  <a:gd name="T56" fmla="*/ 288 w 288"/>
                  <a:gd name="T57" fmla="*/ 0 h 3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288" h="334">
                    <a:moveTo>
                      <a:pt x="288" y="0"/>
                    </a:moveTo>
                    <a:lnTo>
                      <a:pt x="284" y="52"/>
                    </a:lnTo>
                    <a:lnTo>
                      <a:pt x="272" y="98"/>
                    </a:lnTo>
                    <a:lnTo>
                      <a:pt x="254" y="140"/>
                    </a:lnTo>
                    <a:lnTo>
                      <a:pt x="230" y="176"/>
                    </a:lnTo>
                    <a:lnTo>
                      <a:pt x="204" y="208"/>
                    </a:lnTo>
                    <a:lnTo>
                      <a:pt x="174" y="238"/>
                    </a:lnTo>
                    <a:lnTo>
                      <a:pt x="144" y="262"/>
                    </a:lnTo>
                    <a:lnTo>
                      <a:pt x="112" y="282"/>
                    </a:lnTo>
                    <a:lnTo>
                      <a:pt x="84" y="298"/>
                    </a:lnTo>
                    <a:lnTo>
                      <a:pt x="56" y="312"/>
                    </a:lnTo>
                    <a:lnTo>
                      <a:pt x="34" y="322"/>
                    </a:lnTo>
                    <a:lnTo>
                      <a:pt x="16" y="328"/>
                    </a:lnTo>
                    <a:lnTo>
                      <a:pt x="4" y="332"/>
                    </a:lnTo>
                    <a:lnTo>
                      <a:pt x="0" y="334"/>
                    </a:lnTo>
                    <a:lnTo>
                      <a:pt x="4" y="332"/>
                    </a:lnTo>
                    <a:lnTo>
                      <a:pt x="16" y="326"/>
                    </a:lnTo>
                    <a:lnTo>
                      <a:pt x="34" y="318"/>
                    </a:lnTo>
                    <a:lnTo>
                      <a:pt x="56" y="304"/>
                    </a:lnTo>
                    <a:lnTo>
                      <a:pt x="84" y="288"/>
                    </a:lnTo>
                    <a:lnTo>
                      <a:pt x="112" y="266"/>
                    </a:lnTo>
                    <a:lnTo>
                      <a:pt x="142" y="242"/>
                    </a:lnTo>
                    <a:lnTo>
                      <a:pt x="170" y="212"/>
                    </a:lnTo>
                    <a:lnTo>
                      <a:pt x="196" y="180"/>
                    </a:lnTo>
                    <a:lnTo>
                      <a:pt x="220" y="142"/>
                    </a:lnTo>
                    <a:lnTo>
                      <a:pt x="238" y="100"/>
                    </a:lnTo>
                    <a:lnTo>
                      <a:pt x="250" y="54"/>
                    </a:lnTo>
                    <a:lnTo>
                      <a:pt x="254" y="2"/>
                    </a:lnTo>
                    <a:lnTo>
                      <a:pt x="288" y="0"/>
                    </a:lnTo>
                    <a:close/>
                  </a:path>
                </a:pathLst>
              </a:custGeom>
              <a:solidFill>
                <a:srgbClr val="FFFFFF">
                  <a:alpha val="49001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FFFFFF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15" name="Group 13"/>
          <p:cNvGrpSpPr>
            <a:grpSpLocks/>
          </p:cNvGrpSpPr>
          <p:nvPr/>
        </p:nvGrpSpPr>
        <p:grpSpPr bwMode="auto">
          <a:xfrm>
            <a:off x="4316338" y="2132856"/>
            <a:ext cx="1271588" cy="1282700"/>
            <a:chOff x="2789" y="1625"/>
            <a:chExt cx="907" cy="907"/>
          </a:xfrm>
        </p:grpSpPr>
        <p:sp>
          <p:nvSpPr>
            <p:cNvPr id="16" name="Oval 14"/>
            <p:cNvSpPr>
              <a:spLocks noChangeArrowheads="1"/>
            </p:cNvSpPr>
            <p:nvPr/>
          </p:nvSpPr>
          <p:spPr bwMode="gray">
            <a:xfrm>
              <a:off x="2789" y="1625"/>
              <a:ext cx="907" cy="907"/>
            </a:xfrm>
            <a:prstGeom prst="ellipse">
              <a:avLst/>
            </a:prstGeom>
            <a:gradFill rotWithShape="1">
              <a:gsLst>
                <a:gs pos="0">
                  <a:srgbClr val="83A6A7">
                    <a:gamma/>
                    <a:tint val="0"/>
                    <a:invGamma/>
                  </a:srgbClr>
                </a:gs>
                <a:gs pos="50000">
                  <a:srgbClr val="83A6A7"/>
                </a:gs>
                <a:gs pos="100000">
                  <a:srgbClr val="83A6A7">
                    <a:gamma/>
                    <a:tint val="0"/>
                    <a:invGamma/>
                  </a:srgb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17" name="Oval 15"/>
            <p:cNvSpPr>
              <a:spLocks noChangeArrowheads="1"/>
            </p:cNvSpPr>
            <p:nvPr/>
          </p:nvSpPr>
          <p:spPr bwMode="gray">
            <a:xfrm>
              <a:off x="2789" y="1625"/>
              <a:ext cx="907" cy="907"/>
            </a:xfrm>
            <a:prstGeom prst="ellipse">
              <a:avLst/>
            </a:prstGeom>
            <a:gradFill rotWithShape="1">
              <a:gsLst>
                <a:gs pos="0">
                  <a:srgbClr val="83A6A7">
                    <a:alpha val="32001"/>
                  </a:srgbClr>
                </a:gs>
                <a:gs pos="100000">
                  <a:srgbClr val="83A6A7">
                    <a:gamma/>
                    <a:shade val="0"/>
                    <a:invGamma/>
                    <a:alpha val="89999"/>
                  </a:srgb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18" name="Oval 16"/>
            <p:cNvSpPr>
              <a:spLocks noChangeArrowheads="1"/>
            </p:cNvSpPr>
            <p:nvPr/>
          </p:nvSpPr>
          <p:spPr bwMode="gray">
            <a:xfrm>
              <a:off x="2849" y="1684"/>
              <a:ext cx="787" cy="788"/>
            </a:xfrm>
            <a:prstGeom prst="ellipse">
              <a:avLst/>
            </a:prstGeom>
            <a:gradFill rotWithShape="1">
              <a:gsLst>
                <a:gs pos="0">
                  <a:srgbClr val="83A6A7">
                    <a:gamma/>
                    <a:shade val="54118"/>
                    <a:invGamma/>
                  </a:srgbClr>
                </a:gs>
                <a:gs pos="50000">
                  <a:srgbClr val="83A6A7"/>
                </a:gs>
                <a:gs pos="100000">
                  <a:srgbClr val="83A6A7">
                    <a:gamma/>
                    <a:shade val="54118"/>
                    <a:invGamma/>
                  </a:srgb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19" name="Oval 17"/>
            <p:cNvSpPr>
              <a:spLocks noChangeArrowheads="1"/>
            </p:cNvSpPr>
            <p:nvPr/>
          </p:nvSpPr>
          <p:spPr bwMode="gray">
            <a:xfrm>
              <a:off x="2849" y="1686"/>
              <a:ext cx="787" cy="788"/>
            </a:xfrm>
            <a:prstGeom prst="ellipse">
              <a:avLst/>
            </a:prstGeom>
            <a:gradFill rotWithShape="1">
              <a:gsLst>
                <a:gs pos="0">
                  <a:srgbClr val="83A6A7">
                    <a:gamma/>
                    <a:shade val="63529"/>
                    <a:invGamma/>
                  </a:srgbClr>
                </a:gs>
                <a:gs pos="100000">
                  <a:srgbClr val="83A6A7">
                    <a:alpha val="0"/>
                  </a:srgb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20" name="Oval 18"/>
            <p:cNvSpPr>
              <a:spLocks noChangeArrowheads="1"/>
            </p:cNvSpPr>
            <p:nvPr/>
          </p:nvSpPr>
          <p:spPr bwMode="gray">
            <a:xfrm>
              <a:off x="2888" y="1724"/>
              <a:ext cx="709" cy="709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grpSp>
          <p:nvGrpSpPr>
            <p:cNvPr id="21" name="Group 19"/>
            <p:cNvGrpSpPr>
              <a:grpSpLocks/>
            </p:cNvGrpSpPr>
            <p:nvPr/>
          </p:nvGrpSpPr>
          <p:grpSpPr bwMode="auto">
            <a:xfrm>
              <a:off x="2899" y="1735"/>
              <a:ext cx="687" cy="688"/>
              <a:chOff x="4166" y="1706"/>
              <a:chExt cx="1252" cy="1252"/>
            </a:xfrm>
          </p:grpSpPr>
          <p:sp>
            <p:nvSpPr>
              <p:cNvPr id="22" name="Oval 20"/>
              <p:cNvSpPr>
                <a:spLocks noChangeArrowheads="1"/>
              </p:cNvSpPr>
              <p:nvPr/>
            </p:nvSpPr>
            <p:spPr bwMode="gray">
              <a:xfrm>
                <a:off x="4166" y="1706"/>
                <a:ext cx="1252" cy="1252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46275"/>
                      <a:invGamma/>
                    </a:srgbClr>
                  </a:gs>
                  <a:gs pos="100000">
                    <a:srgbClr val="D6E1E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23" name="Oval 21"/>
              <p:cNvSpPr>
                <a:spLocks noChangeArrowheads="1"/>
              </p:cNvSpPr>
              <p:nvPr/>
            </p:nvSpPr>
            <p:spPr bwMode="gray">
              <a:xfrm>
                <a:off x="4182" y="1713"/>
                <a:ext cx="1222" cy="122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D6E1E2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24" name="Oval 22"/>
              <p:cNvSpPr>
                <a:spLocks noChangeArrowheads="1"/>
              </p:cNvSpPr>
              <p:nvPr/>
            </p:nvSpPr>
            <p:spPr bwMode="gray">
              <a:xfrm>
                <a:off x="4195" y="1725"/>
                <a:ext cx="1162" cy="114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79216"/>
                      <a:invGamma/>
                    </a:srgbClr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25" name="Oval 23"/>
              <p:cNvSpPr>
                <a:spLocks noChangeArrowheads="1"/>
              </p:cNvSpPr>
              <p:nvPr/>
            </p:nvSpPr>
            <p:spPr bwMode="gray">
              <a:xfrm>
                <a:off x="4263" y="1757"/>
                <a:ext cx="1033" cy="926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tint val="0"/>
                      <a:invGamma/>
                    </a:srgbClr>
                  </a:gs>
                  <a:gs pos="100000">
                    <a:srgbClr val="D6E1E2">
                      <a:alpha val="3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ru-RU"/>
              </a:p>
            </p:txBody>
          </p:sp>
        </p:grpSp>
      </p:grpSp>
      <p:grpSp>
        <p:nvGrpSpPr>
          <p:cNvPr id="36" name="Group 41"/>
          <p:cNvGrpSpPr>
            <a:grpSpLocks/>
          </p:cNvGrpSpPr>
          <p:nvPr/>
        </p:nvGrpSpPr>
        <p:grpSpPr bwMode="auto">
          <a:xfrm rot="3877067">
            <a:off x="2598275" y="3843310"/>
            <a:ext cx="2508061" cy="860425"/>
            <a:chOff x="2290" y="2725"/>
            <a:chExt cx="1832" cy="713"/>
          </a:xfrm>
        </p:grpSpPr>
        <p:grpSp>
          <p:nvGrpSpPr>
            <p:cNvPr id="37" name="Group 42"/>
            <p:cNvGrpSpPr>
              <a:grpSpLocks/>
            </p:cNvGrpSpPr>
            <p:nvPr/>
          </p:nvGrpSpPr>
          <p:grpSpPr bwMode="auto">
            <a:xfrm>
              <a:off x="2290" y="3030"/>
              <a:ext cx="1832" cy="408"/>
              <a:chOff x="2290" y="3030"/>
              <a:chExt cx="1832" cy="408"/>
            </a:xfrm>
          </p:grpSpPr>
          <p:sp>
            <p:nvSpPr>
              <p:cNvPr id="41" name="Freeform 43"/>
              <p:cNvSpPr>
                <a:spLocks/>
              </p:cNvSpPr>
              <p:nvPr/>
            </p:nvSpPr>
            <p:spPr bwMode="gray">
              <a:xfrm>
                <a:off x="2290" y="3030"/>
                <a:ext cx="1832" cy="408"/>
              </a:xfrm>
              <a:custGeom>
                <a:avLst/>
                <a:gdLst>
                  <a:gd name="T0" fmla="*/ 1832 w 1832"/>
                  <a:gd name="T1" fmla="*/ 32 h 408"/>
                  <a:gd name="T2" fmla="*/ 1830 w 1832"/>
                  <a:gd name="T3" fmla="*/ 66 h 408"/>
                  <a:gd name="T4" fmla="*/ 1814 w 1832"/>
                  <a:gd name="T5" fmla="*/ 128 h 408"/>
                  <a:gd name="T6" fmla="*/ 1788 w 1832"/>
                  <a:gd name="T7" fmla="*/ 188 h 408"/>
                  <a:gd name="T8" fmla="*/ 1754 w 1832"/>
                  <a:gd name="T9" fmla="*/ 240 h 408"/>
                  <a:gd name="T10" fmla="*/ 1712 w 1832"/>
                  <a:gd name="T11" fmla="*/ 288 h 408"/>
                  <a:gd name="T12" fmla="*/ 1664 w 1832"/>
                  <a:gd name="T13" fmla="*/ 330 h 408"/>
                  <a:gd name="T14" fmla="*/ 1610 w 1832"/>
                  <a:gd name="T15" fmla="*/ 362 h 408"/>
                  <a:gd name="T16" fmla="*/ 1550 w 1832"/>
                  <a:gd name="T17" fmla="*/ 388 h 408"/>
                  <a:gd name="T18" fmla="*/ 1486 w 1832"/>
                  <a:gd name="T19" fmla="*/ 402 h 408"/>
                  <a:gd name="T20" fmla="*/ 1418 w 1832"/>
                  <a:gd name="T21" fmla="*/ 408 h 408"/>
                  <a:gd name="T22" fmla="*/ 0 w 1832"/>
                  <a:gd name="T23" fmla="*/ 408 h 408"/>
                  <a:gd name="T24" fmla="*/ 0 w 1832"/>
                  <a:gd name="T25" fmla="*/ 0 h 408"/>
                  <a:gd name="T26" fmla="*/ 1832 w 1832"/>
                  <a:gd name="T27" fmla="*/ 0 h 408"/>
                  <a:gd name="T28" fmla="*/ 1832 w 1832"/>
                  <a:gd name="T29" fmla="*/ 32 h 408"/>
                  <a:gd name="T30" fmla="*/ 1832 w 1832"/>
                  <a:gd name="T31" fmla="*/ 32 h 4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832" h="408">
                    <a:moveTo>
                      <a:pt x="1832" y="32"/>
                    </a:moveTo>
                    <a:lnTo>
                      <a:pt x="1830" y="66"/>
                    </a:lnTo>
                    <a:lnTo>
                      <a:pt x="1814" y="128"/>
                    </a:lnTo>
                    <a:lnTo>
                      <a:pt x="1788" y="188"/>
                    </a:lnTo>
                    <a:lnTo>
                      <a:pt x="1754" y="240"/>
                    </a:lnTo>
                    <a:lnTo>
                      <a:pt x="1712" y="288"/>
                    </a:lnTo>
                    <a:lnTo>
                      <a:pt x="1664" y="330"/>
                    </a:lnTo>
                    <a:lnTo>
                      <a:pt x="1610" y="362"/>
                    </a:lnTo>
                    <a:lnTo>
                      <a:pt x="1550" y="388"/>
                    </a:lnTo>
                    <a:lnTo>
                      <a:pt x="1486" y="402"/>
                    </a:lnTo>
                    <a:lnTo>
                      <a:pt x="1418" y="408"/>
                    </a:lnTo>
                    <a:lnTo>
                      <a:pt x="0" y="408"/>
                    </a:lnTo>
                    <a:lnTo>
                      <a:pt x="0" y="0"/>
                    </a:lnTo>
                    <a:lnTo>
                      <a:pt x="1832" y="0"/>
                    </a:lnTo>
                    <a:lnTo>
                      <a:pt x="1832" y="32"/>
                    </a:lnTo>
                    <a:lnTo>
                      <a:pt x="1832" y="32"/>
                    </a:lnTo>
                    <a:close/>
                  </a:path>
                </a:pathLst>
              </a:custGeom>
              <a:solidFill>
                <a:srgbClr val="60878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DF5908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2" name="Freeform 44"/>
              <p:cNvSpPr>
                <a:spLocks/>
              </p:cNvSpPr>
              <p:nvPr/>
            </p:nvSpPr>
            <p:spPr bwMode="gray">
              <a:xfrm>
                <a:off x="3810" y="3058"/>
                <a:ext cx="288" cy="334"/>
              </a:xfrm>
              <a:custGeom>
                <a:avLst/>
                <a:gdLst>
                  <a:gd name="T0" fmla="*/ 288 w 288"/>
                  <a:gd name="T1" fmla="*/ 0 h 334"/>
                  <a:gd name="T2" fmla="*/ 284 w 288"/>
                  <a:gd name="T3" fmla="*/ 52 h 334"/>
                  <a:gd name="T4" fmla="*/ 272 w 288"/>
                  <a:gd name="T5" fmla="*/ 98 h 334"/>
                  <a:gd name="T6" fmla="*/ 254 w 288"/>
                  <a:gd name="T7" fmla="*/ 140 h 334"/>
                  <a:gd name="T8" fmla="*/ 230 w 288"/>
                  <a:gd name="T9" fmla="*/ 176 h 334"/>
                  <a:gd name="T10" fmla="*/ 204 w 288"/>
                  <a:gd name="T11" fmla="*/ 208 h 334"/>
                  <a:gd name="T12" fmla="*/ 174 w 288"/>
                  <a:gd name="T13" fmla="*/ 238 h 334"/>
                  <a:gd name="T14" fmla="*/ 144 w 288"/>
                  <a:gd name="T15" fmla="*/ 262 h 334"/>
                  <a:gd name="T16" fmla="*/ 112 w 288"/>
                  <a:gd name="T17" fmla="*/ 282 h 334"/>
                  <a:gd name="T18" fmla="*/ 84 w 288"/>
                  <a:gd name="T19" fmla="*/ 298 h 334"/>
                  <a:gd name="T20" fmla="*/ 56 w 288"/>
                  <a:gd name="T21" fmla="*/ 312 h 334"/>
                  <a:gd name="T22" fmla="*/ 34 w 288"/>
                  <a:gd name="T23" fmla="*/ 322 h 334"/>
                  <a:gd name="T24" fmla="*/ 16 w 288"/>
                  <a:gd name="T25" fmla="*/ 328 h 334"/>
                  <a:gd name="T26" fmla="*/ 4 w 288"/>
                  <a:gd name="T27" fmla="*/ 332 h 334"/>
                  <a:gd name="T28" fmla="*/ 0 w 288"/>
                  <a:gd name="T29" fmla="*/ 334 h 334"/>
                  <a:gd name="T30" fmla="*/ 4 w 288"/>
                  <a:gd name="T31" fmla="*/ 332 h 334"/>
                  <a:gd name="T32" fmla="*/ 16 w 288"/>
                  <a:gd name="T33" fmla="*/ 326 h 334"/>
                  <a:gd name="T34" fmla="*/ 34 w 288"/>
                  <a:gd name="T35" fmla="*/ 318 h 334"/>
                  <a:gd name="T36" fmla="*/ 56 w 288"/>
                  <a:gd name="T37" fmla="*/ 304 h 334"/>
                  <a:gd name="T38" fmla="*/ 84 w 288"/>
                  <a:gd name="T39" fmla="*/ 288 h 334"/>
                  <a:gd name="T40" fmla="*/ 112 w 288"/>
                  <a:gd name="T41" fmla="*/ 266 h 334"/>
                  <a:gd name="T42" fmla="*/ 142 w 288"/>
                  <a:gd name="T43" fmla="*/ 242 h 334"/>
                  <a:gd name="T44" fmla="*/ 170 w 288"/>
                  <a:gd name="T45" fmla="*/ 212 h 334"/>
                  <a:gd name="T46" fmla="*/ 196 w 288"/>
                  <a:gd name="T47" fmla="*/ 180 h 334"/>
                  <a:gd name="T48" fmla="*/ 220 w 288"/>
                  <a:gd name="T49" fmla="*/ 142 h 334"/>
                  <a:gd name="T50" fmla="*/ 238 w 288"/>
                  <a:gd name="T51" fmla="*/ 100 h 334"/>
                  <a:gd name="T52" fmla="*/ 250 w 288"/>
                  <a:gd name="T53" fmla="*/ 54 h 334"/>
                  <a:gd name="T54" fmla="*/ 254 w 288"/>
                  <a:gd name="T55" fmla="*/ 2 h 334"/>
                  <a:gd name="T56" fmla="*/ 288 w 288"/>
                  <a:gd name="T57" fmla="*/ 0 h 3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288" h="334">
                    <a:moveTo>
                      <a:pt x="288" y="0"/>
                    </a:moveTo>
                    <a:lnTo>
                      <a:pt x="284" y="52"/>
                    </a:lnTo>
                    <a:lnTo>
                      <a:pt x="272" y="98"/>
                    </a:lnTo>
                    <a:lnTo>
                      <a:pt x="254" y="140"/>
                    </a:lnTo>
                    <a:lnTo>
                      <a:pt x="230" y="176"/>
                    </a:lnTo>
                    <a:lnTo>
                      <a:pt x="204" y="208"/>
                    </a:lnTo>
                    <a:lnTo>
                      <a:pt x="174" y="238"/>
                    </a:lnTo>
                    <a:lnTo>
                      <a:pt x="144" y="262"/>
                    </a:lnTo>
                    <a:lnTo>
                      <a:pt x="112" y="282"/>
                    </a:lnTo>
                    <a:lnTo>
                      <a:pt x="84" y="298"/>
                    </a:lnTo>
                    <a:lnTo>
                      <a:pt x="56" y="312"/>
                    </a:lnTo>
                    <a:lnTo>
                      <a:pt x="34" y="322"/>
                    </a:lnTo>
                    <a:lnTo>
                      <a:pt x="16" y="328"/>
                    </a:lnTo>
                    <a:lnTo>
                      <a:pt x="4" y="332"/>
                    </a:lnTo>
                    <a:lnTo>
                      <a:pt x="0" y="334"/>
                    </a:lnTo>
                    <a:lnTo>
                      <a:pt x="4" y="332"/>
                    </a:lnTo>
                    <a:lnTo>
                      <a:pt x="16" y="326"/>
                    </a:lnTo>
                    <a:lnTo>
                      <a:pt x="34" y="318"/>
                    </a:lnTo>
                    <a:lnTo>
                      <a:pt x="56" y="304"/>
                    </a:lnTo>
                    <a:lnTo>
                      <a:pt x="84" y="288"/>
                    </a:lnTo>
                    <a:lnTo>
                      <a:pt x="112" y="266"/>
                    </a:lnTo>
                    <a:lnTo>
                      <a:pt x="142" y="242"/>
                    </a:lnTo>
                    <a:lnTo>
                      <a:pt x="170" y="212"/>
                    </a:lnTo>
                    <a:lnTo>
                      <a:pt x="196" y="180"/>
                    </a:lnTo>
                    <a:lnTo>
                      <a:pt x="220" y="142"/>
                    </a:lnTo>
                    <a:lnTo>
                      <a:pt x="238" y="100"/>
                    </a:lnTo>
                    <a:lnTo>
                      <a:pt x="250" y="54"/>
                    </a:lnTo>
                    <a:lnTo>
                      <a:pt x="254" y="2"/>
                    </a:lnTo>
                    <a:lnTo>
                      <a:pt x="288" y="0"/>
                    </a:lnTo>
                    <a:close/>
                  </a:path>
                </a:pathLst>
              </a:custGeom>
              <a:solidFill>
                <a:srgbClr val="FFFFFF">
                  <a:alpha val="49001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FFFFFF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8" name="Group 45"/>
            <p:cNvGrpSpPr>
              <a:grpSpLocks/>
            </p:cNvGrpSpPr>
            <p:nvPr/>
          </p:nvGrpSpPr>
          <p:grpSpPr bwMode="auto">
            <a:xfrm flipV="1">
              <a:off x="2290" y="2725"/>
              <a:ext cx="1406" cy="313"/>
              <a:chOff x="2290" y="3030"/>
              <a:chExt cx="1832" cy="408"/>
            </a:xfrm>
          </p:grpSpPr>
          <p:sp>
            <p:nvSpPr>
              <p:cNvPr id="39" name="Freeform 46"/>
              <p:cNvSpPr>
                <a:spLocks/>
              </p:cNvSpPr>
              <p:nvPr/>
            </p:nvSpPr>
            <p:spPr bwMode="gray">
              <a:xfrm>
                <a:off x="2290" y="3030"/>
                <a:ext cx="1832" cy="408"/>
              </a:xfrm>
              <a:custGeom>
                <a:avLst/>
                <a:gdLst>
                  <a:gd name="T0" fmla="*/ 1832 w 1832"/>
                  <a:gd name="T1" fmla="*/ 32 h 408"/>
                  <a:gd name="T2" fmla="*/ 1830 w 1832"/>
                  <a:gd name="T3" fmla="*/ 66 h 408"/>
                  <a:gd name="T4" fmla="*/ 1814 w 1832"/>
                  <a:gd name="T5" fmla="*/ 128 h 408"/>
                  <a:gd name="T6" fmla="*/ 1788 w 1832"/>
                  <a:gd name="T7" fmla="*/ 188 h 408"/>
                  <a:gd name="T8" fmla="*/ 1754 w 1832"/>
                  <a:gd name="T9" fmla="*/ 240 h 408"/>
                  <a:gd name="T10" fmla="*/ 1712 w 1832"/>
                  <a:gd name="T11" fmla="*/ 288 h 408"/>
                  <a:gd name="T12" fmla="*/ 1664 w 1832"/>
                  <a:gd name="T13" fmla="*/ 330 h 408"/>
                  <a:gd name="T14" fmla="*/ 1610 w 1832"/>
                  <a:gd name="T15" fmla="*/ 362 h 408"/>
                  <a:gd name="T16" fmla="*/ 1550 w 1832"/>
                  <a:gd name="T17" fmla="*/ 388 h 408"/>
                  <a:gd name="T18" fmla="*/ 1486 w 1832"/>
                  <a:gd name="T19" fmla="*/ 402 h 408"/>
                  <a:gd name="T20" fmla="*/ 1418 w 1832"/>
                  <a:gd name="T21" fmla="*/ 408 h 408"/>
                  <a:gd name="T22" fmla="*/ 0 w 1832"/>
                  <a:gd name="T23" fmla="*/ 408 h 408"/>
                  <a:gd name="T24" fmla="*/ 0 w 1832"/>
                  <a:gd name="T25" fmla="*/ 0 h 408"/>
                  <a:gd name="T26" fmla="*/ 1832 w 1832"/>
                  <a:gd name="T27" fmla="*/ 0 h 408"/>
                  <a:gd name="T28" fmla="*/ 1832 w 1832"/>
                  <a:gd name="T29" fmla="*/ 32 h 408"/>
                  <a:gd name="T30" fmla="*/ 1832 w 1832"/>
                  <a:gd name="T31" fmla="*/ 32 h 4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832" h="408">
                    <a:moveTo>
                      <a:pt x="1832" y="32"/>
                    </a:moveTo>
                    <a:lnTo>
                      <a:pt x="1830" y="66"/>
                    </a:lnTo>
                    <a:lnTo>
                      <a:pt x="1814" y="128"/>
                    </a:lnTo>
                    <a:lnTo>
                      <a:pt x="1788" y="188"/>
                    </a:lnTo>
                    <a:lnTo>
                      <a:pt x="1754" y="240"/>
                    </a:lnTo>
                    <a:lnTo>
                      <a:pt x="1712" y="288"/>
                    </a:lnTo>
                    <a:lnTo>
                      <a:pt x="1664" y="330"/>
                    </a:lnTo>
                    <a:lnTo>
                      <a:pt x="1610" y="362"/>
                    </a:lnTo>
                    <a:lnTo>
                      <a:pt x="1550" y="388"/>
                    </a:lnTo>
                    <a:lnTo>
                      <a:pt x="1486" y="402"/>
                    </a:lnTo>
                    <a:lnTo>
                      <a:pt x="1418" y="408"/>
                    </a:lnTo>
                    <a:lnTo>
                      <a:pt x="0" y="408"/>
                    </a:lnTo>
                    <a:lnTo>
                      <a:pt x="0" y="0"/>
                    </a:lnTo>
                    <a:lnTo>
                      <a:pt x="1832" y="0"/>
                    </a:lnTo>
                    <a:lnTo>
                      <a:pt x="1832" y="32"/>
                    </a:lnTo>
                    <a:lnTo>
                      <a:pt x="1832" y="32"/>
                    </a:lnTo>
                    <a:close/>
                  </a:path>
                </a:pathLst>
              </a:custGeom>
              <a:solidFill>
                <a:srgbClr val="98B5B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DF5908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0" name="Freeform 47"/>
              <p:cNvSpPr>
                <a:spLocks/>
              </p:cNvSpPr>
              <p:nvPr/>
            </p:nvSpPr>
            <p:spPr bwMode="gray">
              <a:xfrm>
                <a:off x="3810" y="3058"/>
                <a:ext cx="288" cy="334"/>
              </a:xfrm>
              <a:custGeom>
                <a:avLst/>
                <a:gdLst>
                  <a:gd name="T0" fmla="*/ 288 w 288"/>
                  <a:gd name="T1" fmla="*/ 0 h 334"/>
                  <a:gd name="T2" fmla="*/ 284 w 288"/>
                  <a:gd name="T3" fmla="*/ 52 h 334"/>
                  <a:gd name="T4" fmla="*/ 272 w 288"/>
                  <a:gd name="T5" fmla="*/ 98 h 334"/>
                  <a:gd name="T6" fmla="*/ 254 w 288"/>
                  <a:gd name="T7" fmla="*/ 140 h 334"/>
                  <a:gd name="T8" fmla="*/ 230 w 288"/>
                  <a:gd name="T9" fmla="*/ 176 h 334"/>
                  <a:gd name="T10" fmla="*/ 204 w 288"/>
                  <a:gd name="T11" fmla="*/ 208 h 334"/>
                  <a:gd name="T12" fmla="*/ 174 w 288"/>
                  <a:gd name="T13" fmla="*/ 238 h 334"/>
                  <a:gd name="T14" fmla="*/ 144 w 288"/>
                  <a:gd name="T15" fmla="*/ 262 h 334"/>
                  <a:gd name="T16" fmla="*/ 112 w 288"/>
                  <a:gd name="T17" fmla="*/ 282 h 334"/>
                  <a:gd name="T18" fmla="*/ 84 w 288"/>
                  <a:gd name="T19" fmla="*/ 298 h 334"/>
                  <a:gd name="T20" fmla="*/ 56 w 288"/>
                  <a:gd name="T21" fmla="*/ 312 h 334"/>
                  <a:gd name="T22" fmla="*/ 34 w 288"/>
                  <a:gd name="T23" fmla="*/ 322 h 334"/>
                  <a:gd name="T24" fmla="*/ 16 w 288"/>
                  <a:gd name="T25" fmla="*/ 328 h 334"/>
                  <a:gd name="T26" fmla="*/ 4 w 288"/>
                  <a:gd name="T27" fmla="*/ 332 h 334"/>
                  <a:gd name="T28" fmla="*/ 0 w 288"/>
                  <a:gd name="T29" fmla="*/ 334 h 334"/>
                  <a:gd name="T30" fmla="*/ 4 w 288"/>
                  <a:gd name="T31" fmla="*/ 332 h 334"/>
                  <a:gd name="T32" fmla="*/ 16 w 288"/>
                  <a:gd name="T33" fmla="*/ 326 h 334"/>
                  <a:gd name="T34" fmla="*/ 34 w 288"/>
                  <a:gd name="T35" fmla="*/ 318 h 334"/>
                  <a:gd name="T36" fmla="*/ 56 w 288"/>
                  <a:gd name="T37" fmla="*/ 304 h 334"/>
                  <a:gd name="T38" fmla="*/ 84 w 288"/>
                  <a:gd name="T39" fmla="*/ 288 h 334"/>
                  <a:gd name="T40" fmla="*/ 112 w 288"/>
                  <a:gd name="T41" fmla="*/ 266 h 334"/>
                  <a:gd name="T42" fmla="*/ 142 w 288"/>
                  <a:gd name="T43" fmla="*/ 242 h 334"/>
                  <a:gd name="T44" fmla="*/ 170 w 288"/>
                  <a:gd name="T45" fmla="*/ 212 h 334"/>
                  <a:gd name="T46" fmla="*/ 196 w 288"/>
                  <a:gd name="T47" fmla="*/ 180 h 334"/>
                  <a:gd name="T48" fmla="*/ 220 w 288"/>
                  <a:gd name="T49" fmla="*/ 142 h 334"/>
                  <a:gd name="T50" fmla="*/ 238 w 288"/>
                  <a:gd name="T51" fmla="*/ 100 h 334"/>
                  <a:gd name="T52" fmla="*/ 250 w 288"/>
                  <a:gd name="T53" fmla="*/ 54 h 334"/>
                  <a:gd name="T54" fmla="*/ 254 w 288"/>
                  <a:gd name="T55" fmla="*/ 2 h 334"/>
                  <a:gd name="T56" fmla="*/ 288 w 288"/>
                  <a:gd name="T57" fmla="*/ 0 h 3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288" h="334">
                    <a:moveTo>
                      <a:pt x="288" y="0"/>
                    </a:moveTo>
                    <a:lnTo>
                      <a:pt x="284" y="52"/>
                    </a:lnTo>
                    <a:lnTo>
                      <a:pt x="272" y="98"/>
                    </a:lnTo>
                    <a:lnTo>
                      <a:pt x="254" y="140"/>
                    </a:lnTo>
                    <a:lnTo>
                      <a:pt x="230" y="176"/>
                    </a:lnTo>
                    <a:lnTo>
                      <a:pt x="204" y="208"/>
                    </a:lnTo>
                    <a:lnTo>
                      <a:pt x="174" y="238"/>
                    </a:lnTo>
                    <a:lnTo>
                      <a:pt x="144" y="262"/>
                    </a:lnTo>
                    <a:lnTo>
                      <a:pt x="112" y="282"/>
                    </a:lnTo>
                    <a:lnTo>
                      <a:pt x="84" y="298"/>
                    </a:lnTo>
                    <a:lnTo>
                      <a:pt x="56" y="312"/>
                    </a:lnTo>
                    <a:lnTo>
                      <a:pt x="34" y="322"/>
                    </a:lnTo>
                    <a:lnTo>
                      <a:pt x="16" y="328"/>
                    </a:lnTo>
                    <a:lnTo>
                      <a:pt x="4" y="332"/>
                    </a:lnTo>
                    <a:lnTo>
                      <a:pt x="0" y="334"/>
                    </a:lnTo>
                    <a:lnTo>
                      <a:pt x="4" y="332"/>
                    </a:lnTo>
                    <a:lnTo>
                      <a:pt x="16" y="326"/>
                    </a:lnTo>
                    <a:lnTo>
                      <a:pt x="34" y="318"/>
                    </a:lnTo>
                    <a:lnTo>
                      <a:pt x="56" y="304"/>
                    </a:lnTo>
                    <a:lnTo>
                      <a:pt x="84" y="288"/>
                    </a:lnTo>
                    <a:lnTo>
                      <a:pt x="112" y="266"/>
                    </a:lnTo>
                    <a:lnTo>
                      <a:pt x="142" y="242"/>
                    </a:lnTo>
                    <a:lnTo>
                      <a:pt x="170" y="212"/>
                    </a:lnTo>
                    <a:lnTo>
                      <a:pt x="196" y="180"/>
                    </a:lnTo>
                    <a:lnTo>
                      <a:pt x="220" y="142"/>
                    </a:lnTo>
                    <a:lnTo>
                      <a:pt x="238" y="100"/>
                    </a:lnTo>
                    <a:lnTo>
                      <a:pt x="250" y="54"/>
                    </a:lnTo>
                    <a:lnTo>
                      <a:pt x="254" y="2"/>
                    </a:lnTo>
                    <a:lnTo>
                      <a:pt x="288" y="0"/>
                    </a:lnTo>
                    <a:close/>
                  </a:path>
                </a:pathLst>
              </a:custGeom>
              <a:solidFill>
                <a:srgbClr val="FFFFFF">
                  <a:alpha val="49001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FFFFFF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43" name="Group 48"/>
          <p:cNvGrpSpPr>
            <a:grpSpLocks/>
          </p:cNvGrpSpPr>
          <p:nvPr/>
        </p:nvGrpSpPr>
        <p:grpSpPr bwMode="auto">
          <a:xfrm>
            <a:off x="2506588" y="2132856"/>
            <a:ext cx="1271588" cy="1282700"/>
            <a:chOff x="2789" y="1625"/>
            <a:chExt cx="907" cy="907"/>
          </a:xfrm>
        </p:grpSpPr>
        <p:sp>
          <p:nvSpPr>
            <p:cNvPr id="44" name="Oval 49"/>
            <p:cNvSpPr>
              <a:spLocks noChangeArrowheads="1"/>
            </p:cNvSpPr>
            <p:nvPr/>
          </p:nvSpPr>
          <p:spPr bwMode="gray">
            <a:xfrm>
              <a:off x="2789" y="1625"/>
              <a:ext cx="907" cy="907"/>
            </a:xfrm>
            <a:prstGeom prst="ellipse">
              <a:avLst/>
            </a:prstGeom>
            <a:gradFill rotWithShape="1">
              <a:gsLst>
                <a:gs pos="0">
                  <a:srgbClr val="83A6A7">
                    <a:gamma/>
                    <a:tint val="0"/>
                    <a:invGamma/>
                  </a:srgbClr>
                </a:gs>
                <a:gs pos="50000">
                  <a:srgbClr val="83A6A7"/>
                </a:gs>
                <a:gs pos="100000">
                  <a:srgbClr val="83A6A7">
                    <a:gamma/>
                    <a:tint val="0"/>
                    <a:invGamma/>
                  </a:srgb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45" name="Oval 50"/>
            <p:cNvSpPr>
              <a:spLocks noChangeArrowheads="1"/>
            </p:cNvSpPr>
            <p:nvPr/>
          </p:nvSpPr>
          <p:spPr bwMode="gray">
            <a:xfrm>
              <a:off x="2789" y="1625"/>
              <a:ext cx="907" cy="907"/>
            </a:xfrm>
            <a:prstGeom prst="ellipse">
              <a:avLst/>
            </a:prstGeom>
            <a:gradFill rotWithShape="1">
              <a:gsLst>
                <a:gs pos="0">
                  <a:srgbClr val="83A6A7">
                    <a:alpha val="32001"/>
                  </a:srgbClr>
                </a:gs>
                <a:gs pos="100000">
                  <a:srgbClr val="83A6A7">
                    <a:gamma/>
                    <a:shade val="0"/>
                    <a:invGamma/>
                    <a:alpha val="89999"/>
                  </a:srgb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46" name="Oval 51"/>
            <p:cNvSpPr>
              <a:spLocks noChangeArrowheads="1"/>
            </p:cNvSpPr>
            <p:nvPr/>
          </p:nvSpPr>
          <p:spPr bwMode="gray">
            <a:xfrm>
              <a:off x="2849" y="1684"/>
              <a:ext cx="787" cy="788"/>
            </a:xfrm>
            <a:prstGeom prst="ellipse">
              <a:avLst/>
            </a:prstGeom>
            <a:gradFill rotWithShape="1">
              <a:gsLst>
                <a:gs pos="0">
                  <a:srgbClr val="83A6A7">
                    <a:gamma/>
                    <a:shade val="54118"/>
                    <a:invGamma/>
                  </a:srgbClr>
                </a:gs>
                <a:gs pos="50000">
                  <a:srgbClr val="83A6A7"/>
                </a:gs>
                <a:gs pos="100000">
                  <a:srgbClr val="83A6A7">
                    <a:gamma/>
                    <a:shade val="54118"/>
                    <a:invGamma/>
                  </a:srgb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47" name="Oval 52"/>
            <p:cNvSpPr>
              <a:spLocks noChangeArrowheads="1"/>
            </p:cNvSpPr>
            <p:nvPr/>
          </p:nvSpPr>
          <p:spPr bwMode="gray">
            <a:xfrm>
              <a:off x="2849" y="1686"/>
              <a:ext cx="787" cy="788"/>
            </a:xfrm>
            <a:prstGeom prst="ellipse">
              <a:avLst/>
            </a:prstGeom>
            <a:gradFill rotWithShape="1">
              <a:gsLst>
                <a:gs pos="0">
                  <a:srgbClr val="83A6A7">
                    <a:gamma/>
                    <a:shade val="63529"/>
                    <a:invGamma/>
                  </a:srgbClr>
                </a:gs>
                <a:gs pos="100000">
                  <a:srgbClr val="83A6A7">
                    <a:alpha val="0"/>
                  </a:srgb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48" name="Oval 53"/>
            <p:cNvSpPr>
              <a:spLocks noChangeArrowheads="1"/>
            </p:cNvSpPr>
            <p:nvPr/>
          </p:nvSpPr>
          <p:spPr bwMode="gray">
            <a:xfrm>
              <a:off x="2888" y="1724"/>
              <a:ext cx="709" cy="709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grpSp>
          <p:nvGrpSpPr>
            <p:cNvPr id="49" name="Group 54"/>
            <p:cNvGrpSpPr>
              <a:grpSpLocks/>
            </p:cNvGrpSpPr>
            <p:nvPr/>
          </p:nvGrpSpPr>
          <p:grpSpPr bwMode="auto">
            <a:xfrm>
              <a:off x="2899" y="1735"/>
              <a:ext cx="687" cy="688"/>
              <a:chOff x="4166" y="1706"/>
              <a:chExt cx="1252" cy="1252"/>
            </a:xfrm>
          </p:grpSpPr>
          <p:sp>
            <p:nvSpPr>
              <p:cNvPr id="50" name="Oval 55"/>
              <p:cNvSpPr>
                <a:spLocks noChangeArrowheads="1"/>
              </p:cNvSpPr>
              <p:nvPr/>
            </p:nvSpPr>
            <p:spPr bwMode="gray">
              <a:xfrm>
                <a:off x="4166" y="1706"/>
                <a:ext cx="1252" cy="1252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46275"/>
                      <a:invGamma/>
                    </a:srgbClr>
                  </a:gs>
                  <a:gs pos="100000">
                    <a:srgbClr val="D6E1E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51" name="Oval 56"/>
              <p:cNvSpPr>
                <a:spLocks noChangeArrowheads="1"/>
              </p:cNvSpPr>
              <p:nvPr/>
            </p:nvSpPr>
            <p:spPr bwMode="gray">
              <a:xfrm>
                <a:off x="4182" y="1713"/>
                <a:ext cx="1222" cy="122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D6E1E2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52" name="Oval 57"/>
              <p:cNvSpPr>
                <a:spLocks noChangeArrowheads="1"/>
              </p:cNvSpPr>
              <p:nvPr/>
            </p:nvSpPr>
            <p:spPr bwMode="gray">
              <a:xfrm>
                <a:off x="4195" y="1725"/>
                <a:ext cx="1162" cy="114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79216"/>
                      <a:invGamma/>
                    </a:srgbClr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53" name="Oval 58"/>
              <p:cNvSpPr>
                <a:spLocks noChangeArrowheads="1"/>
              </p:cNvSpPr>
              <p:nvPr/>
            </p:nvSpPr>
            <p:spPr bwMode="gray">
              <a:xfrm>
                <a:off x="4263" y="1757"/>
                <a:ext cx="1033" cy="926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tint val="0"/>
                      <a:invGamma/>
                    </a:srgbClr>
                  </a:gs>
                  <a:gs pos="100000">
                    <a:srgbClr val="D6E1E2">
                      <a:alpha val="3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ru-RU"/>
              </a:p>
            </p:txBody>
          </p:sp>
        </p:grpSp>
      </p:grpSp>
      <p:grpSp>
        <p:nvGrpSpPr>
          <p:cNvPr id="54" name="Group 59"/>
          <p:cNvGrpSpPr>
            <a:grpSpLocks/>
          </p:cNvGrpSpPr>
          <p:nvPr/>
        </p:nvGrpSpPr>
        <p:grpSpPr bwMode="auto">
          <a:xfrm rot="3877067">
            <a:off x="861153" y="3821346"/>
            <a:ext cx="2459440" cy="860425"/>
            <a:chOff x="2290" y="2725"/>
            <a:chExt cx="1832" cy="713"/>
          </a:xfrm>
        </p:grpSpPr>
        <p:grpSp>
          <p:nvGrpSpPr>
            <p:cNvPr id="55" name="Group 60"/>
            <p:cNvGrpSpPr>
              <a:grpSpLocks/>
            </p:cNvGrpSpPr>
            <p:nvPr/>
          </p:nvGrpSpPr>
          <p:grpSpPr bwMode="auto">
            <a:xfrm>
              <a:off x="2290" y="3030"/>
              <a:ext cx="1832" cy="408"/>
              <a:chOff x="2290" y="3030"/>
              <a:chExt cx="1832" cy="408"/>
            </a:xfrm>
          </p:grpSpPr>
          <p:sp>
            <p:nvSpPr>
              <p:cNvPr id="59" name="Freeform 61"/>
              <p:cNvSpPr>
                <a:spLocks/>
              </p:cNvSpPr>
              <p:nvPr/>
            </p:nvSpPr>
            <p:spPr bwMode="gray">
              <a:xfrm>
                <a:off x="2290" y="3030"/>
                <a:ext cx="1832" cy="408"/>
              </a:xfrm>
              <a:custGeom>
                <a:avLst/>
                <a:gdLst>
                  <a:gd name="T0" fmla="*/ 1832 w 1832"/>
                  <a:gd name="T1" fmla="*/ 32 h 408"/>
                  <a:gd name="T2" fmla="*/ 1830 w 1832"/>
                  <a:gd name="T3" fmla="*/ 66 h 408"/>
                  <a:gd name="T4" fmla="*/ 1814 w 1832"/>
                  <a:gd name="T5" fmla="*/ 128 h 408"/>
                  <a:gd name="T6" fmla="*/ 1788 w 1832"/>
                  <a:gd name="T7" fmla="*/ 188 h 408"/>
                  <a:gd name="T8" fmla="*/ 1754 w 1832"/>
                  <a:gd name="T9" fmla="*/ 240 h 408"/>
                  <a:gd name="T10" fmla="*/ 1712 w 1832"/>
                  <a:gd name="T11" fmla="*/ 288 h 408"/>
                  <a:gd name="T12" fmla="*/ 1664 w 1832"/>
                  <a:gd name="T13" fmla="*/ 330 h 408"/>
                  <a:gd name="T14" fmla="*/ 1610 w 1832"/>
                  <a:gd name="T15" fmla="*/ 362 h 408"/>
                  <a:gd name="T16" fmla="*/ 1550 w 1832"/>
                  <a:gd name="T17" fmla="*/ 388 h 408"/>
                  <a:gd name="T18" fmla="*/ 1486 w 1832"/>
                  <a:gd name="T19" fmla="*/ 402 h 408"/>
                  <a:gd name="T20" fmla="*/ 1418 w 1832"/>
                  <a:gd name="T21" fmla="*/ 408 h 408"/>
                  <a:gd name="T22" fmla="*/ 0 w 1832"/>
                  <a:gd name="T23" fmla="*/ 408 h 408"/>
                  <a:gd name="T24" fmla="*/ 0 w 1832"/>
                  <a:gd name="T25" fmla="*/ 0 h 408"/>
                  <a:gd name="T26" fmla="*/ 1832 w 1832"/>
                  <a:gd name="T27" fmla="*/ 0 h 408"/>
                  <a:gd name="T28" fmla="*/ 1832 w 1832"/>
                  <a:gd name="T29" fmla="*/ 32 h 408"/>
                  <a:gd name="T30" fmla="*/ 1832 w 1832"/>
                  <a:gd name="T31" fmla="*/ 32 h 4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832" h="408">
                    <a:moveTo>
                      <a:pt x="1832" y="32"/>
                    </a:moveTo>
                    <a:lnTo>
                      <a:pt x="1830" y="66"/>
                    </a:lnTo>
                    <a:lnTo>
                      <a:pt x="1814" y="128"/>
                    </a:lnTo>
                    <a:lnTo>
                      <a:pt x="1788" y="188"/>
                    </a:lnTo>
                    <a:lnTo>
                      <a:pt x="1754" y="240"/>
                    </a:lnTo>
                    <a:lnTo>
                      <a:pt x="1712" y="288"/>
                    </a:lnTo>
                    <a:lnTo>
                      <a:pt x="1664" y="330"/>
                    </a:lnTo>
                    <a:lnTo>
                      <a:pt x="1610" y="362"/>
                    </a:lnTo>
                    <a:lnTo>
                      <a:pt x="1550" y="388"/>
                    </a:lnTo>
                    <a:lnTo>
                      <a:pt x="1486" y="402"/>
                    </a:lnTo>
                    <a:lnTo>
                      <a:pt x="1418" y="408"/>
                    </a:lnTo>
                    <a:lnTo>
                      <a:pt x="0" y="408"/>
                    </a:lnTo>
                    <a:lnTo>
                      <a:pt x="0" y="0"/>
                    </a:lnTo>
                    <a:lnTo>
                      <a:pt x="1832" y="0"/>
                    </a:lnTo>
                    <a:lnTo>
                      <a:pt x="1832" y="32"/>
                    </a:lnTo>
                    <a:lnTo>
                      <a:pt x="1832" y="32"/>
                    </a:lnTo>
                    <a:close/>
                  </a:path>
                </a:pathLst>
              </a:custGeom>
              <a:solidFill>
                <a:srgbClr val="60878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DF5908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0" name="Freeform 62"/>
              <p:cNvSpPr>
                <a:spLocks/>
              </p:cNvSpPr>
              <p:nvPr/>
            </p:nvSpPr>
            <p:spPr bwMode="gray">
              <a:xfrm>
                <a:off x="3810" y="3058"/>
                <a:ext cx="288" cy="334"/>
              </a:xfrm>
              <a:custGeom>
                <a:avLst/>
                <a:gdLst>
                  <a:gd name="T0" fmla="*/ 288 w 288"/>
                  <a:gd name="T1" fmla="*/ 0 h 334"/>
                  <a:gd name="T2" fmla="*/ 284 w 288"/>
                  <a:gd name="T3" fmla="*/ 52 h 334"/>
                  <a:gd name="T4" fmla="*/ 272 w 288"/>
                  <a:gd name="T5" fmla="*/ 98 h 334"/>
                  <a:gd name="T6" fmla="*/ 254 w 288"/>
                  <a:gd name="T7" fmla="*/ 140 h 334"/>
                  <a:gd name="T8" fmla="*/ 230 w 288"/>
                  <a:gd name="T9" fmla="*/ 176 h 334"/>
                  <a:gd name="T10" fmla="*/ 204 w 288"/>
                  <a:gd name="T11" fmla="*/ 208 h 334"/>
                  <a:gd name="T12" fmla="*/ 174 w 288"/>
                  <a:gd name="T13" fmla="*/ 238 h 334"/>
                  <a:gd name="T14" fmla="*/ 144 w 288"/>
                  <a:gd name="T15" fmla="*/ 262 h 334"/>
                  <a:gd name="T16" fmla="*/ 112 w 288"/>
                  <a:gd name="T17" fmla="*/ 282 h 334"/>
                  <a:gd name="T18" fmla="*/ 84 w 288"/>
                  <a:gd name="T19" fmla="*/ 298 h 334"/>
                  <a:gd name="T20" fmla="*/ 56 w 288"/>
                  <a:gd name="T21" fmla="*/ 312 h 334"/>
                  <a:gd name="T22" fmla="*/ 34 w 288"/>
                  <a:gd name="T23" fmla="*/ 322 h 334"/>
                  <a:gd name="T24" fmla="*/ 16 w 288"/>
                  <a:gd name="T25" fmla="*/ 328 h 334"/>
                  <a:gd name="T26" fmla="*/ 4 w 288"/>
                  <a:gd name="T27" fmla="*/ 332 h 334"/>
                  <a:gd name="T28" fmla="*/ 0 w 288"/>
                  <a:gd name="T29" fmla="*/ 334 h 334"/>
                  <a:gd name="T30" fmla="*/ 4 w 288"/>
                  <a:gd name="T31" fmla="*/ 332 h 334"/>
                  <a:gd name="T32" fmla="*/ 16 w 288"/>
                  <a:gd name="T33" fmla="*/ 326 h 334"/>
                  <a:gd name="T34" fmla="*/ 34 w 288"/>
                  <a:gd name="T35" fmla="*/ 318 h 334"/>
                  <a:gd name="T36" fmla="*/ 56 w 288"/>
                  <a:gd name="T37" fmla="*/ 304 h 334"/>
                  <a:gd name="T38" fmla="*/ 84 w 288"/>
                  <a:gd name="T39" fmla="*/ 288 h 334"/>
                  <a:gd name="T40" fmla="*/ 112 w 288"/>
                  <a:gd name="T41" fmla="*/ 266 h 334"/>
                  <a:gd name="T42" fmla="*/ 142 w 288"/>
                  <a:gd name="T43" fmla="*/ 242 h 334"/>
                  <a:gd name="T44" fmla="*/ 170 w 288"/>
                  <a:gd name="T45" fmla="*/ 212 h 334"/>
                  <a:gd name="T46" fmla="*/ 196 w 288"/>
                  <a:gd name="T47" fmla="*/ 180 h 334"/>
                  <a:gd name="T48" fmla="*/ 220 w 288"/>
                  <a:gd name="T49" fmla="*/ 142 h 334"/>
                  <a:gd name="T50" fmla="*/ 238 w 288"/>
                  <a:gd name="T51" fmla="*/ 100 h 334"/>
                  <a:gd name="T52" fmla="*/ 250 w 288"/>
                  <a:gd name="T53" fmla="*/ 54 h 334"/>
                  <a:gd name="T54" fmla="*/ 254 w 288"/>
                  <a:gd name="T55" fmla="*/ 2 h 334"/>
                  <a:gd name="T56" fmla="*/ 288 w 288"/>
                  <a:gd name="T57" fmla="*/ 0 h 3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288" h="334">
                    <a:moveTo>
                      <a:pt x="288" y="0"/>
                    </a:moveTo>
                    <a:lnTo>
                      <a:pt x="284" y="52"/>
                    </a:lnTo>
                    <a:lnTo>
                      <a:pt x="272" y="98"/>
                    </a:lnTo>
                    <a:lnTo>
                      <a:pt x="254" y="140"/>
                    </a:lnTo>
                    <a:lnTo>
                      <a:pt x="230" y="176"/>
                    </a:lnTo>
                    <a:lnTo>
                      <a:pt x="204" y="208"/>
                    </a:lnTo>
                    <a:lnTo>
                      <a:pt x="174" y="238"/>
                    </a:lnTo>
                    <a:lnTo>
                      <a:pt x="144" y="262"/>
                    </a:lnTo>
                    <a:lnTo>
                      <a:pt x="112" y="282"/>
                    </a:lnTo>
                    <a:lnTo>
                      <a:pt x="84" y="298"/>
                    </a:lnTo>
                    <a:lnTo>
                      <a:pt x="56" y="312"/>
                    </a:lnTo>
                    <a:lnTo>
                      <a:pt x="34" y="322"/>
                    </a:lnTo>
                    <a:lnTo>
                      <a:pt x="16" y="328"/>
                    </a:lnTo>
                    <a:lnTo>
                      <a:pt x="4" y="332"/>
                    </a:lnTo>
                    <a:lnTo>
                      <a:pt x="0" y="334"/>
                    </a:lnTo>
                    <a:lnTo>
                      <a:pt x="4" y="332"/>
                    </a:lnTo>
                    <a:lnTo>
                      <a:pt x="16" y="326"/>
                    </a:lnTo>
                    <a:lnTo>
                      <a:pt x="34" y="318"/>
                    </a:lnTo>
                    <a:lnTo>
                      <a:pt x="56" y="304"/>
                    </a:lnTo>
                    <a:lnTo>
                      <a:pt x="84" y="288"/>
                    </a:lnTo>
                    <a:lnTo>
                      <a:pt x="112" y="266"/>
                    </a:lnTo>
                    <a:lnTo>
                      <a:pt x="142" y="242"/>
                    </a:lnTo>
                    <a:lnTo>
                      <a:pt x="170" y="212"/>
                    </a:lnTo>
                    <a:lnTo>
                      <a:pt x="196" y="180"/>
                    </a:lnTo>
                    <a:lnTo>
                      <a:pt x="220" y="142"/>
                    </a:lnTo>
                    <a:lnTo>
                      <a:pt x="238" y="100"/>
                    </a:lnTo>
                    <a:lnTo>
                      <a:pt x="250" y="54"/>
                    </a:lnTo>
                    <a:lnTo>
                      <a:pt x="254" y="2"/>
                    </a:lnTo>
                    <a:lnTo>
                      <a:pt x="288" y="0"/>
                    </a:lnTo>
                    <a:close/>
                  </a:path>
                </a:pathLst>
              </a:custGeom>
              <a:solidFill>
                <a:srgbClr val="FFFFFF">
                  <a:alpha val="49001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FFFFFF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56" name="Group 63"/>
            <p:cNvGrpSpPr>
              <a:grpSpLocks/>
            </p:cNvGrpSpPr>
            <p:nvPr/>
          </p:nvGrpSpPr>
          <p:grpSpPr bwMode="auto">
            <a:xfrm flipV="1">
              <a:off x="2290" y="2725"/>
              <a:ext cx="1406" cy="313"/>
              <a:chOff x="2290" y="3030"/>
              <a:chExt cx="1832" cy="408"/>
            </a:xfrm>
          </p:grpSpPr>
          <p:sp>
            <p:nvSpPr>
              <p:cNvPr id="57" name="Freeform 64"/>
              <p:cNvSpPr>
                <a:spLocks/>
              </p:cNvSpPr>
              <p:nvPr/>
            </p:nvSpPr>
            <p:spPr bwMode="gray">
              <a:xfrm>
                <a:off x="2290" y="3030"/>
                <a:ext cx="1832" cy="408"/>
              </a:xfrm>
              <a:custGeom>
                <a:avLst/>
                <a:gdLst>
                  <a:gd name="T0" fmla="*/ 1832 w 1832"/>
                  <a:gd name="T1" fmla="*/ 32 h 408"/>
                  <a:gd name="T2" fmla="*/ 1830 w 1832"/>
                  <a:gd name="T3" fmla="*/ 66 h 408"/>
                  <a:gd name="T4" fmla="*/ 1814 w 1832"/>
                  <a:gd name="T5" fmla="*/ 128 h 408"/>
                  <a:gd name="T6" fmla="*/ 1788 w 1832"/>
                  <a:gd name="T7" fmla="*/ 188 h 408"/>
                  <a:gd name="T8" fmla="*/ 1754 w 1832"/>
                  <a:gd name="T9" fmla="*/ 240 h 408"/>
                  <a:gd name="T10" fmla="*/ 1712 w 1832"/>
                  <a:gd name="T11" fmla="*/ 288 h 408"/>
                  <a:gd name="T12" fmla="*/ 1664 w 1832"/>
                  <a:gd name="T13" fmla="*/ 330 h 408"/>
                  <a:gd name="T14" fmla="*/ 1610 w 1832"/>
                  <a:gd name="T15" fmla="*/ 362 h 408"/>
                  <a:gd name="T16" fmla="*/ 1550 w 1832"/>
                  <a:gd name="T17" fmla="*/ 388 h 408"/>
                  <a:gd name="T18" fmla="*/ 1486 w 1832"/>
                  <a:gd name="T19" fmla="*/ 402 h 408"/>
                  <a:gd name="T20" fmla="*/ 1418 w 1832"/>
                  <a:gd name="T21" fmla="*/ 408 h 408"/>
                  <a:gd name="T22" fmla="*/ 0 w 1832"/>
                  <a:gd name="T23" fmla="*/ 408 h 408"/>
                  <a:gd name="T24" fmla="*/ 0 w 1832"/>
                  <a:gd name="T25" fmla="*/ 0 h 408"/>
                  <a:gd name="T26" fmla="*/ 1832 w 1832"/>
                  <a:gd name="T27" fmla="*/ 0 h 408"/>
                  <a:gd name="T28" fmla="*/ 1832 w 1832"/>
                  <a:gd name="T29" fmla="*/ 32 h 408"/>
                  <a:gd name="T30" fmla="*/ 1832 w 1832"/>
                  <a:gd name="T31" fmla="*/ 32 h 4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832" h="408">
                    <a:moveTo>
                      <a:pt x="1832" y="32"/>
                    </a:moveTo>
                    <a:lnTo>
                      <a:pt x="1830" y="66"/>
                    </a:lnTo>
                    <a:lnTo>
                      <a:pt x="1814" y="128"/>
                    </a:lnTo>
                    <a:lnTo>
                      <a:pt x="1788" y="188"/>
                    </a:lnTo>
                    <a:lnTo>
                      <a:pt x="1754" y="240"/>
                    </a:lnTo>
                    <a:lnTo>
                      <a:pt x="1712" y="288"/>
                    </a:lnTo>
                    <a:lnTo>
                      <a:pt x="1664" y="330"/>
                    </a:lnTo>
                    <a:lnTo>
                      <a:pt x="1610" y="362"/>
                    </a:lnTo>
                    <a:lnTo>
                      <a:pt x="1550" y="388"/>
                    </a:lnTo>
                    <a:lnTo>
                      <a:pt x="1486" y="402"/>
                    </a:lnTo>
                    <a:lnTo>
                      <a:pt x="1418" y="408"/>
                    </a:lnTo>
                    <a:lnTo>
                      <a:pt x="0" y="408"/>
                    </a:lnTo>
                    <a:lnTo>
                      <a:pt x="0" y="0"/>
                    </a:lnTo>
                    <a:lnTo>
                      <a:pt x="1832" y="0"/>
                    </a:lnTo>
                    <a:lnTo>
                      <a:pt x="1832" y="32"/>
                    </a:lnTo>
                    <a:lnTo>
                      <a:pt x="1832" y="32"/>
                    </a:lnTo>
                    <a:close/>
                  </a:path>
                </a:pathLst>
              </a:custGeom>
              <a:solidFill>
                <a:srgbClr val="98B5B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DF5908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8" name="Freeform 65"/>
              <p:cNvSpPr>
                <a:spLocks/>
              </p:cNvSpPr>
              <p:nvPr/>
            </p:nvSpPr>
            <p:spPr bwMode="gray">
              <a:xfrm>
                <a:off x="3810" y="3058"/>
                <a:ext cx="288" cy="334"/>
              </a:xfrm>
              <a:custGeom>
                <a:avLst/>
                <a:gdLst>
                  <a:gd name="T0" fmla="*/ 288 w 288"/>
                  <a:gd name="T1" fmla="*/ 0 h 334"/>
                  <a:gd name="T2" fmla="*/ 284 w 288"/>
                  <a:gd name="T3" fmla="*/ 52 h 334"/>
                  <a:gd name="T4" fmla="*/ 272 w 288"/>
                  <a:gd name="T5" fmla="*/ 98 h 334"/>
                  <a:gd name="T6" fmla="*/ 254 w 288"/>
                  <a:gd name="T7" fmla="*/ 140 h 334"/>
                  <a:gd name="T8" fmla="*/ 230 w 288"/>
                  <a:gd name="T9" fmla="*/ 176 h 334"/>
                  <a:gd name="T10" fmla="*/ 204 w 288"/>
                  <a:gd name="T11" fmla="*/ 208 h 334"/>
                  <a:gd name="T12" fmla="*/ 174 w 288"/>
                  <a:gd name="T13" fmla="*/ 238 h 334"/>
                  <a:gd name="T14" fmla="*/ 144 w 288"/>
                  <a:gd name="T15" fmla="*/ 262 h 334"/>
                  <a:gd name="T16" fmla="*/ 112 w 288"/>
                  <a:gd name="T17" fmla="*/ 282 h 334"/>
                  <a:gd name="T18" fmla="*/ 84 w 288"/>
                  <a:gd name="T19" fmla="*/ 298 h 334"/>
                  <a:gd name="T20" fmla="*/ 56 w 288"/>
                  <a:gd name="T21" fmla="*/ 312 h 334"/>
                  <a:gd name="T22" fmla="*/ 34 w 288"/>
                  <a:gd name="T23" fmla="*/ 322 h 334"/>
                  <a:gd name="T24" fmla="*/ 16 w 288"/>
                  <a:gd name="T25" fmla="*/ 328 h 334"/>
                  <a:gd name="T26" fmla="*/ 4 w 288"/>
                  <a:gd name="T27" fmla="*/ 332 h 334"/>
                  <a:gd name="T28" fmla="*/ 0 w 288"/>
                  <a:gd name="T29" fmla="*/ 334 h 334"/>
                  <a:gd name="T30" fmla="*/ 4 w 288"/>
                  <a:gd name="T31" fmla="*/ 332 h 334"/>
                  <a:gd name="T32" fmla="*/ 16 w 288"/>
                  <a:gd name="T33" fmla="*/ 326 h 334"/>
                  <a:gd name="T34" fmla="*/ 34 w 288"/>
                  <a:gd name="T35" fmla="*/ 318 h 334"/>
                  <a:gd name="T36" fmla="*/ 56 w 288"/>
                  <a:gd name="T37" fmla="*/ 304 h 334"/>
                  <a:gd name="T38" fmla="*/ 84 w 288"/>
                  <a:gd name="T39" fmla="*/ 288 h 334"/>
                  <a:gd name="T40" fmla="*/ 112 w 288"/>
                  <a:gd name="T41" fmla="*/ 266 h 334"/>
                  <a:gd name="T42" fmla="*/ 142 w 288"/>
                  <a:gd name="T43" fmla="*/ 242 h 334"/>
                  <a:gd name="T44" fmla="*/ 170 w 288"/>
                  <a:gd name="T45" fmla="*/ 212 h 334"/>
                  <a:gd name="T46" fmla="*/ 196 w 288"/>
                  <a:gd name="T47" fmla="*/ 180 h 334"/>
                  <a:gd name="T48" fmla="*/ 220 w 288"/>
                  <a:gd name="T49" fmla="*/ 142 h 334"/>
                  <a:gd name="T50" fmla="*/ 238 w 288"/>
                  <a:gd name="T51" fmla="*/ 100 h 334"/>
                  <a:gd name="T52" fmla="*/ 250 w 288"/>
                  <a:gd name="T53" fmla="*/ 54 h 334"/>
                  <a:gd name="T54" fmla="*/ 254 w 288"/>
                  <a:gd name="T55" fmla="*/ 2 h 334"/>
                  <a:gd name="T56" fmla="*/ 288 w 288"/>
                  <a:gd name="T57" fmla="*/ 0 h 3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288" h="334">
                    <a:moveTo>
                      <a:pt x="288" y="0"/>
                    </a:moveTo>
                    <a:lnTo>
                      <a:pt x="284" y="52"/>
                    </a:lnTo>
                    <a:lnTo>
                      <a:pt x="272" y="98"/>
                    </a:lnTo>
                    <a:lnTo>
                      <a:pt x="254" y="140"/>
                    </a:lnTo>
                    <a:lnTo>
                      <a:pt x="230" y="176"/>
                    </a:lnTo>
                    <a:lnTo>
                      <a:pt x="204" y="208"/>
                    </a:lnTo>
                    <a:lnTo>
                      <a:pt x="174" y="238"/>
                    </a:lnTo>
                    <a:lnTo>
                      <a:pt x="144" y="262"/>
                    </a:lnTo>
                    <a:lnTo>
                      <a:pt x="112" y="282"/>
                    </a:lnTo>
                    <a:lnTo>
                      <a:pt x="84" y="298"/>
                    </a:lnTo>
                    <a:lnTo>
                      <a:pt x="56" y="312"/>
                    </a:lnTo>
                    <a:lnTo>
                      <a:pt x="34" y="322"/>
                    </a:lnTo>
                    <a:lnTo>
                      <a:pt x="16" y="328"/>
                    </a:lnTo>
                    <a:lnTo>
                      <a:pt x="4" y="332"/>
                    </a:lnTo>
                    <a:lnTo>
                      <a:pt x="0" y="334"/>
                    </a:lnTo>
                    <a:lnTo>
                      <a:pt x="4" y="332"/>
                    </a:lnTo>
                    <a:lnTo>
                      <a:pt x="16" y="326"/>
                    </a:lnTo>
                    <a:lnTo>
                      <a:pt x="34" y="318"/>
                    </a:lnTo>
                    <a:lnTo>
                      <a:pt x="56" y="304"/>
                    </a:lnTo>
                    <a:lnTo>
                      <a:pt x="84" y="288"/>
                    </a:lnTo>
                    <a:lnTo>
                      <a:pt x="112" y="266"/>
                    </a:lnTo>
                    <a:lnTo>
                      <a:pt x="142" y="242"/>
                    </a:lnTo>
                    <a:lnTo>
                      <a:pt x="170" y="212"/>
                    </a:lnTo>
                    <a:lnTo>
                      <a:pt x="196" y="180"/>
                    </a:lnTo>
                    <a:lnTo>
                      <a:pt x="220" y="142"/>
                    </a:lnTo>
                    <a:lnTo>
                      <a:pt x="238" y="100"/>
                    </a:lnTo>
                    <a:lnTo>
                      <a:pt x="250" y="54"/>
                    </a:lnTo>
                    <a:lnTo>
                      <a:pt x="254" y="2"/>
                    </a:lnTo>
                    <a:lnTo>
                      <a:pt x="288" y="0"/>
                    </a:lnTo>
                    <a:close/>
                  </a:path>
                </a:pathLst>
              </a:custGeom>
              <a:solidFill>
                <a:srgbClr val="FFFFFF">
                  <a:alpha val="49001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FFFFFF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61" name="Group 66"/>
          <p:cNvGrpSpPr>
            <a:grpSpLocks/>
          </p:cNvGrpSpPr>
          <p:nvPr/>
        </p:nvGrpSpPr>
        <p:grpSpPr bwMode="auto">
          <a:xfrm>
            <a:off x="755576" y="2132856"/>
            <a:ext cx="1271587" cy="1282700"/>
            <a:chOff x="2789" y="1625"/>
            <a:chExt cx="907" cy="907"/>
          </a:xfrm>
        </p:grpSpPr>
        <p:sp>
          <p:nvSpPr>
            <p:cNvPr id="62" name="Oval 67"/>
            <p:cNvSpPr>
              <a:spLocks noChangeArrowheads="1"/>
            </p:cNvSpPr>
            <p:nvPr/>
          </p:nvSpPr>
          <p:spPr bwMode="gray">
            <a:xfrm>
              <a:off x="2789" y="1625"/>
              <a:ext cx="907" cy="907"/>
            </a:xfrm>
            <a:prstGeom prst="ellipse">
              <a:avLst/>
            </a:prstGeom>
            <a:gradFill rotWithShape="1">
              <a:gsLst>
                <a:gs pos="0">
                  <a:srgbClr val="83A6A7">
                    <a:gamma/>
                    <a:tint val="0"/>
                    <a:invGamma/>
                  </a:srgbClr>
                </a:gs>
                <a:gs pos="50000">
                  <a:srgbClr val="83A6A7"/>
                </a:gs>
                <a:gs pos="100000">
                  <a:srgbClr val="83A6A7">
                    <a:gamma/>
                    <a:tint val="0"/>
                    <a:invGamma/>
                  </a:srgb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63" name="Oval 68"/>
            <p:cNvSpPr>
              <a:spLocks noChangeArrowheads="1"/>
            </p:cNvSpPr>
            <p:nvPr/>
          </p:nvSpPr>
          <p:spPr bwMode="gray">
            <a:xfrm>
              <a:off x="2789" y="1625"/>
              <a:ext cx="907" cy="907"/>
            </a:xfrm>
            <a:prstGeom prst="ellipse">
              <a:avLst/>
            </a:prstGeom>
            <a:gradFill rotWithShape="1">
              <a:gsLst>
                <a:gs pos="0">
                  <a:srgbClr val="83A6A7">
                    <a:alpha val="32001"/>
                  </a:srgbClr>
                </a:gs>
                <a:gs pos="100000">
                  <a:srgbClr val="83A6A7">
                    <a:gamma/>
                    <a:shade val="0"/>
                    <a:invGamma/>
                    <a:alpha val="89999"/>
                  </a:srgb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64" name="Oval 69"/>
            <p:cNvSpPr>
              <a:spLocks noChangeArrowheads="1"/>
            </p:cNvSpPr>
            <p:nvPr/>
          </p:nvSpPr>
          <p:spPr bwMode="gray">
            <a:xfrm>
              <a:off x="2849" y="1684"/>
              <a:ext cx="787" cy="788"/>
            </a:xfrm>
            <a:prstGeom prst="ellipse">
              <a:avLst/>
            </a:prstGeom>
            <a:gradFill rotWithShape="1">
              <a:gsLst>
                <a:gs pos="0">
                  <a:srgbClr val="83A6A7">
                    <a:gamma/>
                    <a:shade val="54118"/>
                    <a:invGamma/>
                  </a:srgbClr>
                </a:gs>
                <a:gs pos="50000">
                  <a:srgbClr val="83A6A7"/>
                </a:gs>
                <a:gs pos="100000">
                  <a:srgbClr val="83A6A7">
                    <a:gamma/>
                    <a:shade val="54118"/>
                    <a:invGamma/>
                  </a:srgb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65" name="Oval 70"/>
            <p:cNvSpPr>
              <a:spLocks noChangeArrowheads="1"/>
            </p:cNvSpPr>
            <p:nvPr/>
          </p:nvSpPr>
          <p:spPr bwMode="gray">
            <a:xfrm>
              <a:off x="2849" y="1686"/>
              <a:ext cx="787" cy="788"/>
            </a:xfrm>
            <a:prstGeom prst="ellipse">
              <a:avLst/>
            </a:prstGeom>
            <a:gradFill rotWithShape="1">
              <a:gsLst>
                <a:gs pos="0">
                  <a:srgbClr val="83A6A7">
                    <a:gamma/>
                    <a:shade val="63529"/>
                    <a:invGamma/>
                  </a:srgbClr>
                </a:gs>
                <a:gs pos="100000">
                  <a:srgbClr val="83A6A7">
                    <a:alpha val="0"/>
                  </a:srgb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66" name="Oval 71"/>
            <p:cNvSpPr>
              <a:spLocks noChangeArrowheads="1"/>
            </p:cNvSpPr>
            <p:nvPr/>
          </p:nvSpPr>
          <p:spPr bwMode="gray">
            <a:xfrm>
              <a:off x="2888" y="1724"/>
              <a:ext cx="709" cy="709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grpSp>
          <p:nvGrpSpPr>
            <p:cNvPr id="67" name="Group 72"/>
            <p:cNvGrpSpPr>
              <a:grpSpLocks/>
            </p:cNvGrpSpPr>
            <p:nvPr/>
          </p:nvGrpSpPr>
          <p:grpSpPr bwMode="auto">
            <a:xfrm>
              <a:off x="2899" y="1735"/>
              <a:ext cx="687" cy="688"/>
              <a:chOff x="4166" y="1706"/>
              <a:chExt cx="1252" cy="1252"/>
            </a:xfrm>
          </p:grpSpPr>
          <p:sp>
            <p:nvSpPr>
              <p:cNvPr id="68" name="Oval 73"/>
              <p:cNvSpPr>
                <a:spLocks noChangeArrowheads="1"/>
              </p:cNvSpPr>
              <p:nvPr/>
            </p:nvSpPr>
            <p:spPr bwMode="gray">
              <a:xfrm>
                <a:off x="4166" y="1706"/>
                <a:ext cx="1252" cy="1252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46275"/>
                      <a:invGamma/>
                    </a:srgbClr>
                  </a:gs>
                  <a:gs pos="100000">
                    <a:srgbClr val="D6E1E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69" name="Oval 74"/>
              <p:cNvSpPr>
                <a:spLocks noChangeArrowheads="1"/>
              </p:cNvSpPr>
              <p:nvPr/>
            </p:nvSpPr>
            <p:spPr bwMode="gray">
              <a:xfrm>
                <a:off x="4182" y="1713"/>
                <a:ext cx="1222" cy="122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D6E1E2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70" name="Oval 75"/>
              <p:cNvSpPr>
                <a:spLocks noChangeArrowheads="1"/>
              </p:cNvSpPr>
              <p:nvPr/>
            </p:nvSpPr>
            <p:spPr bwMode="gray">
              <a:xfrm>
                <a:off x="4195" y="1725"/>
                <a:ext cx="1162" cy="114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79216"/>
                      <a:invGamma/>
                    </a:srgbClr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71" name="Oval 76"/>
              <p:cNvSpPr>
                <a:spLocks noChangeArrowheads="1"/>
              </p:cNvSpPr>
              <p:nvPr/>
            </p:nvSpPr>
            <p:spPr bwMode="gray">
              <a:xfrm>
                <a:off x="4263" y="1757"/>
                <a:ext cx="1033" cy="926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tint val="0"/>
                      <a:invGamma/>
                    </a:srgbClr>
                  </a:gs>
                  <a:gs pos="100000">
                    <a:srgbClr val="D6E1E2">
                      <a:alpha val="3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ru-RU"/>
              </a:p>
            </p:txBody>
          </p:sp>
        </p:grpSp>
      </p:grpSp>
      <p:sp>
        <p:nvSpPr>
          <p:cNvPr id="72" name="Text Box 77"/>
          <p:cNvSpPr txBox="1">
            <a:spLocks noChangeArrowheads="1"/>
          </p:cNvSpPr>
          <p:nvPr/>
        </p:nvSpPr>
        <p:spPr bwMode="gray">
          <a:xfrm rot="3925970">
            <a:off x="891528" y="4011960"/>
            <a:ext cx="198002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ru-RU" altLang="ru-RU" sz="2000" b="1" dirty="0" smtClean="0"/>
              <a:t>БЮДЖЕТНЫЕ</a:t>
            </a:r>
            <a:endParaRPr lang="en-US" altLang="ru-RU" sz="2000" b="1" dirty="0"/>
          </a:p>
        </p:txBody>
      </p:sp>
      <p:sp>
        <p:nvSpPr>
          <p:cNvPr id="73" name="Text Box 78"/>
          <p:cNvSpPr txBox="1">
            <a:spLocks noChangeArrowheads="1"/>
          </p:cNvSpPr>
          <p:nvPr/>
        </p:nvSpPr>
        <p:spPr bwMode="gray">
          <a:xfrm rot="3925970">
            <a:off x="1542150" y="3683973"/>
            <a:ext cx="1168333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ru-RU" altLang="ru-RU" sz="1400" b="1" dirty="0" smtClean="0"/>
              <a:t>СРЕДСТВА</a:t>
            </a:r>
            <a:endParaRPr lang="en-US" altLang="ru-RU" sz="1400" b="1" dirty="0"/>
          </a:p>
        </p:txBody>
      </p:sp>
      <p:sp>
        <p:nvSpPr>
          <p:cNvPr id="75" name="Text Box 80"/>
          <p:cNvSpPr txBox="1">
            <a:spLocks noChangeArrowheads="1"/>
          </p:cNvSpPr>
          <p:nvPr/>
        </p:nvSpPr>
        <p:spPr bwMode="gray">
          <a:xfrm rot="3925970">
            <a:off x="3303904" y="3683973"/>
            <a:ext cx="1168333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ru-RU" altLang="ru-RU" sz="1400" b="1" dirty="0" smtClean="0"/>
              <a:t>СРЕДСТВА</a:t>
            </a:r>
            <a:endParaRPr lang="en-US" altLang="ru-RU" sz="1400" b="1" dirty="0"/>
          </a:p>
        </p:txBody>
      </p:sp>
      <p:sp>
        <p:nvSpPr>
          <p:cNvPr id="76" name="Text Box 81"/>
          <p:cNvSpPr txBox="1">
            <a:spLocks noChangeArrowheads="1"/>
          </p:cNvSpPr>
          <p:nvPr/>
        </p:nvSpPr>
        <p:spPr bwMode="gray">
          <a:xfrm rot="3925970">
            <a:off x="4360147" y="4266367"/>
            <a:ext cx="244650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ru-RU" altLang="ru-RU" sz="2000" b="1" dirty="0" smtClean="0"/>
              <a:t>ДР. ИСТОЧНИКОВ</a:t>
            </a:r>
            <a:endParaRPr lang="en-US" altLang="ru-RU" sz="20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948370" y="2576046"/>
            <a:ext cx="8594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41,9%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2768574" y="2542870"/>
            <a:ext cx="8594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35,6%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4507134" y="2558443"/>
            <a:ext cx="8594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13,3%</a:t>
            </a:r>
            <a:endParaRPr lang="ru-RU" b="1" dirty="0">
              <a:solidFill>
                <a:schemeClr val="bg1"/>
              </a:solidFill>
            </a:endParaRPr>
          </a:p>
        </p:txBody>
      </p:sp>
      <p:grpSp>
        <p:nvGrpSpPr>
          <p:cNvPr id="89" name="Group 6"/>
          <p:cNvGrpSpPr>
            <a:grpSpLocks/>
          </p:cNvGrpSpPr>
          <p:nvPr/>
        </p:nvGrpSpPr>
        <p:grpSpPr bwMode="auto">
          <a:xfrm rot="3877067">
            <a:off x="6133149" y="4054902"/>
            <a:ext cx="3108500" cy="862013"/>
            <a:chOff x="2290" y="2725"/>
            <a:chExt cx="1832" cy="713"/>
          </a:xfrm>
        </p:grpSpPr>
        <p:grpSp>
          <p:nvGrpSpPr>
            <p:cNvPr id="90" name="Group 7"/>
            <p:cNvGrpSpPr>
              <a:grpSpLocks/>
            </p:cNvGrpSpPr>
            <p:nvPr/>
          </p:nvGrpSpPr>
          <p:grpSpPr bwMode="auto">
            <a:xfrm>
              <a:off x="2290" y="3030"/>
              <a:ext cx="1832" cy="408"/>
              <a:chOff x="2290" y="3030"/>
              <a:chExt cx="1832" cy="408"/>
            </a:xfrm>
          </p:grpSpPr>
          <p:sp>
            <p:nvSpPr>
              <p:cNvPr id="94" name="Freeform 8"/>
              <p:cNvSpPr>
                <a:spLocks/>
              </p:cNvSpPr>
              <p:nvPr/>
            </p:nvSpPr>
            <p:spPr bwMode="gray">
              <a:xfrm>
                <a:off x="2290" y="3030"/>
                <a:ext cx="1832" cy="408"/>
              </a:xfrm>
              <a:custGeom>
                <a:avLst/>
                <a:gdLst>
                  <a:gd name="T0" fmla="*/ 1832 w 1832"/>
                  <a:gd name="T1" fmla="*/ 32 h 408"/>
                  <a:gd name="T2" fmla="*/ 1830 w 1832"/>
                  <a:gd name="T3" fmla="*/ 66 h 408"/>
                  <a:gd name="T4" fmla="*/ 1814 w 1832"/>
                  <a:gd name="T5" fmla="*/ 128 h 408"/>
                  <a:gd name="T6" fmla="*/ 1788 w 1832"/>
                  <a:gd name="T7" fmla="*/ 188 h 408"/>
                  <a:gd name="T8" fmla="*/ 1754 w 1832"/>
                  <a:gd name="T9" fmla="*/ 240 h 408"/>
                  <a:gd name="T10" fmla="*/ 1712 w 1832"/>
                  <a:gd name="T11" fmla="*/ 288 h 408"/>
                  <a:gd name="T12" fmla="*/ 1664 w 1832"/>
                  <a:gd name="T13" fmla="*/ 330 h 408"/>
                  <a:gd name="T14" fmla="*/ 1610 w 1832"/>
                  <a:gd name="T15" fmla="*/ 362 h 408"/>
                  <a:gd name="T16" fmla="*/ 1550 w 1832"/>
                  <a:gd name="T17" fmla="*/ 388 h 408"/>
                  <a:gd name="T18" fmla="*/ 1486 w 1832"/>
                  <a:gd name="T19" fmla="*/ 402 h 408"/>
                  <a:gd name="T20" fmla="*/ 1418 w 1832"/>
                  <a:gd name="T21" fmla="*/ 408 h 408"/>
                  <a:gd name="T22" fmla="*/ 0 w 1832"/>
                  <a:gd name="T23" fmla="*/ 408 h 408"/>
                  <a:gd name="T24" fmla="*/ 0 w 1832"/>
                  <a:gd name="T25" fmla="*/ 0 h 408"/>
                  <a:gd name="T26" fmla="*/ 1832 w 1832"/>
                  <a:gd name="T27" fmla="*/ 0 h 408"/>
                  <a:gd name="T28" fmla="*/ 1832 w 1832"/>
                  <a:gd name="T29" fmla="*/ 32 h 408"/>
                  <a:gd name="T30" fmla="*/ 1832 w 1832"/>
                  <a:gd name="T31" fmla="*/ 32 h 4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832" h="408">
                    <a:moveTo>
                      <a:pt x="1832" y="32"/>
                    </a:moveTo>
                    <a:lnTo>
                      <a:pt x="1830" y="66"/>
                    </a:lnTo>
                    <a:lnTo>
                      <a:pt x="1814" y="128"/>
                    </a:lnTo>
                    <a:lnTo>
                      <a:pt x="1788" y="188"/>
                    </a:lnTo>
                    <a:lnTo>
                      <a:pt x="1754" y="240"/>
                    </a:lnTo>
                    <a:lnTo>
                      <a:pt x="1712" y="288"/>
                    </a:lnTo>
                    <a:lnTo>
                      <a:pt x="1664" y="330"/>
                    </a:lnTo>
                    <a:lnTo>
                      <a:pt x="1610" y="362"/>
                    </a:lnTo>
                    <a:lnTo>
                      <a:pt x="1550" y="388"/>
                    </a:lnTo>
                    <a:lnTo>
                      <a:pt x="1486" y="402"/>
                    </a:lnTo>
                    <a:lnTo>
                      <a:pt x="1418" y="408"/>
                    </a:lnTo>
                    <a:lnTo>
                      <a:pt x="0" y="408"/>
                    </a:lnTo>
                    <a:lnTo>
                      <a:pt x="0" y="0"/>
                    </a:lnTo>
                    <a:lnTo>
                      <a:pt x="1832" y="0"/>
                    </a:lnTo>
                    <a:lnTo>
                      <a:pt x="1832" y="32"/>
                    </a:lnTo>
                    <a:lnTo>
                      <a:pt x="1832" y="32"/>
                    </a:lnTo>
                    <a:close/>
                  </a:path>
                </a:pathLst>
              </a:custGeom>
              <a:solidFill>
                <a:srgbClr val="60878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DF5908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5" name="Freeform 9"/>
              <p:cNvSpPr>
                <a:spLocks/>
              </p:cNvSpPr>
              <p:nvPr/>
            </p:nvSpPr>
            <p:spPr bwMode="gray">
              <a:xfrm>
                <a:off x="3810" y="3058"/>
                <a:ext cx="288" cy="334"/>
              </a:xfrm>
              <a:custGeom>
                <a:avLst/>
                <a:gdLst>
                  <a:gd name="T0" fmla="*/ 288 w 288"/>
                  <a:gd name="T1" fmla="*/ 0 h 334"/>
                  <a:gd name="T2" fmla="*/ 284 w 288"/>
                  <a:gd name="T3" fmla="*/ 52 h 334"/>
                  <a:gd name="T4" fmla="*/ 272 w 288"/>
                  <a:gd name="T5" fmla="*/ 98 h 334"/>
                  <a:gd name="T6" fmla="*/ 254 w 288"/>
                  <a:gd name="T7" fmla="*/ 140 h 334"/>
                  <a:gd name="T8" fmla="*/ 230 w 288"/>
                  <a:gd name="T9" fmla="*/ 176 h 334"/>
                  <a:gd name="T10" fmla="*/ 204 w 288"/>
                  <a:gd name="T11" fmla="*/ 208 h 334"/>
                  <a:gd name="T12" fmla="*/ 174 w 288"/>
                  <a:gd name="T13" fmla="*/ 238 h 334"/>
                  <a:gd name="T14" fmla="*/ 144 w 288"/>
                  <a:gd name="T15" fmla="*/ 262 h 334"/>
                  <a:gd name="T16" fmla="*/ 112 w 288"/>
                  <a:gd name="T17" fmla="*/ 282 h 334"/>
                  <a:gd name="T18" fmla="*/ 84 w 288"/>
                  <a:gd name="T19" fmla="*/ 298 h 334"/>
                  <a:gd name="T20" fmla="*/ 56 w 288"/>
                  <a:gd name="T21" fmla="*/ 312 h 334"/>
                  <a:gd name="T22" fmla="*/ 34 w 288"/>
                  <a:gd name="T23" fmla="*/ 322 h 334"/>
                  <a:gd name="T24" fmla="*/ 16 w 288"/>
                  <a:gd name="T25" fmla="*/ 328 h 334"/>
                  <a:gd name="T26" fmla="*/ 4 w 288"/>
                  <a:gd name="T27" fmla="*/ 332 h 334"/>
                  <a:gd name="T28" fmla="*/ 0 w 288"/>
                  <a:gd name="T29" fmla="*/ 334 h 334"/>
                  <a:gd name="T30" fmla="*/ 4 w 288"/>
                  <a:gd name="T31" fmla="*/ 332 h 334"/>
                  <a:gd name="T32" fmla="*/ 16 w 288"/>
                  <a:gd name="T33" fmla="*/ 326 h 334"/>
                  <a:gd name="T34" fmla="*/ 34 w 288"/>
                  <a:gd name="T35" fmla="*/ 318 h 334"/>
                  <a:gd name="T36" fmla="*/ 56 w 288"/>
                  <a:gd name="T37" fmla="*/ 304 h 334"/>
                  <a:gd name="T38" fmla="*/ 84 w 288"/>
                  <a:gd name="T39" fmla="*/ 288 h 334"/>
                  <a:gd name="T40" fmla="*/ 112 w 288"/>
                  <a:gd name="T41" fmla="*/ 266 h 334"/>
                  <a:gd name="T42" fmla="*/ 142 w 288"/>
                  <a:gd name="T43" fmla="*/ 242 h 334"/>
                  <a:gd name="T44" fmla="*/ 170 w 288"/>
                  <a:gd name="T45" fmla="*/ 212 h 334"/>
                  <a:gd name="T46" fmla="*/ 196 w 288"/>
                  <a:gd name="T47" fmla="*/ 180 h 334"/>
                  <a:gd name="T48" fmla="*/ 220 w 288"/>
                  <a:gd name="T49" fmla="*/ 142 h 334"/>
                  <a:gd name="T50" fmla="*/ 238 w 288"/>
                  <a:gd name="T51" fmla="*/ 100 h 334"/>
                  <a:gd name="T52" fmla="*/ 250 w 288"/>
                  <a:gd name="T53" fmla="*/ 54 h 334"/>
                  <a:gd name="T54" fmla="*/ 254 w 288"/>
                  <a:gd name="T55" fmla="*/ 2 h 334"/>
                  <a:gd name="T56" fmla="*/ 288 w 288"/>
                  <a:gd name="T57" fmla="*/ 0 h 3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288" h="334">
                    <a:moveTo>
                      <a:pt x="288" y="0"/>
                    </a:moveTo>
                    <a:lnTo>
                      <a:pt x="284" y="52"/>
                    </a:lnTo>
                    <a:lnTo>
                      <a:pt x="272" y="98"/>
                    </a:lnTo>
                    <a:lnTo>
                      <a:pt x="254" y="140"/>
                    </a:lnTo>
                    <a:lnTo>
                      <a:pt x="230" y="176"/>
                    </a:lnTo>
                    <a:lnTo>
                      <a:pt x="204" y="208"/>
                    </a:lnTo>
                    <a:lnTo>
                      <a:pt x="174" y="238"/>
                    </a:lnTo>
                    <a:lnTo>
                      <a:pt x="144" y="262"/>
                    </a:lnTo>
                    <a:lnTo>
                      <a:pt x="112" y="282"/>
                    </a:lnTo>
                    <a:lnTo>
                      <a:pt x="84" y="298"/>
                    </a:lnTo>
                    <a:lnTo>
                      <a:pt x="56" y="312"/>
                    </a:lnTo>
                    <a:lnTo>
                      <a:pt x="34" y="322"/>
                    </a:lnTo>
                    <a:lnTo>
                      <a:pt x="16" y="328"/>
                    </a:lnTo>
                    <a:lnTo>
                      <a:pt x="4" y="332"/>
                    </a:lnTo>
                    <a:lnTo>
                      <a:pt x="0" y="334"/>
                    </a:lnTo>
                    <a:lnTo>
                      <a:pt x="4" y="332"/>
                    </a:lnTo>
                    <a:lnTo>
                      <a:pt x="16" y="326"/>
                    </a:lnTo>
                    <a:lnTo>
                      <a:pt x="34" y="318"/>
                    </a:lnTo>
                    <a:lnTo>
                      <a:pt x="56" y="304"/>
                    </a:lnTo>
                    <a:lnTo>
                      <a:pt x="84" y="288"/>
                    </a:lnTo>
                    <a:lnTo>
                      <a:pt x="112" y="266"/>
                    </a:lnTo>
                    <a:lnTo>
                      <a:pt x="142" y="242"/>
                    </a:lnTo>
                    <a:lnTo>
                      <a:pt x="170" y="212"/>
                    </a:lnTo>
                    <a:lnTo>
                      <a:pt x="196" y="180"/>
                    </a:lnTo>
                    <a:lnTo>
                      <a:pt x="220" y="142"/>
                    </a:lnTo>
                    <a:lnTo>
                      <a:pt x="238" y="100"/>
                    </a:lnTo>
                    <a:lnTo>
                      <a:pt x="250" y="54"/>
                    </a:lnTo>
                    <a:lnTo>
                      <a:pt x="254" y="2"/>
                    </a:lnTo>
                    <a:lnTo>
                      <a:pt x="288" y="0"/>
                    </a:lnTo>
                    <a:close/>
                  </a:path>
                </a:pathLst>
              </a:custGeom>
              <a:solidFill>
                <a:srgbClr val="FFFFFF">
                  <a:alpha val="49001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FFFFFF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91" name="Group 10"/>
            <p:cNvGrpSpPr>
              <a:grpSpLocks/>
            </p:cNvGrpSpPr>
            <p:nvPr/>
          </p:nvGrpSpPr>
          <p:grpSpPr bwMode="auto">
            <a:xfrm flipV="1">
              <a:off x="2290" y="2725"/>
              <a:ext cx="1406" cy="313"/>
              <a:chOff x="2290" y="3030"/>
              <a:chExt cx="1832" cy="408"/>
            </a:xfrm>
          </p:grpSpPr>
          <p:sp>
            <p:nvSpPr>
              <p:cNvPr id="92" name="Freeform 11"/>
              <p:cNvSpPr>
                <a:spLocks/>
              </p:cNvSpPr>
              <p:nvPr/>
            </p:nvSpPr>
            <p:spPr bwMode="gray">
              <a:xfrm>
                <a:off x="2290" y="3030"/>
                <a:ext cx="1832" cy="408"/>
              </a:xfrm>
              <a:custGeom>
                <a:avLst/>
                <a:gdLst>
                  <a:gd name="T0" fmla="*/ 1832 w 1832"/>
                  <a:gd name="T1" fmla="*/ 32 h 408"/>
                  <a:gd name="T2" fmla="*/ 1830 w 1832"/>
                  <a:gd name="T3" fmla="*/ 66 h 408"/>
                  <a:gd name="T4" fmla="*/ 1814 w 1832"/>
                  <a:gd name="T5" fmla="*/ 128 h 408"/>
                  <a:gd name="T6" fmla="*/ 1788 w 1832"/>
                  <a:gd name="T7" fmla="*/ 188 h 408"/>
                  <a:gd name="T8" fmla="*/ 1754 w 1832"/>
                  <a:gd name="T9" fmla="*/ 240 h 408"/>
                  <a:gd name="T10" fmla="*/ 1712 w 1832"/>
                  <a:gd name="T11" fmla="*/ 288 h 408"/>
                  <a:gd name="T12" fmla="*/ 1664 w 1832"/>
                  <a:gd name="T13" fmla="*/ 330 h 408"/>
                  <a:gd name="T14" fmla="*/ 1610 w 1832"/>
                  <a:gd name="T15" fmla="*/ 362 h 408"/>
                  <a:gd name="T16" fmla="*/ 1550 w 1832"/>
                  <a:gd name="T17" fmla="*/ 388 h 408"/>
                  <a:gd name="T18" fmla="*/ 1486 w 1832"/>
                  <a:gd name="T19" fmla="*/ 402 h 408"/>
                  <a:gd name="T20" fmla="*/ 1418 w 1832"/>
                  <a:gd name="T21" fmla="*/ 408 h 408"/>
                  <a:gd name="T22" fmla="*/ 0 w 1832"/>
                  <a:gd name="T23" fmla="*/ 408 h 408"/>
                  <a:gd name="T24" fmla="*/ 0 w 1832"/>
                  <a:gd name="T25" fmla="*/ 0 h 408"/>
                  <a:gd name="T26" fmla="*/ 1832 w 1832"/>
                  <a:gd name="T27" fmla="*/ 0 h 408"/>
                  <a:gd name="T28" fmla="*/ 1832 w 1832"/>
                  <a:gd name="T29" fmla="*/ 32 h 408"/>
                  <a:gd name="T30" fmla="*/ 1832 w 1832"/>
                  <a:gd name="T31" fmla="*/ 32 h 4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832" h="408">
                    <a:moveTo>
                      <a:pt x="1832" y="32"/>
                    </a:moveTo>
                    <a:lnTo>
                      <a:pt x="1830" y="66"/>
                    </a:lnTo>
                    <a:lnTo>
                      <a:pt x="1814" y="128"/>
                    </a:lnTo>
                    <a:lnTo>
                      <a:pt x="1788" y="188"/>
                    </a:lnTo>
                    <a:lnTo>
                      <a:pt x="1754" y="240"/>
                    </a:lnTo>
                    <a:lnTo>
                      <a:pt x="1712" y="288"/>
                    </a:lnTo>
                    <a:lnTo>
                      <a:pt x="1664" y="330"/>
                    </a:lnTo>
                    <a:lnTo>
                      <a:pt x="1610" y="362"/>
                    </a:lnTo>
                    <a:lnTo>
                      <a:pt x="1550" y="388"/>
                    </a:lnTo>
                    <a:lnTo>
                      <a:pt x="1486" y="402"/>
                    </a:lnTo>
                    <a:lnTo>
                      <a:pt x="1418" y="408"/>
                    </a:lnTo>
                    <a:lnTo>
                      <a:pt x="0" y="408"/>
                    </a:lnTo>
                    <a:lnTo>
                      <a:pt x="0" y="0"/>
                    </a:lnTo>
                    <a:lnTo>
                      <a:pt x="1832" y="0"/>
                    </a:lnTo>
                    <a:lnTo>
                      <a:pt x="1832" y="32"/>
                    </a:lnTo>
                    <a:lnTo>
                      <a:pt x="1832" y="32"/>
                    </a:lnTo>
                    <a:close/>
                  </a:path>
                </a:pathLst>
              </a:custGeom>
              <a:solidFill>
                <a:srgbClr val="98B5B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DF5908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3" name="Freeform 12"/>
              <p:cNvSpPr>
                <a:spLocks/>
              </p:cNvSpPr>
              <p:nvPr/>
            </p:nvSpPr>
            <p:spPr bwMode="gray">
              <a:xfrm>
                <a:off x="3810" y="3058"/>
                <a:ext cx="288" cy="334"/>
              </a:xfrm>
              <a:custGeom>
                <a:avLst/>
                <a:gdLst>
                  <a:gd name="T0" fmla="*/ 288 w 288"/>
                  <a:gd name="T1" fmla="*/ 0 h 334"/>
                  <a:gd name="T2" fmla="*/ 284 w 288"/>
                  <a:gd name="T3" fmla="*/ 52 h 334"/>
                  <a:gd name="T4" fmla="*/ 272 w 288"/>
                  <a:gd name="T5" fmla="*/ 98 h 334"/>
                  <a:gd name="T6" fmla="*/ 254 w 288"/>
                  <a:gd name="T7" fmla="*/ 140 h 334"/>
                  <a:gd name="T8" fmla="*/ 230 w 288"/>
                  <a:gd name="T9" fmla="*/ 176 h 334"/>
                  <a:gd name="T10" fmla="*/ 204 w 288"/>
                  <a:gd name="T11" fmla="*/ 208 h 334"/>
                  <a:gd name="T12" fmla="*/ 174 w 288"/>
                  <a:gd name="T13" fmla="*/ 238 h 334"/>
                  <a:gd name="T14" fmla="*/ 144 w 288"/>
                  <a:gd name="T15" fmla="*/ 262 h 334"/>
                  <a:gd name="T16" fmla="*/ 112 w 288"/>
                  <a:gd name="T17" fmla="*/ 282 h 334"/>
                  <a:gd name="T18" fmla="*/ 84 w 288"/>
                  <a:gd name="T19" fmla="*/ 298 h 334"/>
                  <a:gd name="T20" fmla="*/ 56 w 288"/>
                  <a:gd name="T21" fmla="*/ 312 h 334"/>
                  <a:gd name="T22" fmla="*/ 34 w 288"/>
                  <a:gd name="T23" fmla="*/ 322 h 334"/>
                  <a:gd name="T24" fmla="*/ 16 w 288"/>
                  <a:gd name="T25" fmla="*/ 328 h 334"/>
                  <a:gd name="T26" fmla="*/ 4 w 288"/>
                  <a:gd name="T27" fmla="*/ 332 h 334"/>
                  <a:gd name="T28" fmla="*/ 0 w 288"/>
                  <a:gd name="T29" fmla="*/ 334 h 334"/>
                  <a:gd name="T30" fmla="*/ 4 w 288"/>
                  <a:gd name="T31" fmla="*/ 332 h 334"/>
                  <a:gd name="T32" fmla="*/ 16 w 288"/>
                  <a:gd name="T33" fmla="*/ 326 h 334"/>
                  <a:gd name="T34" fmla="*/ 34 w 288"/>
                  <a:gd name="T35" fmla="*/ 318 h 334"/>
                  <a:gd name="T36" fmla="*/ 56 w 288"/>
                  <a:gd name="T37" fmla="*/ 304 h 334"/>
                  <a:gd name="T38" fmla="*/ 84 w 288"/>
                  <a:gd name="T39" fmla="*/ 288 h 334"/>
                  <a:gd name="T40" fmla="*/ 112 w 288"/>
                  <a:gd name="T41" fmla="*/ 266 h 334"/>
                  <a:gd name="T42" fmla="*/ 142 w 288"/>
                  <a:gd name="T43" fmla="*/ 242 h 334"/>
                  <a:gd name="T44" fmla="*/ 170 w 288"/>
                  <a:gd name="T45" fmla="*/ 212 h 334"/>
                  <a:gd name="T46" fmla="*/ 196 w 288"/>
                  <a:gd name="T47" fmla="*/ 180 h 334"/>
                  <a:gd name="T48" fmla="*/ 220 w 288"/>
                  <a:gd name="T49" fmla="*/ 142 h 334"/>
                  <a:gd name="T50" fmla="*/ 238 w 288"/>
                  <a:gd name="T51" fmla="*/ 100 h 334"/>
                  <a:gd name="T52" fmla="*/ 250 w 288"/>
                  <a:gd name="T53" fmla="*/ 54 h 334"/>
                  <a:gd name="T54" fmla="*/ 254 w 288"/>
                  <a:gd name="T55" fmla="*/ 2 h 334"/>
                  <a:gd name="T56" fmla="*/ 288 w 288"/>
                  <a:gd name="T57" fmla="*/ 0 h 3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288" h="334">
                    <a:moveTo>
                      <a:pt x="288" y="0"/>
                    </a:moveTo>
                    <a:lnTo>
                      <a:pt x="284" y="52"/>
                    </a:lnTo>
                    <a:lnTo>
                      <a:pt x="272" y="98"/>
                    </a:lnTo>
                    <a:lnTo>
                      <a:pt x="254" y="140"/>
                    </a:lnTo>
                    <a:lnTo>
                      <a:pt x="230" y="176"/>
                    </a:lnTo>
                    <a:lnTo>
                      <a:pt x="204" y="208"/>
                    </a:lnTo>
                    <a:lnTo>
                      <a:pt x="174" y="238"/>
                    </a:lnTo>
                    <a:lnTo>
                      <a:pt x="144" y="262"/>
                    </a:lnTo>
                    <a:lnTo>
                      <a:pt x="112" y="282"/>
                    </a:lnTo>
                    <a:lnTo>
                      <a:pt x="84" y="298"/>
                    </a:lnTo>
                    <a:lnTo>
                      <a:pt x="56" y="312"/>
                    </a:lnTo>
                    <a:lnTo>
                      <a:pt x="34" y="322"/>
                    </a:lnTo>
                    <a:lnTo>
                      <a:pt x="16" y="328"/>
                    </a:lnTo>
                    <a:lnTo>
                      <a:pt x="4" y="332"/>
                    </a:lnTo>
                    <a:lnTo>
                      <a:pt x="0" y="334"/>
                    </a:lnTo>
                    <a:lnTo>
                      <a:pt x="4" y="332"/>
                    </a:lnTo>
                    <a:lnTo>
                      <a:pt x="16" y="326"/>
                    </a:lnTo>
                    <a:lnTo>
                      <a:pt x="34" y="318"/>
                    </a:lnTo>
                    <a:lnTo>
                      <a:pt x="56" y="304"/>
                    </a:lnTo>
                    <a:lnTo>
                      <a:pt x="84" y="288"/>
                    </a:lnTo>
                    <a:lnTo>
                      <a:pt x="112" y="266"/>
                    </a:lnTo>
                    <a:lnTo>
                      <a:pt x="142" y="242"/>
                    </a:lnTo>
                    <a:lnTo>
                      <a:pt x="170" y="212"/>
                    </a:lnTo>
                    <a:lnTo>
                      <a:pt x="196" y="180"/>
                    </a:lnTo>
                    <a:lnTo>
                      <a:pt x="220" y="142"/>
                    </a:lnTo>
                    <a:lnTo>
                      <a:pt x="238" y="100"/>
                    </a:lnTo>
                    <a:lnTo>
                      <a:pt x="250" y="54"/>
                    </a:lnTo>
                    <a:lnTo>
                      <a:pt x="254" y="2"/>
                    </a:lnTo>
                    <a:lnTo>
                      <a:pt x="288" y="0"/>
                    </a:lnTo>
                    <a:close/>
                  </a:path>
                </a:pathLst>
              </a:custGeom>
              <a:solidFill>
                <a:srgbClr val="FFFFFF">
                  <a:alpha val="49001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FFFFFF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96" name="Group 13"/>
          <p:cNvGrpSpPr>
            <a:grpSpLocks/>
          </p:cNvGrpSpPr>
          <p:nvPr/>
        </p:nvGrpSpPr>
        <p:grpSpPr bwMode="auto">
          <a:xfrm>
            <a:off x="6213784" y="2074003"/>
            <a:ext cx="1271588" cy="1282700"/>
            <a:chOff x="2789" y="1625"/>
            <a:chExt cx="907" cy="907"/>
          </a:xfrm>
        </p:grpSpPr>
        <p:sp>
          <p:nvSpPr>
            <p:cNvPr id="97" name="Oval 14"/>
            <p:cNvSpPr>
              <a:spLocks noChangeArrowheads="1"/>
            </p:cNvSpPr>
            <p:nvPr/>
          </p:nvSpPr>
          <p:spPr bwMode="gray">
            <a:xfrm>
              <a:off x="2789" y="1625"/>
              <a:ext cx="907" cy="907"/>
            </a:xfrm>
            <a:prstGeom prst="ellipse">
              <a:avLst/>
            </a:prstGeom>
            <a:gradFill rotWithShape="1">
              <a:gsLst>
                <a:gs pos="0">
                  <a:srgbClr val="83A6A7">
                    <a:gamma/>
                    <a:tint val="0"/>
                    <a:invGamma/>
                  </a:srgbClr>
                </a:gs>
                <a:gs pos="50000">
                  <a:srgbClr val="83A6A7"/>
                </a:gs>
                <a:gs pos="100000">
                  <a:srgbClr val="83A6A7">
                    <a:gamma/>
                    <a:tint val="0"/>
                    <a:invGamma/>
                  </a:srgb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98" name="Oval 15"/>
            <p:cNvSpPr>
              <a:spLocks noChangeArrowheads="1"/>
            </p:cNvSpPr>
            <p:nvPr/>
          </p:nvSpPr>
          <p:spPr bwMode="gray">
            <a:xfrm>
              <a:off x="2789" y="1625"/>
              <a:ext cx="907" cy="907"/>
            </a:xfrm>
            <a:prstGeom prst="ellipse">
              <a:avLst/>
            </a:prstGeom>
            <a:gradFill rotWithShape="1">
              <a:gsLst>
                <a:gs pos="0">
                  <a:srgbClr val="83A6A7">
                    <a:alpha val="32001"/>
                  </a:srgbClr>
                </a:gs>
                <a:gs pos="100000">
                  <a:srgbClr val="83A6A7">
                    <a:gamma/>
                    <a:shade val="0"/>
                    <a:invGamma/>
                    <a:alpha val="89999"/>
                  </a:srgb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99" name="Oval 16"/>
            <p:cNvSpPr>
              <a:spLocks noChangeArrowheads="1"/>
            </p:cNvSpPr>
            <p:nvPr/>
          </p:nvSpPr>
          <p:spPr bwMode="gray">
            <a:xfrm>
              <a:off x="2849" y="1684"/>
              <a:ext cx="787" cy="788"/>
            </a:xfrm>
            <a:prstGeom prst="ellipse">
              <a:avLst/>
            </a:prstGeom>
            <a:gradFill rotWithShape="1">
              <a:gsLst>
                <a:gs pos="0">
                  <a:srgbClr val="83A6A7">
                    <a:gamma/>
                    <a:shade val="54118"/>
                    <a:invGamma/>
                  </a:srgbClr>
                </a:gs>
                <a:gs pos="50000">
                  <a:srgbClr val="83A6A7"/>
                </a:gs>
                <a:gs pos="100000">
                  <a:srgbClr val="83A6A7">
                    <a:gamma/>
                    <a:shade val="54118"/>
                    <a:invGamma/>
                  </a:srgb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100" name="Oval 17"/>
            <p:cNvSpPr>
              <a:spLocks noChangeArrowheads="1"/>
            </p:cNvSpPr>
            <p:nvPr/>
          </p:nvSpPr>
          <p:spPr bwMode="gray">
            <a:xfrm>
              <a:off x="2849" y="1686"/>
              <a:ext cx="787" cy="788"/>
            </a:xfrm>
            <a:prstGeom prst="ellipse">
              <a:avLst/>
            </a:prstGeom>
            <a:gradFill rotWithShape="1">
              <a:gsLst>
                <a:gs pos="0">
                  <a:srgbClr val="83A6A7">
                    <a:gamma/>
                    <a:shade val="63529"/>
                    <a:invGamma/>
                  </a:srgbClr>
                </a:gs>
                <a:gs pos="100000">
                  <a:srgbClr val="83A6A7">
                    <a:alpha val="0"/>
                  </a:srgb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101" name="Oval 18"/>
            <p:cNvSpPr>
              <a:spLocks noChangeArrowheads="1"/>
            </p:cNvSpPr>
            <p:nvPr/>
          </p:nvSpPr>
          <p:spPr bwMode="gray">
            <a:xfrm>
              <a:off x="2888" y="1724"/>
              <a:ext cx="709" cy="709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grpSp>
          <p:nvGrpSpPr>
            <p:cNvPr id="102" name="Group 19"/>
            <p:cNvGrpSpPr>
              <a:grpSpLocks/>
            </p:cNvGrpSpPr>
            <p:nvPr/>
          </p:nvGrpSpPr>
          <p:grpSpPr bwMode="auto">
            <a:xfrm>
              <a:off x="2899" y="1735"/>
              <a:ext cx="687" cy="688"/>
              <a:chOff x="4166" y="1706"/>
              <a:chExt cx="1252" cy="1252"/>
            </a:xfrm>
          </p:grpSpPr>
          <p:sp>
            <p:nvSpPr>
              <p:cNvPr id="103" name="Oval 20"/>
              <p:cNvSpPr>
                <a:spLocks noChangeArrowheads="1"/>
              </p:cNvSpPr>
              <p:nvPr/>
            </p:nvSpPr>
            <p:spPr bwMode="gray">
              <a:xfrm>
                <a:off x="4166" y="1706"/>
                <a:ext cx="1252" cy="1252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46275"/>
                      <a:invGamma/>
                    </a:srgbClr>
                  </a:gs>
                  <a:gs pos="100000">
                    <a:srgbClr val="D6E1E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104" name="Oval 21"/>
              <p:cNvSpPr>
                <a:spLocks noChangeArrowheads="1"/>
              </p:cNvSpPr>
              <p:nvPr/>
            </p:nvSpPr>
            <p:spPr bwMode="gray">
              <a:xfrm>
                <a:off x="4182" y="1713"/>
                <a:ext cx="1222" cy="122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D6E1E2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105" name="Oval 22"/>
              <p:cNvSpPr>
                <a:spLocks noChangeArrowheads="1"/>
              </p:cNvSpPr>
              <p:nvPr/>
            </p:nvSpPr>
            <p:spPr bwMode="gray">
              <a:xfrm>
                <a:off x="4195" y="1725"/>
                <a:ext cx="1162" cy="114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79216"/>
                      <a:invGamma/>
                    </a:srgbClr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106" name="Oval 23"/>
              <p:cNvSpPr>
                <a:spLocks noChangeArrowheads="1"/>
              </p:cNvSpPr>
              <p:nvPr/>
            </p:nvSpPr>
            <p:spPr bwMode="gray">
              <a:xfrm>
                <a:off x="4263" y="1757"/>
                <a:ext cx="1033" cy="926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tint val="0"/>
                      <a:invGamma/>
                    </a:srgbClr>
                  </a:gs>
                  <a:gs pos="100000">
                    <a:srgbClr val="D6E1E2">
                      <a:alpha val="3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ru-RU"/>
              </a:p>
            </p:txBody>
          </p:sp>
        </p:grpSp>
      </p:grpSp>
      <p:sp>
        <p:nvSpPr>
          <p:cNvPr id="107" name="Text Box 81"/>
          <p:cNvSpPr txBox="1">
            <a:spLocks noChangeArrowheads="1"/>
          </p:cNvSpPr>
          <p:nvPr/>
        </p:nvSpPr>
        <p:spPr bwMode="gray">
          <a:xfrm rot="3818112">
            <a:off x="6097755" y="4405877"/>
            <a:ext cx="2924647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ru-RU" altLang="ru-RU" sz="1400" b="1" dirty="0" smtClean="0"/>
              <a:t>ИНОСТРАННЫХ ИНВЕСТОРОВ</a:t>
            </a:r>
            <a:endParaRPr lang="en-US" altLang="ru-RU" sz="1400" b="1" dirty="0"/>
          </a:p>
        </p:txBody>
      </p:sp>
      <p:sp>
        <p:nvSpPr>
          <p:cNvPr id="109" name="TextBox 108"/>
          <p:cNvSpPr txBox="1"/>
          <p:nvPr/>
        </p:nvSpPr>
        <p:spPr>
          <a:xfrm>
            <a:off x="6523271" y="2505948"/>
            <a:ext cx="8594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9,2%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10" name="Text Box 77"/>
          <p:cNvSpPr txBox="1">
            <a:spLocks noChangeArrowheads="1"/>
          </p:cNvSpPr>
          <p:nvPr/>
        </p:nvSpPr>
        <p:spPr bwMode="gray">
          <a:xfrm rot="3925970">
            <a:off x="2599848" y="4146736"/>
            <a:ext cx="223311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ru-RU" altLang="ru-RU" sz="2000" b="1" dirty="0" smtClean="0"/>
              <a:t>СОБСТВЕННЫЕ</a:t>
            </a:r>
            <a:endParaRPr lang="en-US" altLang="ru-RU" sz="2000" b="1" dirty="0"/>
          </a:p>
        </p:txBody>
      </p:sp>
      <p:sp>
        <p:nvSpPr>
          <p:cNvPr id="111" name="Text Box 80"/>
          <p:cNvSpPr txBox="1">
            <a:spLocks noChangeArrowheads="1"/>
          </p:cNvSpPr>
          <p:nvPr/>
        </p:nvSpPr>
        <p:spPr bwMode="gray">
          <a:xfrm rot="3925970">
            <a:off x="5098944" y="3585551"/>
            <a:ext cx="1168333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ru-RU" altLang="ru-RU" sz="1400" b="1" dirty="0" smtClean="0"/>
              <a:t>СРЕДСТВА</a:t>
            </a:r>
            <a:endParaRPr lang="en-US" altLang="ru-RU" sz="1400" b="1" dirty="0"/>
          </a:p>
        </p:txBody>
      </p:sp>
      <p:sp>
        <p:nvSpPr>
          <p:cNvPr id="112" name="Text Box 80"/>
          <p:cNvSpPr txBox="1">
            <a:spLocks noChangeArrowheads="1"/>
          </p:cNvSpPr>
          <p:nvPr/>
        </p:nvSpPr>
        <p:spPr bwMode="gray">
          <a:xfrm rot="3925970">
            <a:off x="6987216" y="3556452"/>
            <a:ext cx="1168333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ru-RU" altLang="ru-RU" sz="1400" b="1" dirty="0" smtClean="0"/>
              <a:t>СРЕДСТВА</a:t>
            </a:r>
            <a:endParaRPr lang="en-US" altLang="ru-RU" sz="1400" b="1" dirty="0"/>
          </a:p>
        </p:txBody>
      </p:sp>
      <p:sp>
        <p:nvSpPr>
          <p:cNvPr id="113" name="TextBox 112"/>
          <p:cNvSpPr txBox="1"/>
          <p:nvPr/>
        </p:nvSpPr>
        <p:spPr>
          <a:xfrm>
            <a:off x="5580112" y="476672"/>
            <a:ext cx="33843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Общий объем затрат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06469941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5224D-1794-428C-ACE5-87EAC99C5C24}" type="slidenum">
              <a:rPr lang="en-US" altLang="ru-RU" smtClean="0"/>
              <a:pPr/>
              <a:t>8</a:t>
            </a:fld>
            <a:endParaRPr lang="en-US" altLang="ru-RU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79512" y="476672"/>
            <a:ext cx="5256584" cy="563563"/>
          </a:xfrm>
        </p:spPr>
        <p:txBody>
          <a:bodyPr/>
          <a:lstStyle/>
          <a:p>
            <a:r>
              <a:rPr lang="ru-RU" sz="2400" dirty="0" smtClean="0"/>
              <a:t>Кадровый научный потенциал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5830660" y="476672"/>
            <a:ext cx="33133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Фундаментальные и прикладные научные исследования</a:t>
            </a:r>
            <a:endParaRPr lang="ru-RU" dirty="0"/>
          </a:p>
        </p:txBody>
      </p:sp>
      <p:sp>
        <p:nvSpPr>
          <p:cNvPr id="10" name="Oval 6"/>
          <p:cNvSpPr>
            <a:spLocks noChangeArrowheads="1"/>
          </p:cNvSpPr>
          <p:nvPr/>
        </p:nvSpPr>
        <p:spPr bwMode="gray">
          <a:xfrm>
            <a:off x="6049963" y="2368550"/>
            <a:ext cx="2027237" cy="2047875"/>
          </a:xfrm>
          <a:prstGeom prst="ellipse">
            <a:avLst/>
          </a:prstGeom>
          <a:gradFill rotWithShape="1">
            <a:gsLst>
              <a:gs pos="0">
                <a:schemeClr val="hlink">
                  <a:gamma/>
                  <a:tint val="0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tint val="0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9250" dir="3267739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1" name="Oval 7"/>
          <p:cNvSpPr>
            <a:spLocks noChangeArrowheads="1"/>
          </p:cNvSpPr>
          <p:nvPr/>
        </p:nvSpPr>
        <p:spPr bwMode="gray">
          <a:xfrm>
            <a:off x="6049963" y="2368550"/>
            <a:ext cx="2027237" cy="2047875"/>
          </a:xfrm>
          <a:prstGeom prst="ellipse">
            <a:avLst/>
          </a:prstGeom>
          <a:gradFill rotWithShape="1">
            <a:gsLst>
              <a:gs pos="0">
                <a:schemeClr val="hlink">
                  <a:alpha val="32001"/>
                </a:schemeClr>
              </a:gs>
              <a:gs pos="100000">
                <a:schemeClr val="hlink">
                  <a:gamma/>
                  <a:shade val="0"/>
                  <a:invGamma/>
                  <a:alpha val="89999"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9250" dir="3267739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2" name="Oval 8"/>
          <p:cNvSpPr>
            <a:spLocks noChangeArrowheads="1"/>
          </p:cNvSpPr>
          <p:nvPr/>
        </p:nvSpPr>
        <p:spPr bwMode="gray">
          <a:xfrm>
            <a:off x="6181725" y="2501900"/>
            <a:ext cx="1762125" cy="1781175"/>
          </a:xfrm>
          <a:prstGeom prst="ellipse">
            <a:avLst/>
          </a:prstGeom>
          <a:gradFill rotWithShape="1">
            <a:gsLst>
              <a:gs pos="0">
                <a:schemeClr val="hlink">
                  <a:gamma/>
                  <a:shade val="54118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54118"/>
                  <a:invGamma/>
                </a:schemeClr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9250" dir="3267739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13" name="Oval 9"/>
          <p:cNvSpPr>
            <a:spLocks noChangeArrowheads="1"/>
          </p:cNvSpPr>
          <p:nvPr/>
        </p:nvSpPr>
        <p:spPr bwMode="gray">
          <a:xfrm>
            <a:off x="6211888" y="2513013"/>
            <a:ext cx="1762125" cy="1779587"/>
          </a:xfrm>
          <a:prstGeom prst="ellipse">
            <a:avLst/>
          </a:prstGeom>
          <a:gradFill rotWithShape="1">
            <a:gsLst>
              <a:gs pos="0">
                <a:schemeClr val="hlink">
                  <a:gamma/>
                  <a:shade val="63529"/>
                  <a:invGamma/>
                </a:schemeClr>
              </a:gs>
              <a:gs pos="100000">
                <a:schemeClr val="hlink">
                  <a:alpha val="0"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9250" dir="3267739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14" name="Oval 10"/>
          <p:cNvSpPr>
            <a:spLocks noChangeArrowheads="1"/>
          </p:cNvSpPr>
          <p:nvPr/>
        </p:nvSpPr>
        <p:spPr bwMode="gray">
          <a:xfrm>
            <a:off x="6276975" y="2590800"/>
            <a:ext cx="1587500" cy="1603375"/>
          </a:xfrm>
          <a:prstGeom prst="ellipse">
            <a:avLst/>
          </a:prstGeom>
          <a:solidFill>
            <a:srgbClr val="3333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9250" dir="3267739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15" name="Oval 11"/>
          <p:cNvSpPr>
            <a:spLocks noChangeArrowheads="1"/>
          </p:cNvSpPr>
          <p:nvPr/>
        </p:nvSpPr>
        <p:spPr bwMode="gray">
          <a:xfrm>
            <a:off x="914400" y="2362200"/>
            <a:ext cx="2027238" cy="2047875"/>
          </a:xfrm>
          <a:prstGeom prst="ellipse">
            <a:avLst/>
          </a:prstGeom>
          <a:gradFill rotWithShape="1">
            <a:gsLst>
              <a:gs pos="0">
                <a:schemeClr val="folHlink">
                  <a:gamma/>
                  <a:tint val="0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tint val="0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9250" dir="3267739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6" name="Oval 12"/>
          <p:cNvSpPr>
            <a:spLocks noChangeArrowheads="1"/>
          </p:cNvSpPr>
          <p:nvPr/>
        </p:nvSpPr>
        <p:spPr bwMode="gray">
          <a:xfrm>
            <a:off x="914400" y="2362200"/>
            <a:ext cx="2027238" cy="2047875"/>
          </a:xfrm>
          <a:prstGeom prst="ellipse">
            <a:avLst/>
          </a:prstGeom>
          <a:gradFill rotWithShape="1">
            <a:gsLst>
              <a:gs pos="0">
                <a:schemeClr val="folHlink">
                  <a:alpha val="32001"/>
                </a:schemeClr>
              </a:gs>
              <a:gs pos="100000">
                <a:schemeClr val="folHlink">
                  <a:gamma/>
                  <a:shade val="0"/>
                  <a:invGamma/>
                  <a:alpha val="89999"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9250" dir="3267739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7" name="Oval 13"/>
          <p:cNvSpPr>
            <a:spLocks noChangeArrowheads="1"/>
          </p:cNvSpPr>
          <p:nvPr/>
        </p:nvSpPr>
        <p:spPr bwMode="gray">
          <a:xfrm>
            <a:off x="1047750" y="2495550"/>
            <a:ext cx="1762125" cy="1781175"/>
          </a:xfrm>
          <a:prstGeom prst="ellipse">
            <a:avLst/>
          </a:prstGeom>
          <a:gradFill rotWithShape="1">
            <a:gsLst>
              <a:gs pos="0">
                <a:schemeClr val="folHlink">
                  <a:gamma/>
                  <a:shade val="54118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shade val="54118"/>
                  <a:invGamma/>
                </a:schemeClr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9250" dir="3267739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18" name="Oval 14"/>
          <p:cNvSpPr>
            <a:spLocks noChangeArrowheads="1"/>
          </p:cNvSpPr>
          <p:nvPr/>
        </p:nvSpPr>
        <p:spPr bwMode="gray">
          <a:xfrm>
            <a:off x="1047750" y="2498725"/>
            <a:ext cx="1763713" cy="1781175"/>
          </a:xfrm>
          <a:prstGeom prst="ellipse">
            <a:avLst/>
          </a:prstGeom>
          <a:gradFill rotWithShape="1">
            <a:gsLst>
              <a:gs pos="0">
                <a:schemeClr val="folHlink">
                  <a:gamma/>
                  <a:shade val="63529"/>
                  <a:invGamma/>
                </a:schemeClr>
              </a:gs>
              <a:gs pos="100000">
                <a:schemeClr val="folHlink">
                  <a:alpha val="0"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9250" dir="3267739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19" name="Oval 15"/>
          <p:cNvSpPr>
            <a:spLocks noChangeArrowheads="1"/>
          </p:cNvSpPr>
          <p:nvPr/>
        </p:nvSpPr>
        <p:spPr bwMode="gray">
          <a:xfrm>
            <a:off x="1135063" y="2584450"/>
            <a:ext cx="1585912" cy="1603375"/>
          </a:xfrm>
          <a:prstGeom prst="ellipse">
            <a:avLst/>
          </a:prstGeom>
          <a:solidFill>
            <a:srgbClr val="3333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9250" dir="3267739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ru-RU"/>
          </a:p>
        </p:txBody>
      </p:sp>
      <p:grpSp>
        <p:nvGrpSpPr>
          <p:cNvPr id="20" name="Group 16"/>
          <p:cNvGrpSpPr>
            <a:grpSpLocks/>
          </p:cNvGrpSpPr>
          <p:nvPr/>
        </p:nvGrpSpPr>
        <p:grpSpPr bwMode="auto">
          <a:xfrm>
            <a:off x="1160463" y="2608263"/>
            <a:ext cx="1535112" cy="1552575"/>
            <a:chOff x="4166" y="1706"/>
            <a:chExt cx="1252" cy="1252"/>
          </a:xfrm>
        </p:grpSpPr>
        <p:sp>
          <p:nvSpPr>
            <p:cNvPr id="21" name="Oval 17"/>
            <p:cNvSpPr>
              <a:spLocks noChangeArrowheads="1"/>
            </p:cNvSpPr>
            <p:nvPr/>
          </p:nvSpPr>
          <p:spPr bwMode="gray">
            <a:xfrm>
              <a:off x="4166" y="1706"/>
              <a:ext cx="1252" cy="1252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46275"/>
                    <a:invGamma/>
                  </a:srgbClr>
                </a:gs>
                <a:gs pos="100000">
                  <a:srgbClr val="D6E1E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22" name="Oval 18"/>
            <p:cNvSpPr>
              <a:spLocks noChangeArrowheads="1"/>
            </p:cNvSpPr>
            <p:nvPr/>
          </p:nvSpPr>
          <p:spPr bwMode="gray">
            <a:xfrm>
              <a:off x="4182" y="1713"/>
              <a:ext cx="1222" cy="1221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D6E1E2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23" name="Oval 19"/>
            <p:cNvSpPr>
              <a:spLocks noChangeArrowheads="1"/>
            </p:cNvSpPr>
            <p:nvPr/>
          </p:nvSpPr>
          <p:spPr bwMode="gray">
            <a:xfrm>
              <a:off x="4195" y="1725"/>
              <a:ext cx="1162" cy="1141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79216"/>
                    <a:invGamma/>
                  </a:srgbClr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24" name="Oval 20"/>
            <p:cNvSpPr>
              <a:spLocks noChangeArrowheads="1"/>
            </p:cNvSpPr>
            <p:nvPr/>
          </p:nvSpPr>
          <p:spPr bwMode="gray">
            <a:xfrm>
              <a:off x="4263" y="1757"/>
              <a:ext cx="1033" cy="926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tint val="0"/>
                    <a:invGamma/>
                  </a:srgbClr>
                </a:gs>
                <a:gs pos="100000">
                  <a:srgbClr val="D6E1E2">
                    <a:alpha val="3800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ru-RU"/>
            </a:p>
          </p:txBody>
        </p:sp>
      </p:grpSp>
      <p:sp>
        <p:nvSpPr>
          <p:cNvPr id="25" name="Oval 21"/>
          <p:cNvSpPr>
            <a:spLocks noChangeArrowheads="1"/>
          </p:cNvSpPr>
          <p:nvPr/>
        </p:nvSpPr>
        <p:spPr bwMode="gray">
          <a:xfrm>
            <a:off x="3482975" y="2368550"/>
            <a:ext cx="2027238" cy="2047875"/>
          </a:xfrm>
          <a:prstGeom prst="ellipse">
            <a:avLst/>
          </a:prstGeom>
          <a:gradFill rotWithShape="1">
            <a:gsLst>
              <a:gs pos="0">
                <a:schemeClr val="accent1">
                  <a:gamma/>
                  <a:tint val="0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tint val="0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9250" dir="3267739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6" name="Oval 22"/>
          <p:cNvSpPr>
            <a:spLocks noChangeArrowheads="1"/>
          </p:cNvSpPr>
          <p:nvPr/>
        </p:nvSpPr>
        <p:spPr bwMode="gray">
          <a:xfrm>
            <a:off x="3482975" y="2368550"/>
            <a:ext cx="2027238" cy="2047875"/>
          </a:xfrm>
          <a:prstGeom prst="ellipse">
            <a:avLst/>
          </a:prstGeom>
          <a:gradFill rotWithShape="1">
            <a:gsLst>
              <a:gs pos="0">
                <a:schemeClr val="accent1">
                  <a:alpha val="32001"/>
                </a:schemeClr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9250" dir="3267739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7" name="Oval 23"/>
          <p:cNvSpPr>
            <a:spLocks noChangeArrowheads="1"/>
          </p:cNvSpPr>
          <p:nvPr/>
        </p:nvSpPr>
        <p:spPr bwMode="gray">
          <a:xfrm>
            <a:off x="3614738" y="2501900"/>
            <a:ext cx="1763712" cy="1781175"/>
          </a:xfrm>
          <a:prstGeom prst="ellipse">
            <a:avLst/>
          </a:prstGeom>
          <a:gradFill rotWithShape="1">
            <a:gsLst>
              <a:gs pos="0">
                <a:schemeClr val="accent1">
                  <a:gamma/>
                  <a:shade val="5411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54118"/>
                  <a:invGamma/>
                </a:schemeClr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9250" dir="3267739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28" name="Oval 24"/>
          <p:cNvSpPr>
            <a:spLocks noChangeArrowheads="1"/>
          </p:cNvSpPr>
          <p:nvPr/>
        </p:nvSpPr>
        <p:spPr bwMode="gray">
          <a:xfrm>
            <a:off x="3616325" y="2505075"/>
            <a:ext cx="1762125" cy="1781175"/>
          </a:xfrm>
          <a:prstGeom prst="ellipse">
            <a:avLst/>
          </a:prstGeom>
          <a:gradFill rotWithShape="1">
            <a:gsLst>
              <a:gs pos="0">
                <a:schemeClr val="accent1">
                  <a:gamma/>
                  <a:shade val="63529"/>
                  <a:invGamma/>
                </a:schemeClr>
              </a:gs>
              <a:gs pos="100000">
                <a:schemeClr val="accent1">
                  <a:alpha val="0"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9250" dir="3267739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29" name="Oval 25"/>
          <p:cNvSpPr>
            <a:spLocks noChangeArrowheads="1"/>
          </p:cNvSpPr>
          <p:nvPr/>
        </p:nvSpPr>
        <p:spPr bwMode="gray">
          <a:xfrm>
            <a:off x="3703638" y="2590800"/>
            <a:ext cx="1585912" cy="1603375"/>
          </a:xfrm>
          <a:prstGeom prst="ellipse">
            <a:avLst/>
          </a:prstGeom>
          <a:solidFill>
            <a:srgbClr val="3333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9250" dir="3267739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ru-RU"/>
          </a:p>
        </p:txBody>
      </p:sp>
      <p:grpSp>
        <p:nvGrpSpPr>
          <p:cNvPr id="30" name="Group 26"/>
          <p:cNvGrpSpPr>
            <a:grpSpLocks/>
          </p:cNvGrpSpPr>
          <p:nvPr/>
        </p:nvGrpSpPr>
        <p:grpSpPr bwMode="auto">
          <a:xfrm>
            <a:off x="3729038" y="2608263"/>
            <a:ext cx="1535112" cy="1552575"/>
            <a:chOff x="4166" y="1706"/>
            <a:chExt cx="1252" cy="1252"/>
          </a:xfrm>
        </p:grpSpPr>
        <p:sp>
          <p:nvSpPr>
            <p:cNvPr id="31" name="Oval 27"/>
            <p:cNvSpPr>
              <a:spLocks noChangeArrowheads="1"/>
            </p:cNvSpPr>
            <p:nvPr/>
          </p:nvSpPr>
          <p:spPr bwMode="gray">
            <a:xfrm>
              <a:off x="4166" y="1706"/>
              <a:ext cx="1252" cy="1252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46275"/>
                    <a:invGamma/>
                  </a:srgbClr>
                </a:gs>
                <a:gs pos="100000">
                  <a:srgbClr val="D6E1E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32" name="Oval 28"/>
            <p:cNvSpPr>
              <a:spLocks noChangeArrowheads="1"/>
            </p:cNvSpPr>
            <p:nvPr/>
          </p:nvSpPr>
          <p:spPr bwMode="gray">
            <a:xfrm>
              <a:off x="4182" y="1713"/>
              <a:ext cx="1222" cy="1221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D6E1E2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33" name="Oval 29"/>
            <p:cNvSpPr>
              <a:spLocks noChangeArrowheads="1"/>
            </p:cNvSpPr>
            <p:nvPr/>
          </p:nvSpPr>
          <p:spPr bwMode="gray">
            <a:xfrm>
              <a:off x="4195" y="1725"/>
              <a:ext cx="1162" cy="1141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79216"/>
                    <a:invGamma/>
                  </a:srgbClr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34" name="Oval 30"/>
            <p:cNvSpPr>
              <a:spLocks noChangeArrowheads="1"/>
            </p:cNvSpPr>
            <p:nvPr/>
          </p:nvSpPr>
          <p:spPr bwMode="gray">
            <a:xfrm>
              <a:off x="4263" y="1757"/>
              <a:ext cx="1033" cy="926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tint val="0"/>
                    <a:invGamma/>
                  </a:srgbClr>
                </a:gs>
                <a:gs pos="100000">
                  <a:srgbClr val="D6E1E2">
                    <a:alpha val="3800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ru-RU"/>
            </a:p>
          </p:txBody>
        </p:sp>
      </p:grpSp>
      <p:grpSp>
        <p:nvGrpSpPr>
          <p:cNvPr id="35" name="Group 31"/>
          <p:cNvGrpSpPr>
            <a:grpSpLocks/>
          </p:cNvGrpSpPr>
          <p:nvPr/>
        </p:nvGrpSpPr>
        <p:grpSpPr bwMode="auto">
          <a:xfrm>
            <a:off x="6305550" y="2608263"/>
            <a:ext cx="1536700" cy="1552575"/>
            <a:chOff x="4166" y="1706"/>
            <a:chExt cx="1252" cy="1252"/>
          </a:xfrm>
        </p:grpSpPr>
        <p:sp>
          <p:nvSpPr>
            <p:cNvPr id="36" name="Oval 32"/>
            <p:cNvSpPr>
              <a:spLocks noChangeArrowheads="1"/>
            </p:cNvSpPr>
            <p:nvPr/>
          </p:nvSpPr>
          <p:spPr bwMode="gray">
            <a:xfrm>
              <a:off x="4166" y="1706"/>
              <a:ext cx="1252" cy="1252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46275"/>
                    <a:invGamma/>
                  </a:srgbClr>
                </a:gs>
                <a:gs pos="100000">
                  <a:srgbClr val="D6E1E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37" name="Oval 33"/>
            <p:cNvSpPr>
              <a:spLocks noChangeArrowheads="1"/>
            </p:cNvSpPr>
            <p:nvPr/>
          </p:nvSpPr>
          <p:spPr bwMode="gray">
            <a:xfrm>
              <a:off x="4182" y="1713"/>
              <a:ext cx="1222" cy="1221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D6E1E2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38" name="Oval 34"/>
            <p:cNvSpPr>
              <a:spLocks noChangeArrowheads="1"/>
            </p:cNvSpPr>
            <p:nvPr/>
          </p:nvSpPr>
          <p:spPr bwMode="gray">
            <a:xfrm>
              <a:off x="4195" y="1725"/>
              <a:ext cx="1162" cy="1141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79216"/>
                    <a:invGamma/>
                  </a:srgbClr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39" name="Oval 35"/>
            <p:cNvSpPr>
              <a:spLocks noChangeArrowheads="1"/>
            </p:cNvSpPr>
            <p:nvPr/>
          </p:nvSpPr>
          <p:spPr bwMode="gray">
            <a:xfrm>
              <a:off x="4263" y="1757"/>
              <a:ext cx="1033" cy="926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tint val="0"/>
                    <a:invGamma/>
                  </a:srgbClr>
                </a:gs>
                <a:gs pos="100000">
                  <a:srgbClr val="D6E1E2">
                    <a:alpha val="3800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ru-RU"/>
            </a:p>
          </p:txBody>
        </p:sp>
      </p:grpSp>
      <p:sp>
        <p:nvSpPr>
          <p:cNvPr id="40" name="AutoShape 36"/>
          <p:cNvSpPr>
            <a:spLocks noChangeArrowheads="1"/>
          </p:cNvSpPr>
          <p:nvPr/>
        </p:nvSpPr>
        <p:spPr bwMode="invGray">
          <a:xfrm>
            <a:off x="1279396" y="1412389"/>
            <a:ext cx="6487981" cy="862577"/>
          </a:xfrm>
          <a:prstGeom prst="roundRect">
            <a:avLst>
              <a:gd name="adj" fmla="val 50000"/>
            </a:avLst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100000">
                      <a:schemeClr val="bg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3187806" algn="ctr" rotWithShape="0">
                    <a:srgbClr val="001D3A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altLang="ru-RU" sz="1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ОБЪЕМ СРЕДСТВ РЕСПУБЛИКАНСКОГО БЮДЖЕТА:</a:t>
            </a:r>
            <a:endParaRPr lang="en-US" altLang="ru-RU" sz="1600" b="1" dirty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</p:txBody>
      </p:sp>
      <p:sp>
        <p:nvSpPr>
          <p:cNvPr id="43" name="Text Box 39"/>
          <p:cNvSpPr txBox="1">
            <a:spLocks noChangeArrowheads="1"/>
          </p:cNvSpPr>
          <p:nvPr/>
        </p:nvSpPr>
        <p:spPr bwMode="gray">
          <a:xfrm>
            <a:off x="1402043" y="3182938"/>
            <a:ext cx="105830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ru-RU" altLang="ru-RU" sz="2400" dirty="0" smtClean="0">
                <a:solidFill>
                  <a:srgbClr val="000000"/>
                </a:solidFill>
              </a:rPr>
              <a:t>34,5%</a:t>
            </a:r>
            <a:endParaRPr lang="en-US" altLang="ru-RU" sz="2400" dirty="0">
              <a:solidFill>
                <a:srgbClr val="000000"/>
              </a:solidFill>
            </a:endParaRPr>
          </a:p>
        </p:txBody>
      </p:sp>
      <p:sp>
        <p:nvSpPr>
          <p:cNvPr id="44" name="Text Box 40"/>
          <p:cNvSpPr txBox="1">
            <a:spLocks noChangeArrowheads="1"/>
          </p:cNvSpPr>
          <p:nvPr/>
        </p:nvSpPr>
        <p:spPr bwMode="gray">
          <a:xfrm>
            <a:off x="3976968" y="3182938"/>
            <a:ext cx="105830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ru-RU" altLang="ru-RU" sz="2400" dirty="0" smtClean="0">
                <a:solidFill>
                  <a:srgbClr val="000000"/>
                </a:solidFill>
              </a:rPr>
              <a:t>24,5%</a:t>
            </a:r>
            <a:endParaRPr lang="en-US" altLang="ru-RU" sz="2400" dirty="0">
              <a:solidFill>
                <a:srgbClr val="000000"/>
              </a:solidFill>
            </a:endParaRPr>
          </a:p>
        </p:txBody>
      </p:sp>
      <p:sp>
        <p:nvSpPr>
          <p:cNvPr id="45" name="Text Box 41"/>
          <p:cNvSpPr txBox="1">
            <a:spLocks noChangeArrowheads="1"/>
          </p:cNvSpPr>
          <p:nvPr/>
        </p:nvSpPr>
        <p:spPr bwMode="gray">
          <a:xfrm>
            <a:off x="6636067" y="3182938"/>
            <a:ext cx="88678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ru-RU" altLang="ru-RU" sz="2400" dirty="0" smtClean="0">
                <a:solidFill>
                  <a:srgbClr val="000000"/>
                </a:solidFill>
              </a:rPr>
              <a:t>6,9%</a:t>
            </a:r>
            <a:endParaRPr lang="en-US" altLang="ru-RU" sz="2400" dirty="0">
              <a:solidFill>
                <a:srgbClr val="000000"/>
              </a:solidFill>
            </a:endParaRPr>
          </a:p>
        </p:txBody>
      </p:sp>
      <p:sp>
        <p:nvSpPr>
          <p:cNvPr id="46" name="AutoShape 36"/>
          <p:cNvSpPr>
            <a:spLocks noChangeArrowheads="1"/>
          </p:cNvSpPr>
          <p:nvPr/>
        </p:nvSpPr>
        <p:spPr bwMode="invGray">
          <a:xfrm>
            <a:off x="801874" y="4705606"/>
            <a:ext cx="2279278" cy="1784350"/>
          </a:xfrm>
          <a:prstGeom prst="roundRect">
            <a:avLst>
              <a:gd name="adj" fmla="val 50000"/>
            </a:avLst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100000">
                      <a:schemeClr val="bg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3187806" algn="ctr" rotWithShape="0">
                    <a:srgbClr val="001D3A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altLang="ru-RU" sz="1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научно-</a:t>
            </a:r>
          </a:p>
          <a:p>
            <a:pPr algn="ctr" eaLnBrk="0" hangingPunct="0"/>
            <a:r>
              <a:rPr lang="ru-RU" altLang="ru-RU" sz="1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исследовательские, </a:t>
            </a:r>
          </a:p>
          <a:p>
            <a:pPr algn="ctr" eaLnBrk="0" hangingPunct="0"/>
            <a:r>
              <a:rPr lang="ru-RU" altLang="ru-RU" sz="1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опытно-</a:t>
            </a:r>
          </a:p>
          <a:p>
            <a:pPr algn="ctr" eaLnBrk="0" hangingPunct="0"/>
            <a:r>
              <a:rPr lang="ru-RU" altLang="ru-RU" sz="1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конструкторские </a:t>
            </a:r>
          </a:p>
          <a:p>
            <a:pPr algn="ctr" eaLnBrk="0" hangingPunct="0"/>
            <a:r>
              <a:rPr lang="ru-RU" altLang="ru-RU" sz="1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и опытно-</a:t>
            </a:r>
          </a:p>
          <a:p>
            <a:pPr algn="ctr" eaLnBrk="0" hangingPunct="0"/>
            <a:r>
              <a:rPr lang="ru-RU" altLang="ru-RU" sz="1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технологические </a:t>
            </a:r>
          </a:p>
          <a:p>
            <a:pPr algn="ctr" eaLnBrk="0" hangingPunct="0"/>
            <a:r>
              <a:rPr lang="ru-RU" altLang="ru-RU" sz="1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работы</a:t>
            </a:r>
            <a:r>
              <a:rPr lang="ru-RU" altLang="ru-RU" sz="1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 </a:t>
            </a:r>
            <a:endParaRPr lang="en-US" altLang="ru-RU" sz="1400" dirty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</p:txBody>
      </p:sp>
      <p:sp>
        <p:nvSpPr>
          <p:cNvPr id="47" name="AutoShape 36"/>
          <p:cNvSpPr>
            <a:spLocks noChangeArrowheads="1"/>
          </p:cNvSpPr>
          <p:nvPr/>
        </p:nvSpPr>
        <p:spPr bwMode="invGray">
          <a:xfrm>
            <a:off x="5931086" y="4699785"/>
            <a:ext cx="2279278" cy="1784350"/>
          </a:xfrm>
          <a:prstGeom prst="roundRect">
            <a:avLst>
              <a:gd name="adj" fmla="val 50000"/>
            </a:avLst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100000">
                      <a:schemeClr val="bg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3187806" algn="ctr" rotWithShape="0">
                    <a:srgbClr val="001D3A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altLang="ru-RU" sz="1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подготовка </a:t>
            </a:r>
          </a:p>
          <a:p>
            <a:pPr algn="ctr" eaLnBrk="0" hangingPunct="0"/>
            <a:r>
              <a:rPr lang="ru-RU" altLang="ru-RU" sz="1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и аттестация </a:t>
            </a:r>
          </a:p>
          <a:p>
            <a:pPr algn="ctr" eaLnBrk="0" hangingPunct="0"/>
            <a:r>
              <a:rPr lang="ru-RU" altLang="ru-RU" sz="1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н</a:t>
            </a:r>
            <a:r>
              <a:rPr lang="ru-RU" altLang="ru-RU" sz="1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аучных работников </a:t>
            </a:r>
          </a:p>
          <a:p>
            <a:pPr algn="ctr" eaLnBrk="0" hangingPunct="0"/>
            <a:r>
              <a:rPr lang="ru-RU" altLang="ru-RU" sz="1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высшей </a:t>
            </a:r>
          </a:p>
          <a:p>
            <a:pPr algn="ctr" eaLnBrk="0" hangingPunct="0"/>
            <a:r>
              <a:rPr lang="ru-RU" altLang="ru-RU" sz="1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квалификации</a:t>
            </a:r>
            <a:endParaRPr lang="en-US" altLang="ru-RU" sz="1400" b="1" dirty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</p:txBody>
      </p:sp>
      <p:sp>
        <p:nvSpPr>
          <p:cNvPr id="48" name="AutoShape 36"/>
          <p:cNvSpPr>
            <a:spLocks noChangeArrowheads="1"/>
          </p:cNvSpPr>
          <p:nvPr/>
        </p:nvSpPr>
        <p:spPr bwMode="invGray">
          <a:xfrm>
            <a:off x="3366480" y="4705606"/>
            <a:ext cx="2279278" cy="1784350"/>
          </a:xfrm>
          <a:prstGeom prst="roundRect">
            <a:avLst>
              <a:gd name="adj" fmla="val 50000"/>
            </a:avLst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100000">
                      <a:schemeClr val="bg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3187806" algn="ctr" rotWithShape="0">
                    <a:srgbClr val="001D3A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altLang="ru-RU" sz="1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научно-технические </a:t>
            </a:r>
          </a:p>
          <a:p>
            <a:pPr algn="ctr" eaLnBrk="0" hangingPunct="0"/>
            <a:r>
              <a:rPr lang="ru-RU" altLang="ru-RU" sz="1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программы</a:t>
            </a:r>
            <a:endParaRPr lang="en-US" altLang="ru-RU" sz="1400" b="1" dirty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530704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AutoShape 74"/>
          <p:cNvSpPr>
            <a:spLocks noChangeArrowheads="1"/>
          </p:cNvSpPr>
          <p:nvPr/>
        </p:nvSpPr>
        <p:spPr bwMode="gray">
          <a:xfrm>
            <a:off x="3477816" y="2977233"/>
            <a:ext cx="2070100" cy="70802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73E77E">
                  <a:gamma/>
                  <a:tint val="33333"/>
                  <a:invGamma/>
                </a:srgbClr>
              </a:gs>
              <a:gs pos="100000">
                <a:srgbClr val="73E77E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5224D-1794-428C-ACE5-87EAC99C5C24}" type="slidenum">
              <a:rPr lang="en-US" altLang="ru-RU" smtClean="0"/>
              <a:pPr/>
              <a:t>9</a:t>
            </a:fld>
            <a:endParaRPr lang="en-US" altLang="ru-RU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79512" y="476672"/>
            <a:ext cx="5256584" cy="563563"/>
          </a:xfrm>
        </p:spPr>
        <p:txBody>
          <a:bodyPr/>
          <a:lstStyle/>
          <a:p>
            <a:r>
              <a:rPr lang="ru-RU" sz="2400" dirty="0" smtClean="0"/>
              <a:t>Кадровый научный потенциал</a:t>
            </a:r>
            <a:endParaRPr lang="ru-RU" sz="2400" dirty="0"/>
          </a:p>
        </p:txBody>
      </p:sp>
      <p:sp>
        <p:nvSpPr>
          <p:cNvPr id="6" name="AutoShape 36"/>
          <p:cNvSpPr>
            <a:spLocks noChangeArrowheads="1"/>
          </p:cNvSpPr>
          <p:nvPr/>
        </p:nvSpPr>
        <p:spPr bwMode="invGray">
          <a:xfrm>
            <a:off x="1279396" y="1412389"/>
            <a:ext cx="6487981" cy="862577"/>
          </a:xfrm>
          <a:prstGeom prst="roundRect">
            <a:avLst>
              <a:gd name="adj" fmla="val 50000"/>
            </a:avLst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100000">
                      <a:schemeClr val="bg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3187806" algn="ctr" rotWithShape="0">
                    <a:srgbClr val="001D3A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altLang="ru-RU" sz="1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ОСНОВНОЙ ОБЪЕМ СРЕДСТВ (60,5%) НАПРАВЛЕН:</a:t>
            </a:r>
            <a:endParaRPr lang="en-US" altLang="ru-RU" sz="1600" b="1" dirty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</p:txBody>
      </p:sp>
      <p:sp>
        <p:nvSpPr>
          <p:cNvPr id="42" name="AutoShape 47"/>
          <p:cNvSpPr>
            <a:spLocks noChangeArrowheads="1"/>
          </p:cNvSpPr>
          <p:nvPr/>
        </p:nvSpPr>
        <p:spPr bwMode="gray">
          <a:xfrm>
            <a:off x="1064816" y="2947071"/>
            <a:ext cx="2163763" cy="2857500"/>
          </a:xfrm>
          <a:prstGeom prst="roundRect">
            <a:avLst>
              <a:gd name="adj" fmla="val 17509"/>
            </a:avLst>
          </a:prstGeom>
          <a:gradFill rotWithShape="1">
            <a:gsLst>
              <a:gs pos="0">
                <a:srgbClr val="4E91D4"/>
              </a:gs>
              <a:gs pos="100000">
                <a:srgbClr val="3477A4"/>
              </a:gs>
            </a:gsLst>
            <a:lin ang="2700000" scaled="1"/>
          </a:gradFill>
          <a:ln>
            <a:noFill/>
          </a:ln>
          <a:effectLst>
            <a:prstShdw prst="shdw12">
              <a:srgbClr val="000000">
                <a:alpha val="50000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3" name="AutoShape 48"/>
          <p:cNvSpPr>
            <a:spLocks noChangeArrowheads="1"/>
          </p:cNvSpPr>
          <p:nvPr/>
        </p:nvSpPr>
        <p:spPr bwMode="gray">
          <a:xfrm>
            <a:off x="1098154" y="2955008"/>
            <a:ext cx="2098675" cy="2803525"/>
          </a:xfrm>
          <a:prstGeom prst="roundRect">
            <a:avLst>
              <a:gd name="adj" fmla="val 16667"/>
            </a:avLst>
          </a:prstGeom>
          <a:solidFill>
            <a:srgbClr val="3CA1E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4" name="AutoShape 49"/>
          <p:cNvSpPr>
            <a:spLocks noChangeArrowheads="1"/>
          </p:cNvSpPr>
          <p:nvPr/>
        </p:nvSpPr>
        <p:spPr bwMode="gray">
          <a:xfrm>
            <a:off x="1115616" y="5018758"/>
            <a:ext cx="2070100" cy="709613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3CA1E6">
                  <a:alpha val="0"/>
                </a:srgbClr>
              </a:gs>
              <a:gs pos="100000">
                <a:srgbClr val="3CA1E6">
                  <a:gamma/>
                  <a:tint val="51373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5" name="AutoShape 50"/>
          <p:cNvSpPr>
            <a:spLocks noChangeArrowheads="1"/>
          </p:cNvSpPr>
          <p:nvPr/>
        </p:nvSpPr>
        <p:spPr bwMode="gray">
          <a:xfrm>
            <a:off x="1115616" y="2977233"/>
            <a:ext cx="2070100" cy="70802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3CA1E6">
                  <a:gamma/>
                  <a:tint val="33333"/>
                  <a:invGamma/>
                </a:srgbClr>
              </a:gs>
              <a:gs pos="100000">
                <a:srgbClr val="3CA1E6">
                  <a:alpha val="0"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grpSp>
        <p:nvGrpSpPr>
          <p:cNvPr id="46" name="Group 51"/>
          <p:cNvGrpSpPr>
            <a:grpSpLocks/>
          </p:cNvGrpSpPr>
          <p:nvPr/>
        </p:nvGrpSpPr>
        <p:grpSpPr bwMode="auto">
          <a:xfrm>
            <a:off x="1595322" y="2639096"/>
            <a:ext cx="1055406" cy="642937"/>
            <a:chOff x="1289" y="582"/>
            <a:chExt cx="668" cy="668"/>
          </a:xfrm>
        </p:grpSpPr>
        <p:sp>
          <p:nvSpPr>
            <p:cNvPr id="47" name="Oval 52"/>
            <p:cNvSpPr>
              <a:spLocks noChangeArrowheads="1"/>
            </p:cNvSpPr>
            <p:nvPr/>
          </p:nvSpPr>
          <p:spPr bwMode="gray">
            <a:xfrm>
              <a:off x="1289" y="582"/>
              <a:ext cx="668" cy="668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48" name="Oval 53"/>
            <p:cNvSpPr>
              <a:spLocks noChangeArrowheads="1"/>
            </p:cNvSpPr>
            <p:nvPr/>
          </p:nvSpPr>
          <p:spPr bwMode="gray">
            <a:xfrm>
              <a:off x="1296" y="587"/>
              <a:ext cx="646" cy="647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46275"/>
                    <a:invGamma/>
                  </a:srgbClr>
                </a:gs>
                <a:gs pos="100000">
                  <a:srgbClr val="D6E1E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49" name="Oval 54"/>
            <p:cNvSpPr>
              <a:spLocks noChangeArrowheads="1"/>
            </p:cNvSpPr>
            <p:nvPr/>
          </p:nvSpPr>
          <p:spPr bwMode="gray">
            <a:xfrm>
              <a:off x="1304" y="591"/>
              <a:ext cx="631" cy="631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D6E1E2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50" name="Oval 55"/>
            <p:cNvSpPr>
              <a:spLocks noChangeArrowheads="1"/>
            </p:cNvSpPr>
            <p:nvPr/>
          </p:nvSpPr>
          <p:spPr bwMode="gray">
            <a:xfrm>
              <a:off x="1311" y="597"/>
              <a:ext cx="600" cy="589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79216"/>
                    <a:invGamma/>
                  </a:srgbClr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51" name="Oval 56"/>
            <p:cNvSpPr>
              <a:spLocks noChangeArrowheads="1"/>
            </p:cNvSpPr>
            <p:nvPr/>
          </p:nvSpPr>
          <p:spPr bwMode="gray">
            <a:xfrm>
              <a:off x="1346" y="613"/>
              <a:ext cx="533" cy="479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tint val="0"/>
                    <a:invGamma/>
                  </a:srgbClr>
                </a:gs>
                <a:gs pos="100000">
                  <a:srgbClr val="D6E1E2">
                    <a:alpha val="3800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ru-RU"/>
            </a:p>
          </p:txBody>
        </p:sp>
      </p:grpSp>
      <p:sp>
        <p:nvSpPr>
          <p:cNvPr id="52" name="Text Box 57"/>
          <p:cNvSpPr txBox="1">
            <a:spLocks noChangeArrowheads="1"/>
          </p:cNvSpPr>
          <p:nvPr/>
        </p:nvSpPr>
        <p:spPr bwMode="gray">
          <a:xfrm>
            <a:off x="1595322" y="2731171"/>
            <a:ext cx="105830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ru-RU" altLang="ru-RU" sz="2400" dirty="0" smtClean="0">
                <a:solidFill>
                  <a:srgbClr val="000000"/>
                </a:solidFill>
              </a:rPr>
              <a:t>23,9%</a:t>
            </a:r>
            <a:endParaRPr lang="en-US" altLang="ru-RU" sz="2400" dirty="0">
              <a:solidFill>
                <a:srgbClr val="000000"/>
              </a:solidFill>
            </a:endParaRPr>
          </a:p>
        </p:txBody>
      </p:sp>
      <p:sp>
        <p:nvSpPr>
          <p:cNvPr id="53" name="Text Box 58"/>
          <p:cNvSpPr txBox="1">
            <a:spLocks noChangeArrowheads="1"/>
          </p:cNvSpPr>
          <p:nvPr/>
        </p:nvSpPr>
        <p:spPr bwMode="gray">
          <a:xfrm>
            <a:off x="1141016" y="3401096"/>
            <a:ext cx="214392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ru-RU" altLang="ru-RU" sz="1600" b="1" dirty="0">
                <a:solidFill>
                  <a:srgbClr val="000000"/>
                </a:solidFill>
                <a:latin typeface="+mn-lt"/>
              </a:rPr>
              <a:t>машиностроение, </a:t>
            </a:r>
            <a:r>
              <a:rPr lang="ru-RU" altLang="ru-RU" sz="1600" b="1" dirty="0" smtClean="0">
                <a:solidFill>
                  <a:srgbClr val="000000"/>
                </a:solidFill>
                <a:latin typeface="+mn-lt"/>
              </a:rPr>
              <a:t>машиностроитель-</a:t>
            </a:r>
            <a:r>
              <a:rPr lang="ru-RU" altLang="ru-RU" sz="1600" b="1" dirty="0" err="1" smtClean="0">
                <a:solidFill>
                  <a:srgbClr val="000000"/>
                </a:solidFill>
                <a:latin typeface="+mn-lt"/>
              </a:rPr>
              <a:t>ные</a:t>
            </a:r>
            <a:r>
              <a:rPr lang="ru-RU" altLang="ru-RU" sz="1600" b="1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ru-RU" altLang="ru-RU" sz="1600" b="1" dirty="0">
                <a:solidFill>
                  <a:srgbClr val="000000"/>
                </a:solidFill>
                <a:latin typeface="+mn-lt"/>
              </a:rPr>
              <a:t>технологии, приборостроение и инновационные материалы</a:t>
            </a:r>
            <a:endParaRPr lang="en-US" altLang="ru-RU" sz="1600" b="1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54" name="AutoShape 59"/>
          <p:cNvSpPr>
            <a:spLocks noChangeArrowheads="1"/>
          </p:cNvSpPr>
          <p:nvPr/>
        </p:nvSpPr>
        <p:spPr bwMode="gray">
          <a:xfrm>
            <a:off x="5789216" y="2947071"/>
            <a:ext cx="2163763" cy="2857500"/>
          </a:xfrm>
          <a:prstGeom prst="roundRect">
            <a:avLst>
              <a:gd name="adj" fmla="val 17509"/>
            </a:avLst>
          </a:prstGeom>
          <a:gradFill rotWithShape="1">
            <a:gsLst>
              <a:gs pos="0">
                <a:srgbClr val="B59F43"/>
              </a:gs>
              <a:gs pos="100000">
                <a:srgbClr val="8F8849"/>
              </a:gs>
            </a:gsLst>
            <a:lin ang="2700000" scaled="1"/>
          </a:gradFill>
          <a:ln>
            <a:noFill/>
          </a:ln>
          <a:effectLst>
            <a:prstShdw prst="shdw11">
              <a:srgbClr val="000000">
                <a:alpha val="50000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5" name="AutoShape 60"/>
          <p:cNvSpPr>
            <a:spLocks noChangeArrowheads="1"/>
          </p:cNvSpPr>
          <p:nvPr/>
        </p:nvSpPr>
        <p:spPr bwMode="gray">
          <a:xfrm>
            <a:off x="5822554" y="2955008"/>
            <a:ext cx="2098675" cy="2803525"/>
          </a:xfrm>
          <a:prstGeom prst="roundRect">
            <a:avLst>
              <a:gd name="adj" fmla="val 16667"/>
            </a:avLst>
          </a:prstGeom>
          <a:solidFill>
            <a:srgbClr val="E9E06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6" name="AutoShape 61"/>
          <p:cNvSpPr>
            <a:spLocks noChangeArrowheads="1"/>
          </p:cNvSpPr>
          <p:nvPr/>
        </p:nvSpPr>
        <p:spPr bwMode="gray">
          <a:xfrm>
            <a:off x="5840016" y="5018758"/>
            <a:ext cx="2070100" cy="709613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E9E065"/>
              </a:gs>
              <a:gs pos="100000">
                <a:srgbClr val="E9E065">
                  <a:gamma/>
                  <a:tint val="57647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7" name="AutoShape 62"/>
          <p:cNvSpPr>
            <a:spLocks noChangeArrowheads="1"/>
          </p:cNvSpPr>
          <p:nvPr/>
        </p:nvSpPr>
        <p:spPr bwMode="gray">
          <a:xfrm>
            <a:off x="5840016" y="2977233"/>
            <a:ext cx="2070100" cy="70802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E9E065">
                  <a:gamma/>
                  <a:tint val="33333"/>
                  <a:invGamma/>
                </a:srgbClr>
              </a:gs>
              <a:gs pos="100000">
                <a:srgbClr val="E9E065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65" name="Text Box 70"/>
          <p:cNvSpPr txBox="1">
            <a:spLocks noChangeArrowheads="1"/>
          </p:cNvSpPr>
          <p:nvPr/>
        </p:nvSpPr>
        <p:spPr bwMode="gray">
          <a:xfrm>
            <a:off x="5788941" y="3408736"/>
            <a:ext cx="2270918" cy="1661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ru-RU" altLang="ru-RU" sz="1700" b="1" dirty="0">
                <a:solidFill>
                  <a:srgbClr val="000000"/>
                </a:solidFill>
                <a:latin typeface="+mn-lt"/>
              </a:rPr>
              <a:t>биологические, медицинские, фармацевтические и химические технологии и производства</a:t>
            </a:r>
            <a:endParaRPr lang="en-US" altLang="ru-RU" sz="1700" b="1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66" name="AutoShape 71"/>
          <p:cNvSpPr>
            <a:spLocks noChangeArrowheads="1"/>
          </p:cNvSpPr>
          <p:nvPr/>
        </p:nvSpPr>
        <p:spPr bwMode="gray">
          <a:xfrm>
            <a:off x="3427016" y="2947071"/>
            <a:ext cx="2163763" cy="2857500"/>
          </a:xfrm>
          <a:prstGeom prst="roundRect">
            <a:avLst>
              <a:gd name="adj" fmla="val 17509"/>
            </a:avLst>
          </a:prstGeom>
          <a:gradFill rotWithShape="1">
            <a:gsLst>
              <a:gs pos="0">
                <a:srgbClr val="34B034"/>
              </a:gs>
              <a:gs pos="100000">
                <a:srgbClr val="3F8B4A"/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68" name="AutoShape 73"/>
          <p:cNvSpPr>
            <a:spLocks noChangeArrowheads="1"/>
          </p:cNvSpPr>
          <p:nvPr/>
        </p:nvSpPr>
        <p:spPr bwMode="gray">
          <a:xfrm>
            <a:off x="3477816" y="5018758"/>
            <a:ext cx="2070100" cy="709613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73E77E"/>
              </a:gs>
              <a:gs pos="100000">
                <a:srgbClr val="73E77E">
                  <a:gamma/>
                  <a:tint val="54510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67" name="AutoShape 72"/>
          <p:cNvSpPr>
            <a:spLocks noChangeArrowheads="1"/>
          </p:cNvSpPr>
          <p:nvPr/>
        </p:nvSpPr>
        <p:spPr bwMode="gray">
          <a:xfrm>
            <a:off x="3460354" y="2955008"/>
            <a:ext cx="2098675" cy="2803525"/>
          </a:xfrm>
          <a:prstGeom prst="roundRect">
            <a:avLst>
              <a:gd name="adj" fmla="val 16667"/>
            </a:avLst>
          </a:prstGeom>
          <a:solidFill>
            <a:srgbClr val="73E77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6" name="Text Box 81"/>
          <p:cNvSpPr txBox="1">
            <a:spLocks noChangeArrowheads="1"/>
          </p:cNvSpPr>
          <p:nvPr/>
        </p:nvSpPr>
        <p:spPr bwMode="gray">
          <a:xfrm>
            <a:off x="3548461" y="3408736"/>
            <a:ext cx="2057400" cy="1661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ru-RU" altLang="ru-RU" sz="1700" b="1" dirty="0" smtClean="0">
                <a:solidFill>
                  <a:srgbClr val="000000"/>
                </a:solidFill>
                <a:latin typeface="+mn-lt"/>
              </a:rPr>
              <a:t>энергетика, строительство, экология и рациональное природопользование</a:t>
            </a:r>
            <a:endParaRPr lang="en-US" altLang="ru-RU" sz="1700" b="1" dirty="0">
              <a:solidFill>
                <a:srgbClr val="000000"/>
              </a:solidFill>
              <a:latin typeface="+mn-lt"/>
            </a:endParaRPr>
          </a:p>
        </p:txBody>
      </p:sp>
      <p:grpSp>
        <p:nvGrpSpPr>
          <p:cNvPr id="77" name="Group 51"/>
          <p:cNvGrpSpPr>
            <a:grpSpLocks/>
          </p:cNvGrpSpPr>
          <p:nvPr/>
        </p:nvGrpSpPr>
        <p:grpSpPr bwMode="auto">
          <a:xfrm>
            <a:off x="3939967" y="2637204"/>
            <a:ext cx="1055406" cy="642937"/>
            <a:chOff x="1289" y="582"/>
            <a:chExt cx="668" cy="668"/>
          </a:xfrm>
        </p:grpSpPr>
        <p:sp>
          <p:nvSpPr>
            <p:cNvPr id="78" name="Oval 52"/>
            <p:cNvSpPr>
              <a:spLocks noChangeArrowheads="1"/>
            </p:cNvSpPr>
            <p:nvPr/>
          </p:nvSpPr>
          <p:spPr bwMode="gray">
            <a:xfrm>
              <a:off x="1289" y="582"/>
              <a:ext cx="668" cy="668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79" name="Oval 53"/>
            <p:cNvSpPr>
              <a:spLocks noChangeArrowheads="1"/>
            </p:cNvSpPr>
            <p:nvPr/>
          </p:nvSpPr>
          <p:spPr bwMode="gray">
            <a:xfrm>
              <a:off x="1296" y="587"/>
              <a:ext cx="646" cy="647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46275"/>
                    <a:invGamma/>
                  </a:srgbClr>
                </a:gs>
                <a:gs pos="100000">
                  <a:srgbClr val="D6E1E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80" name="Oval 54"/>
            <p:cNvSpPr>
              <a:spLocks noChangeArrowheads="1"/>
            </p:cNvSpPr>
            <p:nvPr/>
          </p:nvSpPr>
          <p:spPr bwMode="gray">
            <a:xfrm>
              <a:off x="1304" y="591"/>
              <a:ext cx="631" cy="631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D6E1E2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81" name="Oval 55"/>
            <p:cNvSpPr>
              <a:spLocks noChangeArrowheads="1"/>
            </p:cNvSpPr>
            <p:nvPr/>
          </p:nvSpPr>
          <p:spPr bwMode="gray">
            <a:xfrm>
              <a:off x="1311" y="597"/>
              <a:ext cx="600" cy="589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79216"/>
                    <a:invGamma/>
                  </a:srgbClr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82" name="Oval 56"/>
            <p:cNvSpPr>
              <a:spLocks noChangeArrowheads="1"/>
            </p:cNvSpPr>
            <p:nvPr/>
          </p:nvSpPr>
          <p:spPr bwMode="gray">
            <a:xfrm>
              <a:off x="1346" y="613"/>
              <a:ext cx="533" cy="479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tint val="0"/>
                    <a:invGamma/>
                  </a:srgbClr>
                </a:gs>
                <a:gs pos="100000">
                  <a:srgbClr val="D6E1E2">
                    <a:alpha val="3800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ru-RU"/>
            </a:p>
          </p:txBody>
        </p:sp>
      </p:grpSp>
      <p:sp>
        <p:nvSpPr>
          <p:cNvPr id="75" name="Text Box 80"/>
          <p:cNvSpPr txBox="1">
            <a:spLocks noChangeArrowheads="1"/>
          </p:cNvSpPr>
          <p:nvPr/>
        </p:nvSpPr>
        <p:spPr bwMode="gray">
          <a:xfrm>
            <a:off x="3957522" y="2731171"/>
            <a:ext cx="105830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ru-RU" altLang="ru-RU" sz="2400" dirty="0" smtClean="0">
                <a:solidFill>
                  <a:srgbClr val="000000"/>
                </a:solidFill>
              </a:rPr>
              <a:t>18,9%</a:t>
            </a:r>
            <a:endParaRPr lang="en-US" altLang="ru-RU" sz="2400" dirty="0">
              <a:solidFill>
                <a:srgbClr val="000000"/>
              </a:solidFill>
            </a:endParaRPr>
          </a:p>
        </p:txBody>
      </p:sp>
      <p:grpSp>
        <p:nvGrpSpPr>
          <p:cNvPr id="83" name="Group 51"/>
          <p:cNvGrpSpPr>
            <a:grpSpLocks/>
          </p:cNvGrpSpPr>
          <p:nvPr/>
        </p:nvGrpSpPr>
        <p:grpSpPr bwMode="auto">
          <a:xfrm>
            <a:off x="6338454" y="2629865"/>
            <a:ext cx="1055406" cy="642937"/>
            <a:chOff x="1289" y="582"/>
            <a:chExt cx="668" cy="668"/>
          </a:xfrm>
        </p:grpSpPr>
        <p:sp>
          <p:nvSpPr>
            <p:cNvPr id="84" name="Oval 52"/>
            <p:cNvSpPr>
              <a:spLocks noChangeArrowheads="1"/>
            </p:cNvSpPr>
            <p:nvPr/>
          </p:nvSpPr>
          <p:spPr bwMode="gray">
            <a:xfrm>
              <a:off x="1289" y="582"/>
              <a:ext cx="668" cy="668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85" name="Oval 53"/>
            <p:cNvSpPr>
              <a:spLocks noChangeArrowheads="1"/>
            </p:cNvSpPr>
            <p:nvPr/>
          </p:nvSpPr>
          <p:spPr bwMode="gray">
            <a:xfrm>
              <a:off x="1296" y="587"/>
              <a:ext cx="646" cy="647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46275"/>
                    <a:invGamma/>
                  </a:srgbClr>
                </a:gs>
                <a:gs pos="100000">
                  <a:srgbClr val="D6E1E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86" name="Oval 54"/>
            <p:cNvSpPr>
              <a:spLocks noChangeArrowheads="1"/>
            </p:cNvSpPr>
            <p:nvPr/>
          </p:nvSpPr>
          <p:spPr bwMode="gray">
            <a:xfrm>
              <a:off x="1304" y="591"/>
              <a:ext cx="631" cy="631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D6E1E2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87" name="Oval 55"/>
            <p:cNvSpPr>
              <a:spLocks noChangeArrowheads="1"/>
            </p:cNvSpPr>
            <p:nvPr/>
          </p:nvSpPr>
          <p:spPr bwMode="gray">
            <a:xfrm>
              <a:off x="1311" y="597"/>
              <a:ext cx="600" cy="589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79216"/>
                    <a:invGamma/>
                  </a:srgbClr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88" name="Oval 56"/>
            <p:cNvSpPr>
              <a:spLocks noChangeArrowheads="1"/>
            </p:cNvSpPr>
            <p:nvPr/>
          </p:nvSpPr>
          <p:spPr bwMode="gray">
            <a:xfrm>
              <a:off x="1346" y="613"/>
              <a:ext cx="533" cy="479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tint val="0"/>
                    <a:invGamma/>
                  </a:srgbClr>
                </a:gs>
                <a:gs pos="100000">
                  <a:srgbClr val="D6E1E2">
                    <a:alpha val="3800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ru-RU"/>
            </a:p>
          </p:txBody>
        </p:sp>
      </p:grpSp>
      <p:sp>
        <p:nvSpPr>
          <p:cNvPr id="64" name="Text Box 69"/>
          <p:cNvSpPr txBox="1">
            <a:spLocks noChangeArrowheads="1"/>
          </p:cNvSpPr>
          <p:nvPr/>
        </p:nvSpPr>
        <p:spPr bwMode="gray">
          <a:xfrm>
            <a:off x="6319722" y="2731171"/>
            <a:ext cx="105830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ru-RU" altLang="ru-RU" sz="2400" dirty="0" smtClean="0">
                <a:solidFill>
                  <a:srgbClr val="000000"/>
                </a:solidFill>
              </a:rPr>
              <a:t>17,7%</a:t>
            </a:r>
            <a:endParaRPr lang="en-US" altLang="ru-RU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155976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11TGp_connection_dark">
  <a:themeElements>
    <a:clrScheme name="211TGp_connection_dark 1">
      <a:dk1>
        <a:srgbClr val="969696"/>
      </a:dk1>
      <a:lt1>
        <a:srgbClr val="FFFFFF"/>
      </a:lt1>
      <a:dk2>
        <a:srgbClr val="023888"/>
      </a:dk2>
      <a:lt2>
        <a:srgbClr val="85D9F7"/>
      </a:lt2>
      <a:accent1>
        <a:srgbClr val="5AB14B"/>
      </a:accent1>
      <a:accent2>
        <a:srgbClr val="2F7ADF"/>
      </a:accent2>
      <a:accent3>
        <a:srgbClr val="AAAEC3"/>
      </a:accent3>
      <a:accent4>
        <a:srgbClr val="DADADA"/>
      </a:accent4>
      <a:accent5>
        <a:srgbClr val="B5D5B1"/>
      </a:accent5>
      <a:accent6>
        <a:srgbClr val="2A6ECA"/>
      </a:accent6>
      <a:hlink>
        <a:srgbClr val="8793ED"/>
      </a:hlink>
      <a:folHlink>
        <a:srgbClr val="EBA22B"/>
      </a:folHlink>
    </a:clrScheme>
    <a:fontScheme name="211TGp_connection_da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211TGp_connection_dark 1">
        <a:dk1>
          <a:srgbClr val="969696"/>
        </a:dk1>
        <a:lt1>
          <a:srgbClr val="FFFFFF"/>
        </a:lt1>
        <a:dk2>
          <a:srgbClr val="023888"/>
        </a:dk2>
        <a:lt2>
          <a:srgbClr val="85D9F7"/>
        </a:lt2>
        <a:accent1>
          <a:srgbClr val="5AB14B"/>
        </a:accent1>
        <a:accent2>
          <a:srgbClr val="2F7ADF"/>
        </a:accent2>
        <a:accent3>
          <a:srgbClr val="AAAEC3"/>
        </a:accent3>
        <a:accent4>
          <a:srgbClr val="DADADA"/>
        </a:accent4>
        <a:accent5>
          <a:srgbClr val="B5D5B1"/>
        </a:accent5>
        <a:accent6>
          <a:srgbClr val="2A6ECA"/>
        </a:accent6>
        <a:hlink>
          <a:srgbClr val="8793ED"/>
        </a:hlink>
        <a:folHlink>
          <a:srgbClr val="EBA22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11TGp_connection_dark 2">
        <a:dk1>
          <a:srgbClr val="969696"/>
        </a:dk1>
        <a:lt1>
          <a:srgbClr val="FFFFFF"/>
        </a:lt1>
        <a:dk2>
          <a:srgbClr val="3F1F53"/>
        </a:dk2>
        <a:lt2>
          <a:srgbClr val="F3CC9D"/>
        </a:lt2>
        <a:accent1>
          <a:srgbClr val="557FE7"/>
        </a:accent1>
        <a:accent2>
          <a:srgbClr val="EB6363"/>
        </a:accent2>
        <a:accent3>
          <a:srgbClr val="AFABB3"/>
        </a:accent3>
        <a:accent4>
          <a:srgbClr val="DADADA"/>
        </a:accent4>
        <a:accent5>
          <a:srgbClr val="B4C0F1"/>
        </a:accent5>
        <a:accent6>
          <a:srgbClr val="D55959"/>
        </a:accent6>
        <a:hlink>
          <a:srgbClr val="9351C9"/>
        </a:hlink>
        <a:folHlink>
          <a:srgbClr val="28C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11TGp_connection_dark 3">
        <a:dk1>
          <a:srgbClr val="969696"/>
        </a:dk1>
        <a:lt1>
          <a:srgbClr val="FFFFFF"/>
        </a:lt1>
        <a:dk2>
          <a:srgbClr val="005E5C"/>
        </a:dk2>
        <a:lt2>
          <a:srgbClr val="DAEEA2"/>
        </a:lt2>
        <a:accent1>
          <a:srgbClr val="238FD9"/>
        </a:accent1>
        <a:accent2>
          <a:srgbClr val="43A98E"/>
        </a:accent2>
        <a:accent3>
          <a:srgbClr val="AAB6B5"/>
        </a:accent3>
        <a:accent4>
          <a:srgbClr val="DADADA"/>
        </a:accent4>
        <a:accent5>
          <a:srgbClr val="ACC6E9"/>
        </a:accent5>
        <a:accent6>
          <a:srgbClr val="3C9980"/>
        </a:accent6>
        <a:hlink>
          <a:srgbClr val="98C385"/>
        </a:hlink>
        <a:folHlink>
          <a:srgbClr val="D0AA2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18</Template>
  <TotalTime>1105</TotalTime>
  <Words>1467</Words>
  <Application>Microsoft Office PowerPoint</Application>
  <PresentationFormat>Экран (4:3)</PresentationFormat>
  <Paragraphs>373</Paragraphs>
  <Slides>27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33" baseType="lpstr">
      <vt:lpstr>Arial</vt:lpstr>
      <vt:lpstr>Calibri</vt:lpstr>
      <vt:lpstr>Times New Roman</vt:lpstr>
      <vt:lpstr>Verdana</vt:lpstr>
      <vt:lpstr>Wingdings</vt:lpstr>
      <vt:lpstr>211TGp_connection_dark</vt:lpstr>
      <vt:lpstr>Приоритеты и основные достижения белорусской науки</vt:lpstr>
      <vt:lpstr>Президент Республики Беларусь</vt:lpstr>
      <vt:lpstr>Кадровый научный потенциал</vt:lpstr>
      <vt:lpstr>Кадровый научный потенциал</vt:lpstr>
      <vt:lpstr>Кадровый научный потенциал</vt:lpstr>
      <vt:lpstr>Кадровый научный потенциал</vt:lpstr>
      <vt:lpstr>Кадровый научный потенциал</vt:lpstr>
      <vt:lpstr>Кадровый научный потенциал</vt:lpstr>
      <vt:lpstr>Кадровый научный потенциал</vt:lpstr>
      <vt:lpstr>Приоритетные направления научных исследований</vt:lpstr>
      <vt:lpstr>Приоритетные направления научных исследований</vt:lpstr>
      <vt:lpstr>Приоритетные направления научных исследований</vt:lpstr>
      <vt:lpstr>Приоритетные направления научных исследований</vt:lpstr>
      <vt:lpstr>ОСНОВНЫЕ ДОСТИЖЕНИЯ БЕЛОРУССКОЙ НАУКИ</vt:lpstr>
      <vt:lpstr>ОСНОВНЫЕ ДОСТИЖЕНИЯ БЕЛОРУССКОЙ НАУКИ</vt:lpstr>
      <vt:lpstr>ОСНОВНЫЕ ДОСТИЖЕНИЯ БЕЛОРУССКОЙ НАУКИ</vt:lpstr>
      <vt:lpstr>ОСНОВНЫЕ ДОСТИЖЕНИЯ БЕЛОРУССКОЙ НАУКИ</vt:lpstr>
      <vt:lpstr>ОСНОВНЫЕ ДОСТИЖЕНИЯ БЕЛОРУССКОЙ НАУКИ</vt:lpstr>
      <vt:lpstr>ОСНОВНЫЕ ДОСТИЖЕНИЯ БЕЛОРУССКОЙ НАУКИ</vt:lpstr>
      <vt:lpstr>ОСНОВНЫЕ ДОСТИЖЕНИЯ БЕЛОРУССКОЙ НАУКИ</vt:lpstr>
      <vt:lpstr>ОСНОВНЫЕ ДОСТИЖЕНИЯ БЕЛОРУССКОЙ НАУКИ</vt:lpstr>
      <vt:lpstr>ОСНОВНЫЕ ДОСТИЖЕНИЯ БЕЛОРУССКОЙ НАУКИ</vt:lpstr>
      <vt:lpstr>Международное научно-техническое сотрудничество</vt:lpstr>
      <vt:lpstr>Международное научно-техническое сотрудничество</vt:lpstr>
      <vt:lpstr>Обеспечение научно-технологической безопасности</vt:lpstr>
      <vt:lpstr>Обеспечение научно-технологической безопасности</vt:lpstr>
      <vt:lpstr>СПАСИБО ЗА ВНИМАНИЕ!</vt:lpstr>
    </vt:vector>
  </TitlesOfParts>
  <Company>Управление идеологии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Приоритеты и основные достижения белорусской науки</dc:title>
  <dc:creator>Святослав</dc:creator>
  <cp:lastModifiedBy>Святослав</cp:lastModifiedBy>
  <cp:revision>61</cp:revision>
  <dcterms:created xsi:type="dcterms:W3CDTF">2023-01-09T09:00:40Z</dcterms:created>
  <dcterms:modified xsi:type="dcterms:W3CDTF">2023-01-11T09:32:21Z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673366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S9.2.0</vt:lpwstr>
  </property>
</Properties>
</file>